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ink/ink1.xml" ContentType="application/inkml+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21"/>
  </p:notesMasterIdLst>
  <p:sldIdLst>
    <p:sldId id="259" r:id="rId3"/>
    <p:sldId id="258" r:id="rId4"/>
    <p:sldId id="515" r:id="rId5"/>
    <p:sldId id="289" r:id="rId6"/>
    <p:sldId id="450" r:id="rId7"/>
    <p:sldId id="546" r:id="rId8"/>
    <p:sldId id="545" r:id="rId9"/>
    <p:sldId id="264" r:id="rId10"/>
    <p:sldId id="310" r:id="rId11"/>
    <p:sldId id="474" r:id="rId12"/>
    <p:sldId id="533" r:id="rId13"/>
    <p:sldId id="477" r:id="rId14"/>
    <p:sldId id="490" r:id="rId15"/>
    <p:sldId id="478" r:id="rId16"/>
    <p:sldId id="479" r:id="rId17"/>
    <p:sldId id="487" r:id="rId18"/>
    <p:sldId id="554" r:id="rId19"/>
    <p:sldId id="291" r:id="rId20"/>
    <p:sldId id="463" r:id="rId21"/>
    <p:sldId id="529" r:id="rId22"/>
    <p:sldId id="435" r:id="rId23"/>
    <p:sldId id="558" r:id="rId24"/>
    <p:sldId id="543" r:id="rId25"/>
    <p:sldId id="568" r:id="rId26"/>
    <p:sldId id="569" r:id="rId27"/>
    <p:sldId id="570" r:id="rId28"/>
    <p:sldId id="571" r:id="rId29"/>
    <p:sldId id="572" r:id="rId30"/>
    <p:sldId id="573" r:id="rId31"/>
    <p:sldId id="574" r:id="rId32"/>
    <p:sldId id="575" r:id="rId33"/>
    <p:sldId id="576" r:id="rId34"/>
    <p:sldId id="525" r:id="rId35"/>
    <p:sldId id="577" r:id="rId36"/>
    <p:sldId id="578" r:id="rId37"/>
    <p:sldId id="579" r:id="rId38"/>
    <p:sldId id="417" r:id="rId39"/>
    <p:sldId id="375" r:id="rId40"/>
    <p:sldId id="372" r:id="rId41"/>
    <p:sldId id="522" r:id="rId42"/>
    <p:sldId id="523" r:id="rId43"/>
    <p:sldId id="393" r:id="rId44"/>
    <p:sldId id="394" r:id="rId45"/>
    <p:sldId id="421" r:id="rId46"/>
    <p:sldId id="414" r:id="rId47"/>
    <p:sldId id="415" r:id="rId48"/>
    <p:sldId id="519" r:id="rId49"/>
    <p:sldId id="520" r:id="rId50"/>
    <p:sldId id="521" r:id="rId51"/>
    <p:sldId id="402" r:id="rId52"/>
    <p:sldId id="424" r:id="rId53"/>
    <p:sldId id="403" r:id="rId54"/>
    <p:sldId id="418" r:id="rId55"/>
    <p:sldId id="445" r:id="rId56"/>
    <p:sldId id="419" r:id="rId57"/>
    <p:sldId id="299" r:id="rId58"/>
    <p:sldId id="455" r:id="rId59"/>
    <p:sldId id="468" r:id="rId60"/>
    <p:sldId id="429" r:id="rId61"/>
    <p:sldId id="437" r:id="rId62"/>
    <p:sldId id="444" r:id="rId63"/>
    <p:sldId id="425" r:id="rId64"/>
    <p:sldId id="495" r:id="rId65"/>
    <p:sldId id="439" r:id="rId66"/>
    <p:sldId id="442" r:id="rId67"/>
    <p:sldId id="440" r:id="rId68"/>
    <p:sldId id="488" r:id="rId69"/>
    <p:sldId id="422" r:id="rId70"/>
    <p:sldId id="489" r:id="rId71"/>
    <p:sldId id="484" r:id="rId72"/>
    <p:sldId id="496" r:id="rId73"/>
    <p:sldId id="581" r:id="rId74"/>
    <p:sldId id="582" r:id="rId75"/>
    <p:sldId id="443" r:id="rId76"/>
    <p:sldId id="483" r:id="rId77"/>
    <p:sldId id="537" r:id="rId78"/>
    <p:sldId id="538" r:id="rId79"/>
    <p:sldId id="540" r:id="rId80"/>
    <p:sldId id="539" r:id="rId81"/>
    <p:sldId id="549" r:id="rId82"/>
    <p:sldId id="548" r:id="rId83"/>
    <p:sldId id="458" r:id="rId84"/>
    <p:sldId id="420" r:id="rId85"/>
    <p:sldId id="322" r:id="rId86"/>
    <p:sldId id="560" r:id="rId87"/>
    <p:sldId id="564" r:id="rId88"/>
    <p:sldId id="552" r:id="rId89"/>
    <p:sldId id="550" r:id="rId90"/>
    <p:sldId id="563" r:id="rId91"/>
    <p:sldId id="565" r:id="rId92"/>
    <p:sldId id="559" r:id="rId93"/>
    <p:sldId id="566" r:id="rId94"/>
    <p:sldId id="562" r:id="rId95"/>
    <p:sldId id="580" r:id="rId96"/>
    <p:sldId id="433" r:id="rId97"/>
    <p:sldId id="432" r:id="rId98"/>
    <p:sldId id="471" r:id="rId99"/>
    <p:sldId id="473" r:id="rId100"/>
    <p:sldId id="491" r:id="rId101"/>
    <p:sldId id="531" r:id="rId102"/>
    <p:sldId id="494" r:id="rId103"/>
    <p:sldId id="493" r:id="rId104"/>
    <p:sldId id="430" r:id="rId105"/>
    <p:sldId id="553" r:id="rId106"/>
    <p:sldId id="567" r:id="rId107"/>
    <p:sldId id="555" r:id="rId108"/>
    <p:sldId id="556" r:id="rId109"/>
    <p:sldId id="557" r:id="rId110"/>
    <p:sldId id="528" r:id="rId111"/>
    <p:sldId id="501" r:id="rId112"/>
    <p:sldId id="526" r:id="rId113"/>
    <p:sldId id="527" r:id="rId114"/>
    <p:sldId id="448" r:id="rId115"/>
    <p:sldId id="277" r:id="rId116"/>
    <p:sldId id="451" r:id="rId117"/>
    <p:sldId id="298" r:id="rId118"/>
    <p:sldId id="561" r:id="rId119"/>
    <p:sldId id="551" r:id="rId12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3399FF"/>
    <a:srgbClr val="FCE2A3"/>
    <a:srgbClr val="99CCFF"/>
    <a:srgbClr val="7CCCD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52" autoAdjust="0"/>
    <p:restoredTop sz="94660"/>
  </p:normalViewPr>
  <p:slideViewPr>
    <p:cSldViewPr snapToGrid="0">
      <p:cViewPr varScale="1">
        <p:scale>
          <a:sx n="84" d="100"/>
          <a:sy n="84" d="100"/>
        </p:scale>
        <p:origin x="72" y="38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b="1"/>
              <a:t>講座全体の満足度</a:t>
            </a:r>
            <a:endParaRPr lang="en-US" altLang="ja-JP"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43E-41A3-A438-D6734C5013B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43E-41A3-A438-D6734C5013B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43E-41A3-A438-D6734C5013B7}"/>
              </c:ext>
            </c:extLst>
          </c:dPt>
          <c:cat>
            <c:strRef>
              <c:f>Sheet1!$D$2:$D$4</c:f>
              <c:strCache>
                <c:ptCount val="3"/>
                <c:pt idx="0">
                  <c:v>満足している</c:v>
                </c:pt>
                <c:pt idx="1">
                  <c:v>ふつう</c:v>
                </c:pt>
                <c:pt idx="2">
                  <c:v>不満</c:v>
                </c:pt>
              </c:strCache>
            </c:strRef>
          </c:cat>
          <c:val>
            <c:numRef>
              <c:f>Sheet1!$E$2:$E$4</c:f>
              <c:numCache>
                <c:formatCode>General</c:formatCode>
                <c:ptCount val="3"/>
                <c:pt idx="0">
                  <c:v>9</c:v>
                </c:pt>
                <c:pt idx="1">
                  <c:v>0</c:v>
                </c:pt>
                <c:pt idx="2">
                  <c:v>0</c:v>
                </c:pt>
              </c:numCache>
            </c:numRef>
          </c:val>
          <c:extLst>
            <c:ext xmlns:c16="http://schemas.microsoft.com/office/drawing/2014/chart" uri="{C3380CC4-5D6E-409C-BE32-E72D297353CC}">
              <c16:uniqueId val="{00000006-643E-41A3-A438-D6734C5013B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ja-JP"/>
              <a:t>講座の理解度</a:t>
            </a:r>
            <a:endParaRPr lang="en-US"/>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ja-JP"/>
        </a:p>
      </c:txPr>
    </c:title>
    <c:autoTitleDeleted val="0"/>
    <c:plotArea>
      <c:layout>
        <c:manualLayout>
          <c:layoutTarget val="inner"/>
          <c:xMode val="edge"/>
          <c:yMode val="edge"/>
          <c:x val="0.2385240080284082"/>
          <c:y val="0.20266221930592004"/>
          <c:w val="0.62445140724191484"/>
          <c:h val="0.62661964129483816"/>
        </c:manualLayout>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205D-4F75-8E5A-8299CEB0C74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205D-4F75-8E5A-8299CEB0C74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205D-4F75-8E5A-8299CEB0C74C}"/>
              </c:ext>
            </c:extLst>
          </c:dPt>
          <c:cat>
            <c:strRef>
              <c:f>Sheet1!$A$2:$A$4</c:f>
              <c:strCache>
                <c:ptCount val="3"/>
                <c:pt idx="0">
                  <c:v>満足している</c:v>
                </c:pt>
                <c:pt idx="1">
                  <c:v>ふつう</c:v>
                </c:pt>
                <c:pt idx="2">
                  <c:v>不満</c:v>
                </c:pt>
              </c:strCache>
            </c:strRef>
          </c:cat>
          <c:val>
            <c:numRef>
              <c:f>Sheet1!$B$2:$B$4</c:f>
              <c:numCache>
                <c:formatCode>General</c:formatCode>
                <c:ptCount val="3"/>
                <c:pt idx="0">
                  <c:v>8</c:v>
                </c:pt>
                <c:pt idx="1">
                  <c:v>1</c:v>
                </c:pt>
                <c:pt idx="2">
                  <c:v>0</c:v>
                </c:pt>
              </c:numCache>
            </c:numRef>
          </c:val>
          <c:extLst>
            <c:ext xmlns:c16="http://schemas.microsoft.com/office/drawing/2014/chart" uri="{C3380CC4-5D6E-409C-BE32-E72D297353CC}">
              <c16:uniqueId val="{00000006-205D-4F75-8E5A-8299CEB0C74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1-06T09:46:30.278"/>
    </inkml:context>
    <inkml:brush xml:id="br0">
      <inkml:brushProperty name="width" value="0.05" units="cm"/>
      <inkml:brushProperty name="height" value="0.05" units="cm"/>
    </inkml:brush>
  </inkml:definitions>
  <inkml:trace contextRef="#ctx0" brushRef="#br0">5 0 5120,'-4'0'1920,"4"0"-1504,0 0 128,0 0-96,0 0-384,0 0 0,0 0-288,0 0 0,0 0 96,0 0 64,0 0 64,0 0-288,0 0-128,0 0 128,0 0 160,0 0-480,0 0-1472,0 0-192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662146-AC19-487E-83D4-05D37159F3BF}" type="datetimeFigureOut">
              <a:rPr kumimoji="1" lang="ja-JP" altLang="en-US" smtClean="0"/>
              <a:t>2022/10/12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D2327-A1B3-4AB8-A41C-9715A8210F52}" type="slidenum">
              <a:rPr kumimoji="1" lang="ja-JP" altLang="en-US" smtClean="0"/>
              <a:t>‹#›</a:t>
            </a:fld>
            <a:endParaRPr kumimoji="1" lang="ja-JP" altLang="en-US"/>
          </a:p>
        </p:txBody>
      </p:sp>
    </p:spTree>
    <p:extLst>
      <p:ext uri="{BB962C8B-B14F-4D97-AF65-F5344CB8AC3E}">
        <p14:creationId xmlns:p14="http://schemas.microsoft.com/office/powerpoint/2010/main" val="243901841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91C8E8-C200-4FD9-85E5-F55F1A08385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FDC439D-C8E9-4AB1-9D1B-B598983F86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3FB314A-773A-42A8-B4F3-8238872CFEEE}"/>
              </a:ext>
            </a:extLst>
          </p:cNvPr>
          <p:cNvSpPr>
            <a:spLocks noGrp="1"/>
          </p:cNvSpPr>
          <p:nvPr>
            <p:ph type="dt" sz="half" idx="10"/>
          </p:nvPr>
        </p:nvSpPr>
        <p:spPr>
          <a:xfrm>
            <a:off x="838200" y="6356350"/>
            <a:ext cx="2743200" cy="365125"/>
          </a:xfrm>
          <a:prstGeom prst="rect">
            <a:avLst/>
          </a:prstGeom>
        </p:spPr>
        <p:txBody>
          <a:bodyPr/>
          <a:lstStyle/>
          <a:p>
            <a:fld id="{C6C01911-BFCA-46CF-969D-36F51AC9CF0A}" type="datetime1">
              <a:rPr kumimoji="1" lang="ja-JP" altLang="en-US" smtClean="0"/>
              <a:t>2022/10/12</a:t>
            </a:fld>
            <a:endParaRPr kumimoji="1" lang="ja-JP" altLang="en-US"/>
          </a:p>
        </p:txBody>
      </p:sp>
      <p:sp>
        <p:nvSpPr>
          <p:cNvPr id="5" name="フッター プレースホルダー 4">
            <a:extLst>
              <a:ext uri="{FF2B5EF4-FFF2-40B4-BE49-F238E27FC236}">
                <a16:creationId xmlns:a16="http://schemas.microsoft.com/office/drawing/2014/main" id="{C68B2300-0C2C-463C-BEDC-3B1EED4FFD30}"/>
              </a:ext>
            </a:extLst>
          </p:cNvPr>
          <p:cNvSpPr>
            <a:spLocks noGrp="1"/>
          </p:cNvSpPr>
          <p:nvPr>
            <p:ph type="ftr" sz="quarter" idx="11"/>
          </p:nvPr>
        </p:nvSpPr>
        <p:spPr>
          <a:xfrm>
            <a:off x="4038600" y="6356350"/>
            <a:ext cx="4114800" cy="365125"/>
          </a:xfrm>
          <a:prstGeom prst="rect">
            <a:avLst/>
          </a:prstGeom>
        </p:spPr>
        <p:txBody>
          <a:bodyPr/>
          <a:lstStyle/>
          <a:p>
            <a:r>
              <a:rPr kumimoji="1" lang="ja-JP" altLang="en-US"/>
              <a:t>（ｃ）</a:t>
            </a:r>
            <a:r>
              <a:rPr kumimoji="1" lang="en-US" altLang="ja-JP"/>
              <a:t>2019 </a:t>
            </a:r>
            <a:r>
              <a:rPr kumimoji="1" lang="ja-JP" altLang="en-US"/>
              <a:t>非営利型一般社団法人日本おうちワーク協会</a:t>
            </a:r>
          </a:p>
        </p:txBody>
      </p:sp>
      <p:sp>
        <p:nvSpPr>
          <p:cNvPr id="6" name="スライド番号プレースホルダー 5">
            <a:extLst>
              <a:ext uri="{FF2B5EF4-FFF2-40B4-BE49-F238E27FC236}">
                <a16:creationId xmlns:a16="http://schemas.microsoft.com/office/drawing/2014/main" id="{390F52A4-DDB7-4490-B490-14099CCAB661}"/>
              </a:ext>
            </a:extLst>
          </p:cNvPr>
          <p:cNvSpPr>
            <a:spLocks noGrp="1"/>
          </p:cNvSpPr>
          <p:nvPr>
            <p:ph type="sldNum" sz="quarter" idx="12"/>
          </p:nvPr>
        </p:nvSpPr>
        <p:spPr/>
        <p:txBody>
          <a:bodyPr/>
          <a:lstStyle/>
          <a:p>
            <a:fld id="{26D78D48-0C88-43B9-AF66-60F768976C14}" type="slidenum">
              <a:rPr kumimoji="1" lang="ja-JP" altLang="en-US" smtClean="0"/>
              <a:t>‹#›</a:t>
            </a:fld>
            <a:endParaRPr kumimoji="1" lang="ja-JP" altLang="en-US"/>
          </a:p>
        </p:txBody>
      </p:sp>
    </p:spTree>
    <p:extLst>
      <p:ext uri="{BB962C8B-B14F-4D97-AF65-F5344CB8AC3E}">
        <p14:creationId xmlns:p14="http://schemas.microsoft.com/office/powerpoint/2010/main" val="442483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AFFE38-1756-4103-AF04-213805366B1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8A60862-DC9E-49FB-8DEB-D7A941D417E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DF1B5CA-A2E3-4C20-B18B-D23650368742}"/>
              </a:ext>
            </a:extLst>
          </p:cNvPr>
          <p:cNvSpPr>
            <a:spLocks noGrp="1"/>
          </p:cNvSpPr>
          <p:nvPr>
            <p:ph type="dt" sz="half" idx="10"/>
          </p:nvPr>
        </p:nvSpPr>
        <p:spPr>
          <a:xfrm>
            <a:off x="838200" y="6356350"/>
            <a:ext cx="2743200" cy="365125"/>
          </a:xfrm>
          <a:prstGeom prst="rect">
            <a:avLst/>
          </a:prstGeom>
        </p:spPr>
        <p:txBody>
          <a:bodyPr/>
          <a:lstStyle/>
          <a:p>
            <a:fld id="{734C696C-6867-43EA-A536-AC530D5EF2FF}" type="datetime1">
              <a:rPr kumimoji="1" lang="ja-JP" altLang="en-US" smtClean="0"/>
              <a:t>2022/10/12</a:t>
            </a:fld>
            <a:endParaRPr kumimoji="1" lang="ja-JP" altLang="en-US"/>
          </a:p>
        </p:txBody>
      </p:sp>
      <p:sp>
        <p:nvSpPr>
          <p:cNvPr id="5" name="フッター プレースホルダー 4">
            <a:extLst>
              <a:ext uri="{FF2B5EF4-FFF2-40B4-BE49-F238E27FC236}">
                <a16:creationId xmlns:a16="http://schemas.microsoft.com/office/drawing/2014/main" id="{74815239-520C-43DF-B063-2B49093FC958}"/>
              </a:ext>
            </a:extLst>
          </p:cNvPr>
          <p:cNvSpPr>
            <a:spLocks noGrp="1"/>
          </p:cNvSpPr>
          <p:nvPr>
            <p:ph type="ftr" sz="quarter" idx="11"/>
          </p:nvPr>
        </p:nvSpPr>
        <p:spPr>
          <a:xfrm>
            <a:off x="4038600" y="6356350"/>
            <a:ext cx="4114800" cy="365125"/>
          </a:xfrm>
          <a:prstGeom prst="rect">
            <a:avLst/>
          </a:prstGeom>
        </p:spPr>
        <p:txBody>
          <a:bodyPr/>
          <a:lstStyle/>
          <a:p>
            <a:r>
              <a:rPr kumimoji="1" lang="ja-JP" altLang="en-US"/>
              <a:t>（ｃ）</a:t>
            </a:r>
            <a:r>
              <a:rPr kumimoji="1" lang="en-US" altLang="ja-JP"/>
              <a:t>2019 </a:t>
            </a:r>
            <a:r>
              <a:rPr kumimoji="1" lang="ja-JP" altLang="en-US"/>
              <a:t>非営利型一般社団法人日本おうちワーク協会</a:t>
            </a:r>
          </a:p>
        </p:txBody>
      </p:sp>
      <p:sp>
        <p:nvSpPr>
          <p:cNvPr id="6" name="スライド番号プレースホルダー 5">
            <a:extLst>
              <a:ext uri="{FF2B5EF4-FFF2-40B4-BE49-F238E27FC236}">
                <a16:creationId xmlns:a16="http://schemas.microsoft.com/office/drawing/2014/main" id="{7C668629-62EF-4B7B-A4E3-2E60913EFB2B}"/>
              </a:ext>
            </a:extLst>
          </p:cNvPr>
          <p:cNvSpPr>
            <a:spLocks noGrp="1"/>
          </p:cNvSpPr>
          <p:nvPr>
            <p:ph type="sldNum" sz="quarter" idx="12"/>
          </p:nvPr>
        </p:nvSpPr>
        <p:spPr/>
        <p:txBody>
          <a:bodyPr/>
          <a:lstStyle/>
          <a:p>
            <a:fld id="{26D78D48-0C88-43B9-AF66-60F768976C14}" type="slidenum">
              <a:rPr kumimoji="1" lang="ja-JP" altLang="en-US" smtClean="0"/>
              <a:t>‹#›</a:t>
            </a:fld>
            <a:endParaRPr kumimoji="1" lang="ja-JP" altLang="en-US"/>
          </a:p>
        </p:txBody>
      </p:sp>
    </p:spTree>
    <p:extLst>
      <p:ext uri="{BB962C8B-B14F-4D97-AF65-F5344CB8AC3E}">
        <p14:creationId xmlns:p14="http://schemas.microsoft.com/office/powerpoint/2010/main" val="1890607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8C9E501-FC2C-4FA0-96C8-6A127C34101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FBD41B3-6510-4CC7-AC17-DD02DB4EA55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EE1E861-8D42-480C-8DE5-188926C78D65}"/>
              </a:ext>
            </a:extLst>
          </p:cNvPr>
          <p:cNvSpPr>
            <a:spLocks noGrp="1"/>
          </p:cNvSpPr>
          <p:nvPr>
            <p:ph type="dt" sz="half" idx="10"/>
          </p:nvPr>
        </p:nvSpPr>
        <p:spPr>
          <a:xfrm>
            <a:off x="838200" y="6356350"/>
            <a:ext cx="2743200" cy="365125"/>
          </a:xfrm>
          <a:prstGeom prst="rect">
            <a:avLst/>
          </a:prstGeom>
        </p:spPr>
        <p:txBody>
          <a:bodyPr/>
          <a:lstStyle/>
          <a:p>
            <a:fld id="{38EA5DCA-7A4C-473F-96B0-853761BFFE75}" type="datetime1">
              <a:rPr kumimoji="1" lang="ja-JP" altLang="en-US" smtClean="0"/>
              <a:t>2022/10/12</a:t>
            </a:fld>
            <a:endParaRPr kumimoji="1" lang="ja-JP" altLang="en-US"/>
          </a:p>
        </p:txBody>
      </p:sp>
      <p:sp>
        <p:nvSpPr>
          <p:cNvPr id="5" name="フッター プレースホルダー 4">
            <a:extLst>
              <a:ext uri="{FF2B5EF4-FFF2-40B4-BE49-F238E27FC236}">
                <a16:creationId xmlns:a16="http://schemas.microsoft.com/office/drawing/2014/main" id="{D34488BD-CCAF-43E6-84A5-429640E015DC}"/>
              </a:ext>
            </a:extLst>
          </p:cNvPr>
          <p:cNvSpPr>
            <a:spLocks noGrp="1"/>
          </p:cNvSpPr>
          <p:nvPr>
            <p:ph type="ftr" sz="quarter" idx="11"/>
          </p:nvPr>
        </p:nvSpPr>
        <p:spPr>
          <a:xfrm>
            <a:off x="4038600" y="6356350"/>
            <a:ext cx="4114800" cy="365125"/>
          </a:xfrm>
          <a:prstGeom prst="rect">
            <a:avLst/>
          </a:prstGeom>
        </p:spPr>
        <p:txBody>
          <a:bodyPr/>
          <a:lstStyle/>
          <a:p>
            <a:r>
              <a:rPr kumimoji="1" lang="ja-JP" altLang="en-US"/>
              <a:t>（ｃ）</a:t>
            </a:r>
            <a:r>
              <a:rPr kumimoji="1" lang="en-US" altLang="ja-JP"/>
              <a:t>2019 </a:t>
            </a:r>
            <a:r>
              <a:rPr kumimoji="1" lang="ja-JP" altLang="en-US"/>
              <a:t>非営利型一般社団法人日本おうちワーク協会</a:t>
            </a:r>
          </a:p>
        </p:txBody>
      </p:sp>
      <p:sp>
        <p:nvSpPr>
          <p:cNvPr id="6" name="スライド番号プレースホルダー 5">
            <a:extLst>
              <a:ext uri="{FF2B5EF4-FFF2-40B4-BE49-F238E27FC236}">
                <a16:creationId xmlns:a16="http://schemas.microsoft.com/office/drawing/2014/main" id="{F9506C52-C04B-4176-8E77-9519DF4CD19B}"/>
              </a:ext>
            </a:extLst>
          </p:cNvPr>
          <p:cNvSpPr>
            <a:spLocks noGrp="1"/>
          </p:cNvSpPr>
          <p:nvPr>
            <p:ph type="sldNum" sz="quarter" idx="12"/>
          </p:nvPr>
        </p:nvSpPr>
        <p:spPr/>
        <p:txBody>
          <a:bodyPr/>
          <a:lstStyle/>
          <a:p>
            <a:fld id="{26D78D48-0C88-43B9-AF66-60F768976C14}" type="slidenum">
              <a:rPr kumimoji="1" lang="ja-JP" altLang="en-US" smtClean="0"/>
              <a:t>‹#›</a:t>
            </a:fld>
            <a:endParaRPr kumimoji="1" lang="ja-JP" altLang="en-US"/>
          </a:p>
        </p:txBody>
      </p:sp>
    </p:spTree>
    <p:extLst>
      <p:ext uri="{BB962C8B-B14F-4D97-AF65-F5344CB8AC3E}">
        <p14:creationId xmlns:p14="http://schemas.microsoft.com/office/powerpoint/2010/main" val="3421201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見出し&amp;コンテンツ">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AA9EB0A-CB38-4EF6-84D9-67AA929554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CFF3597D-88F4-4713-BBFA-8F769F3B80E2}"/>
              </a:ext>
            </a:extLst>
          </p:cNvPr>
          <p:cNvSpPr>
            <a:spLocks noGrp="1"/>
          </p:cNvSpPr>
          <p:nvPr>
            <p:ph type="title"/>
          </p:nvPr>
        </p:nvSpPr>
        <p:spPr/>
        <p:txBody>
          <a:bodyPr/>
          <a:lstStyle/>
          <a:p>
            <a:r>
              <a:rPr kumimoji="1" lang="ja-JP" altLang="en-US"/>
              <a:t>マスター タイトルの書式設定</a:t>
            </a:r>
            <a:endParaRPr kumimoji="1" lang="ja-JP" altLang="en-US" dirty="0"/>
          </a:p>
        </p:txBody>
      </p:sp>
      <p:sp>
        <p:nvSpPr>
          <p:cNvPr id="3" name="コンテンツ プレースホルダー 2">
            <a:extLst>
              <a:ext uri="{FF2B5EF4-FFF2-40B4-BE49-F238E27FC236}">
                <a16:creationId xmlns:a16="http://schemas.microsoft.com/office/drawing/2014/main" id="{C921A0DD-B4BA-4130-9E76-C289097F8800}"/>
              </a:ext>
            </a:extLst>
          </p:cNvPr>
          <p:cNvSpPr>
            <a:spLocks noGrp="1"/>
          </p:cNvSpPr>
          <p:nvPr>
            <p:ph sz="half" idx="1"/>
          </p:nvPr>
        </p:nvSpPr>
        <p:spPr>
          <a:xfrm>
            <a:off x="838200" y="1825625"/>
            <a:ext cx="10515600" cy="3955743"/>
          </a:xfrm>
        </p:spPr>
        <p:txBody>
          <a:body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D649F12-578D-4F68-B120-3ABBA2054393}"/>
              </a:ext>
            </a:extLst>
          </p:cNvPr>
          <p:cNvSpPr>
            <a:spLocks noGrp="1"/>
          </p:cNvSpPr>
          <p:nvPr>
            <p:ph type="dt" sz="half" idx="10"/>
          </p:nvPr>
        </p:nvSpPr>
        <p:spPr/>
        <p:txBody>
          <a:bodyPr/>
          <a:lstStyle/>
          <a:p>
            <a:fld id="{A732E161-0A16-440B-9118-D15D0D6630A3}" type="datetimeFigureOut">
              <a:rPr kumimoji="1" lang="ja-JP" altLang="en-US" smtClean="0"/>
              <a:t>2022/10/12</a:t>
            </a:fld>
            <a:endParaRPr kumimoji="1" lang="ja-JP" altLang="en-US"/>
          </a:p>
        </p:txBody>
      </p:sp>
      <p:sp>
        <p:nvSpPr>
          <p:cNvPr id="6" name="フッター プレースホルダー 5">
            <a:extLst>
              <a:ext uri="{FF2B5EF4-FFF2-40B4-BE49-F238E27FC236}">
                <a16:creationId xmlns:a16="http://schemas.microsoft.com/office/drawing/2014/main" id="{82126721-A010-4D07-AFC9-B5DA61C12A66}"/>
              </a:ext>
            </a:extLst>
          </p:cNvPr>
          <p:cNvSpPr>
            <a:spLocks noGrp="1"/>
          </p:cNvSpPr>
          <p:nvPr>
            <p:ph type="ftr" sz="quarter" idx="11"/>
          </p:nvPr>
        </p:nvSpPr>
        <p:spPr/>
        <p:txBody>
          <a:bodyPr/>
          <a:lstStyle/>
          <a:p>
            <a:r>
              <a:rPr lang="en-US" altLang="ja-JP" dirty="0"/>
              <a:t>(</a:t>
            </a:r>
            <a:r>
              <a:rPr lang="ja-JP" altLang="en-US" dirty="0" err="1"/>
              <a:t>ｃ</a:t>
            </a:r>
            <a:r>
              <a:rPr lang="en-US" altLang="ja-JP" dirty="0"/>
              <a:t>)2018</a:t>
            </a:r>
            <a:r>
              <a:rPr lang="ja-JP" altLang="en-US" dirty="0"/>
              <a:t>　一般社団法人日本おうちワーク協会</a:t>
            </a:r>
          </a:p>
        </p:txBody>
      </p:sp>
      <p:sp>
        <p:nvSpPr>
          <p:cNvPr id="7" name="スライド番号プレースホルダー 6">
            <a:extLst>
              <a:ext uri="{FF2B5EF4-FFF2-40B4-BE49-F238E27FC236}">
                <a16:creationId xmlns:a16="http://schemas.microsoft.com/office/drawing/2014/main" id="{A42ADB87-0F46-4A92-8EE4-6FD4935B4414}"/>
              </a:ext>
            </a:extLst>
          </p:cNvPr>
          <p:cNvSpPr>
            <a:spLocks noGrp="1"/>
          </p:cNvSpPr>
          <p:nvPr>
            <p:ph type="sldNum" sz="quarter" idx="12"/>
          </p:nvPr>
        </p:nvSpPr>
        <p:spPr/>
        <p:txBody>
          <a:bodyPr/>
          <a:lstStyle/>
          <a:p>
            <a:fld id="{1A8F692C-82D3-4CA8-A289-BA5B25CB6832}" type="slidenum">
              <a:rPr kumimoji="1" lang="ja-JP" altLang="en-US" smtClean="0"/>
              <a:t>‹#›</a:t>
            </a:fld>
            <a:endParaRPr kumimoji="1" lang="ja-JP" altLang="en-US"/>
          </a:p>
        </p:txBody>
      </p:sp>
    </p:spTree>
    <p:extLst>
      <p:ext uri="{BB962C8B-B14F-4D97-AF65-F5344CB8AC3E}">
        <p14:creationId xmlns:p14="http://schemas.microsoft.com/office/powerpoint/2010/main" val="640462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小見出し&amp;コンテンツ">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86ABF6B5-BF8B-4DC0-B57F-1707540757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BA2BB801-B3F2-4B9B-851A-88CFE8F3ACF3}"/>
              </a:ext>
            </a:extLst>
          </p:cNvPr>
          <p:cNvSpPr>
            <a:spLocks noGrp="1"/>
          </p:cNvSpPr>
          <p:nvPr>
            <p:ph type="title"/>
          </p:nvPr>
        </p:nvSpPr>
        <p:spPr>
          <a:xfrm>
            <a:off x="839788" y="365125"/>
            <a:ext cx="10515600" cy="1065469"/>
          </a:xfrm>
        </p:spPr>
        <p:txBody>
          <a:bodyPr/>
          <a:lstStyle/>
          <a:p>
            <a:r>
              <a:rPr kumimoji="1" lang="ja-JP" altLang="en-US"/>
              <a:t>マスター タイトルの書式設定</a:t>
            </a:r>
            <a:endParaRPr kumimoji="1" lang="ja-JP" altLang="en-US" dirty="0"/>
          </a:p>
        </p:txBody>
      </p:sp>
      <p:sp>
        <p:nvSpPr>
          <p:cNvPr id="6" name="コンテンツ プレースホルダー 5">
            <a:extLst>
              <a:ext uri="{FF2B5EF4-FFF2-40B4-BE49-F238E27FC236}">
                <a16:creationId xmlns:a16="http://schemas.microsoft.com/office/drawing/2014/main" id="{6942A3F9-01D1-4A7C-974D-97EB686EDF33}"/>
              </a:ext>
            </a:extLst>
          </p:cNvPr>
          <p:cNvSpPr>
            <a:spLocks noGrp="1"/>
          </p:cNvSpPr>
          <p:nvPr>
            <p:ph sz="quarter" idx="4"/>
          </p:nvPr>
        </p:nvSpPr>
        <p:spPr>
          <a:xfrm>
            <a:off x="836612" y="1430594"/>
            <a:ext cx="10518776" cy="4306529"/>
          </a:xfrm>
        </p:spPr>
        <p:txBody>
          <a:bodyPr/>
          <a:lstStyle/>
          <a:p>
            <a:pPr lvl="0"/>
            <a:r>
              <a:rPr kumimoji="1" lang="ja-JP" altLang="en-US"/>
              <a:t>マスター テキストの書式設定</a:t>
            </a:r>
          </a:p>
        </p:txBody>
      </p:sp>
      <p:sp>
        <p:nvSpPr>
          <p:cNvPr id="7" name="日付プレースホルダー 6">
            <a:extLst>
              <a:ext uri="{FF2B5EF4-FFF2-40B4-BE49-F238E27FC236}">
                <a16:creationId xmlns:a16="http://schemas.microsoft.com/office/drawing/2014/main" id="{69800D9A-1E6B-4F78-86CA-C5C2E4313F87}"/>
              </a:ext>
            </a:extLst>
          </p:cNvPr>
          <p:cNvSpPr>
            <a:spLocks noGrp="1"/>
          </p:cNvSpPr>
          <p:nvPr>
            <p:ph type="dt" sz="half" idx="10"/>
          </p:nvPr>
        </p:nvSpPr>
        <p:spPr/>
        <p:txBody>
          <a:bodyPr/>
          <a:lstStyle/>
          <a:p>
            <a:fld id="{A732E161-0A16-440B-9118-D15D0D6630A3}" type="datetimeFigureOut">
              <a:rPr kumimoji="1" lang="ja-JP" altLang="en-US" smtClean="0"/>
              <a:t>2022/10/12</a:t>
            </a:fld>
            <a:endParaRPr kumimoji="1" lang="ja-JP" altLang="en-US"/>
          </a:p>
        </p:txBody>
      </p:sp>
      <p:sp>
        <p:nvSpPr>
          <p:cNvPr id="8" name="フッター プレースホルダー 7">
            <a:extLst>
              <a:ext uri="{FF2B5EF4-FFF2-40B4-BE49-F238E27FC236}">
                <a16:creationId xmlns:a16="http://schemas.microsoft.com/office/drawing/2014/main" id="{602E9965-5ADF-4AF1-903B-C9BA9D7930CE}"/>
              </a:ext>
            </a:extLst>
          </p:cNvPr>
          <p:cNvSpPr>
            <a:spLocks noGrp="1"/>
          </p:cNvSpPr>
          <p:nvPr>
            <p:ph type="ftr" sz="quarter" idx="11"/>
          </p:nvPr>
        </p:nvSpPr>
        <p:spPr/>
        <p:txBody>
          <a:bodyPr/>
          <a:lstStyle/>
          <a:p>
            <a:r>
              <a:rPr lang="en-US" altLang="ja-JP" dirty="0"/>
              <a:t>(</a:t>
            </a:r>
            <a:r>
              <a:rPr lang="ja-JP" altLang="en-US" dirty="0" err="1"/>
              <a:t>ｃ</a:t>
            </a:r>
            <a:r>
              <a:rPr lang="en-US" altLang="ja-JP" dirty="0"/>
              <a:t>)2018</a:t>
            </a:r>
            <a:r>
              <a:rPr lang="ja-JP" altLang="en-US" dirty="0"/>
              <a:t>　一般社団法人日本おうちワーク協会</a:t>
            </a:r>
          </a:p>
        </p:txBody>
      </p:sp>
      <p:sp>
        <p:nvSpPr>
          <p:cNvPr id="9" name="スライド番号プレースホルダー 8">
            <a:extLst>
              <a:ext uri="{FF2B5EF4-FFF2-40B4-BE49-F238E27FC236}">
                <a16:creationId xmlns:a16="http://schemas.microsoft.com/office/drawing/2014/main" id="{CB228D3F-B178-4ED4-81D3-00576A5D7EB2}"/>
              </a:ext>
            </a:extLst>
          </p:cNvPr>
          <p:cNvSpPr>
            <a:spLocks noGrp="1"/>
          </p:cNvSpPr>
          <p:nvPr>
            <p:ph type="sldNum" sz="quarter" idx="12"/>
          </p:nvPr>
        </p:nvSpPr>
        <p:spPr/>
        <p:txBody>
          <a:bodyPr/>
          <a:lstStyle/>
          <a:p>
            <a:fld id="{1A8F692C-82D3-4CA8-A289-BA5B25CB6832}" type="slidenum">
              <a:rPr kumimoji="1" lang="ja-JP" altLang="en-US" smtClean="0"/>
              <a:t>‹#›</a:t>
            </a:fld>
            <a:endParaRPr kumimoji="1" lang="ja-JP" altLang="en-US"/>
          </a:p>
        </p:txBody>
      </p:sp>
    </p:spTree>
    <p:extLst>
      <p:ext uri="{BB962C8B-B14F-4D97-AF65-F5344CB8AC3E}">
        <p14:creationId xmlns:p14="http://schemas.microsoft.com/office/powerpoint/2010/main" val="1335372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pic>
        <p:nvPicPr>
          <p:cNvPr id="8" name="図 7" descr="スクリーンショット が含まれている画像&#10;&#10;非常に高い精度で生成された説明">
            <a:extLst>
              <a:ext uri="{FF2B5EF4-FFF2-40B4-BE49-F238E27FC236}">
                <a16:creationId xmlns:a16="http://schemas.microsoft.com/office/drawing/2014/main" id="{C6322F7A-65C4-485C-A686-9521C76323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86692FB1-E796-4AB6-9E7A-44610A91D750}"/>
              </a:ext>
            </a:extLst>
          </p:cNvPr>
          <p:cNvSpPr>
            <a:spLocks noGrp="1"/>
          </p:cNvSpPr>
          <p:nvPr>
            <p:ph type="ctrTitle"/>
          </p:nvPr>
        </p:nvSpPr>
        <p:spPr>
          <a:xfrm>
            <a:off x="2411361" y="2462981"/>
            <a:ext cx="7462684" cy="2595716"/>
          </a:xfrm>
        </p:spPr>
        <p:txBody>
          <a:bodyPr anchor="b"/>
          <a:lstStyle>
            <a:lvl1pPr algn="ctr">
              <a:defRPr sz="6000"/>
            </a:lvl1pPr>
          </a:lstStyle>
          <a:p>
            <a:r>
              <a:rPr kumimoji="1" lang="ja-JP" altLang="en-US"/>
              <a:t>マスター タイトルの書式設定</a:t>
            </a:r>
            <a:endParaRPr kumimoji="1" lang="ja-JP" altLang="en-US" dirty="0"/>
          </a:p>
        </p:txBody>
      </p:sp>
      <p:sp>
        <p:nvSpPr>
          <p:cNvPr id="4" name="日付プレースホルダー 3">
            <a:extLst>
              <a:ext uri="{FF2B5EF4-FFF2-40B4-BE49-F238E27FC236}">
                <a16:creationId xmlns:a16="http://schemas.microsoft.com/office/drawing/2014/main" id="{114981B5-C39B-4844-B51A-4A4DB65A3EBC}"/>
              </a:ext>
            </a:extLst>
          </p:cNvPr>
          <p:cNvSpPr>
            <a:spLocks noGrp="1"/>
          </p:cNvSpPr>
          <p:nvPr>
            <p:ph type="dt" sz="half" idx="10"/>
          </p:nvPr>
        </p:nvSpPr>
        <p:spPr/>
        <p:txBody>
          <a:bodyPr/>
          <a:lstStyle/>
          <a:p>
            <a:fld id="{A732E161-0A16-440B-9118-D15D0D6630A3}" type="datetimeFigureOut">
              <a:rPr kumimoji="1" lang="ja-JP" altLang="en-US" smtClean="0"/>
              <a:t>2022/10/12</a:t>
            </a:fld>
            <a:endParaRPr kumimoji="1" lang="ja-JP" altLang="en-US"/>
          </a:p>
        </p:txBody>
      </p:sp>
      <p:sp>
        <p:nvSpPr>
          <p:cNvPr id="5" name="フッター プレースホルダー 4">
            <a:extLst>
              <a:ext uri="{FF2B5EF4-FFF2-40B4-BE49-F238E27FC236}">
                <a16:creationId xmlns:a16="http://schemas.microsoft.com/office/drawing/2014/main" id="{103146C4-C117-4EE1-B732-9CA4F4F77512}"/>
              </a:ext>
            </a:extLst>
          </p:cNvPr>
          <p:cNvSpPr>
            <a:spLocks noGrp="1"/>
          </p:cNvSpPr>
          <p:nvPr>
            <p:ph type="ftr" sz="quarter" idx="11"/>
          </p:nvPr>
        </p:nvSpPr>
        <p:spPr/>
        <p:txBody>
          <a:bodyPr/>
          <a:lstStyle/>
          <a:p>
            <a:r>
              <a:rPr lang="en-US" altLang="ja-JP" dirty="0"/>
              <a:t>(</a:t>
            </a:r>
            <a:r>
              <a:rPr lang="ja-JP" altLang="en-US" dirty="0" err="1"/>
              <a:t>ｃ</a:t>
            </a:r>
            <a:r>
              <a:rPr lang="en-US" altLang="ja-JP" dirty="0"/>
              <a:t>)2018</a:t>
            </a:r>
            <a:r>
              <a:rPr lang="ja-JP" altLang="en-US" dirty="0"/>
              <a:t>　一般社団法人日本おうちワーク協会</a:t>
            </a:r>
          </a:p>
        </p:txBody>
      </p:sp>
      <p:sp>
        <p:nvSpPr>
          <p:cNvPr id="6" name="スライド番号プレースホルダー 5">
            <a:extLst>
              <a:ext uri="{FF2B5EF4-FFF2-40B4-BE49-F238E27FC236}">
                <a16:creationId xmlns:a16="http://schemas.microsoft.com/office/drawing/2014/main" id="{E2584938-1885-4502-BD8C-118C342B8946}"/>
              </a:ext>
            </a:extLst>
          </p:cNvPr>
          <p:cNvSpPr>
            <a:spLocks noGrp="1"/>
          </p:cNvSpPr>
          <p:nvPr>
            <p:ph type="sldNum" sz="quarter" idx="12"/>
          </p:nvPr>
        </p:nvSpPr>
        <p:spPr/>
        <p:txBody>
          <a:bodyPr/>
          <a:lstStyle/>
          <a:p>
            <a:fld id="{1A8F692C-82D3-4CA8-A289-BA5B25CB6832}" type="slidenum">
              <a:rPr kumimoji="1" lang="ja-JP" altLang="en-US" smtClean="0"/>
              <a:t>‹#›</a:t>
            </a:fld>
            <a:endParaRPr kumimoji="1" lang="ja-JP" altLang="en-US"/>
          </a:p>
        </p:txBody>
      </p:sp>
    </p:spTree>
    <p:extLst>
      <p:ext uri="{BB962C8B-B14F-4D97-AF65-F5344CB8AC3E}">
        <p14:creationId xmlns:p14="http://schemas.microsoft.com/office/powerpoint/2010/main" val="1218728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タイトル">
    <p:spTree>
      <p:nvGrpSpPr>
        <p:cNvPr id="1" name=""/>
        <p:cNvGrpSpPr/>
        <p:nvPr/>
      </p:nvGrpSpPr>
      <p:grpSpPr>
        <a:xfrm>
          <a:off x="0" y="0"/>
          <a:ext cx="0" cy="0"/>
          <a:chOff x="0" y="0"/>
          <a:chExt cx="0" cy="0"/>
        </a:xfrm>
      </p:grpSpPr>
      <p:pic>
        <p:nvPicPr>
          <p:cNvPr id="8" name="図 7" descr="スクリーンショット が含まれている画像&#10;&#10;高い精度で生成された説明">
            <a:extLst>
              <a:ext uri="{FF2B5EF4-FFF2-40B4-BE49-F238E27FC236}">
                <a16:creationId xmlns:a16="http://schemas.microsoft.com/office/drawing/2014/main" id="{174704A9-ADFA-45EB-9EC7-55A1AD11FF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2BDAB30F-F310-4234-B5DF-732873E7038F}"/>
              </a:ext>
            </a:extLst>
          </p:cNvPr>
          <p:cNvSpPr>
            <a:spLocks noGrp="1"/>
          </p:cNvSpPr>
          <p:nvPr>
            <p:ph type="title"/>
          </p:nvPr>
        </p:nvSpPr>
        <p:spPr>
          <a:xfrm>
            <a:off x="2389239" y="2707225"/>
            <a:ext cx="7403690" cy="1325563"/>
          </a:xfrm>
        </p:spPr>
        <p:txBody>
          <a:bodyPr/>
          <a:lstStyle>
            <a:lvl1pPr algn="ctr">
              <a:defRPr/>
            </a:lvl1pPr>
          </a:lstStyle>
          <a:p>
            <a:r>
              <a:rPr kumimoji="1" lang="ja-JP" altLang="en-US"/>
              <a:t>マスター タイトルの書式設定</a:t>
            </a:r>
            <a:endParaRPr kumimoji="1" lang="ja-JP" altLang="en-US" dirty="0"/>
          </a:p>
        </p:txBody>
      </p:sp>
      <p:sp>
        <p:nvSpPr>
          <p:cNvPr id="4" name="日付プレースホルダー 3">
            <a:extLst>
              <a:ext uri="{FF2B5EF4-FFF2-40B4-BE49-F238E27FC236}">
                <a16:creationId xmlns:a16="http://schemas.microsoft.com/office/drawing/2014/main" id="{33C53D1C-1D8F-4AE4-ACD1-08905D68781E}"/>
              </a:ext>
            </a:extLst>
          </p:cNvPr>
          <p:cNvSpPr>
            <a:spLocks noGrp="1"/>
          </p:cNvSpPr>
          <p:nvPr>
            <p:ph type="dt" sz="half" idx="10"/>
          </p:nvPr>
        </p:nvSpPr>
        <p:spPr/>
        <p:txBody>
          <a:bodyPr/>
          <a:lstStyle/>
          <a:p>
            <a:fld id="{A732E161-0A16-440B-9118-D15D0D6630A3}" type="datetimeFigureOut">
              <a:rPr kumimoji="1" lang="ja-JP" altLang="en-US" smtClean="0"/>
              <a:t>2022/10/12</a:t>
            </a:fld>
            <a:endParaRPr kumimoji="1" lang="ja-JP" altLang="en-US"/>
          </a:p>
        </p:txBody>
      </p:sp>
      <p:sp>
        <p:nvSpPr>
          <p:cNvPr id="5" name="フッター プレースホルダー 4">
            <a:extLst>
              <a:ext uri="{FF2B5EF4-FFF2-40B4-BE49-F238E27FC236}">
                <a16:creationId xmlns:a16="http://schemas.microsoft.com/office/drawing/2014/main" id="{D20B4B03-FDD3-4871-ADC5-D6767869D614}"/>
              </a:ext>
            </a:extLst>
          </p:cNvPr>
          <p:cNvSpPr>
            <a:spLocks noGrp="1"/>
          </p:cNvSpPr>
          <p:nvPr>
            <p:ph type="ftr" sz="quarter" idx="11"/>
          </p:nvPr>
        </p:nvSpPr>
        <p:spPr/>
        <p:txBody>
          <a:bodyPr/>
          <a:lstStyle/>
          <a:p>
            <a:r>
              <a:rPr lang="en-US" altLang="ja-JP" dirty="0"/>
              <a:t>(</a:t>
            </a:r>
            <a:r>
              <a:rPr lang="ja-JP" altLang="en-US" dirty="0" err="1"/>
              <a:t>ｃ</a:t>
            </a:r>
            <a:r>
              <a:rPr lang="en-US" altLang="ja-JP" dirty="0"/>
              <a:t>)2018</a:t>
            </a:r>
            <a:r>
              <a:rPr lang="ja-JP" altLang="en-US" dirty="0"/>
              <a:t>　一般社団法人日本おうちワーク協会</a:t>
            </a:r>
          </a:p>
        </p:txBody>
      </p:sp>
      <p:sp>
        <p:nvSpPr>
          <p:cNvPr id="6" name="スライド番号プレースホルダー 5">
            <a:extLst>
              <a:ext uri="{FF2B5EF4-FFF2-40B4-BE49-F238E27FC236}">
                <a16:creationId xmlns:a16="http://schemas.microsoft.com/office/drawing/2014/main" id="{B39BAE20-13F2-4077-A52B-8D69FEA9DA18}"/>
              </a:ext>
            </a:extLst>
          </p:cNvPr>
          <p:cNvSpPr>
            <a:spLocks noGrp="1"/>
          </p:cNvSpPr>
          <p:nvPr>
            <p:ph type="sldNum" sz="quarter" idx="12"/>
          </p:nvPr>
        </p:nvSpPr>
        <p:spPr/>
        <p:txBody>
          <a:bodyPr/>
          <a:lstStyle/>
          <a:p>
            <a:fld id="{1A8F692C-82D3-4CA8-A289-BA5B25CB6832}" type="slidenum">
              <a:rPr kumimoji="1" lang="ja-JP" altLang="en-US" smtClean="0"/>
              <a:t>‹#›</a:t>
            </a:fld>
            <a:endParaRPr kumimoji="1" lang="ja-JP" altLang="en-US"/>
          </a:p>
        </p:txBody>
      </p:sp>
    </p:spTree>
    <p:extLst>
      <p:ext uri="{BB962C8B-B14F-4D97-AF65-F5344CB8AC3E}">
        <p14:creationId xmlns:p14="http://schemas.microsoft.com/office/powerpoint/2010/main" val="2168546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見出し&amp;コンテンツ">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AA9EB0A-CB38-4EF6-84D9-67AA929554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CFF3597D-88F4-4713-BBFA-8F769F3B80E2}"/>
              </a:ext>
            </a:extLst>
          </p:cNvPr>
          <p:cNvSpPr>
            <a:spLocks noGrp="1"/>
          </p:cNvSpPr>
          <p:nvPr>
            <p:ph type="title"/>
          </p:nvPr>
        </p:nvSpPr>
        <p:spPr/>
        <p:txBody>
          <a:bodyPr/>
          <a:lstStyle/>
          <a:p>
            <a:r>
              <a:rPr kumimoji="1" lang="ja-JP" altLang="en-US"/>
              <a:t>マスター タイトルの書式設定</a:t>
            </a:r>
            <a:endParaRPr kumimoji="1" lang="ja-JP" altLang="en-US" dirty="0"/>
          </a:p>
        </p:txBody>
      </p:sp>
      <p:sp>
        <p:nvSpPr>
          <p:cNvPr id="3" name="コンテンツ プレースホルダー 2">
            <a:extLst>
              <a:ext uri="{FF2B5EF4-FFF2-40B4-BE49-F238E27FC236}">
                <a16:creationId xmlns:a16="http://schemas.microsoft.com/office/drawing/2014/main" id="{C921A0DD-B4BA-4130-9E76-C289097F8800}"/>
              </a:ext>
            </a:extLst>
          </p:cNvPr>
          <p:cNvSpPr>
            <a:spLocks noGrp="1"/>
          </p:cNvSpPr>
          <p:nvPr>
            <p:ph sz="half" idx="1"/>
          </p:nvPr>
        </p:nvSpPr>
        <p:spPr>
          <a:xfrm>
            <a:off x="838200" y="1825625"/>
            <a:ext cx="10515600" cy="3955743"/>
          </a:xfrm>
        </p:spPr>
        <p:txBody>
          <a:body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D649F12-578D-4F68-B120-3ABBA2054393}"/>
              </a:ext>
            </a:extLst>
          </p:cNvPr>
          <p:cNvSpPr>
            <a:spLocks noGrp="1"/>
          </p:cNvSpPr>
          <p:nvPr>
            <p:ph type="dt" sz="half" idx="10"/>
          </p:nvPr>
        </p:nvSpPr>
        <p:spPr/>
        <p:txBody>
          <a:bodyPr/>
          <a:lstStyle/>
          <a:p>
            <a:fld id="{A732E161-0A16-440B-9118-D15D0D6630A3}" type="datetimeFigureOut">
              <a:rPr kumimoji="1" lang="ja-JP" altLang="en-US" smtClean="0"/>
              <a:t>2022/10/12</a:t>
            </a:fld>
            <a:endParaRPr kumimoji="1" lang="ja-JP" altLang="en-US"/>
          </a:p>
        </p:txBody>
      </p:sp>
      <p:sp>
        <p:nvSpPr>
          <p:cNvPr id="6" name="フッター プレースホルダー 5">
            <a:extLst>
              <a:ext uri="{FF2B5EF4-FFF2-40B4-BE49-F238E27FC236}">
                <a16:creationId xmlns:a16="http://schemas.microsoft.com/office/drawing/2014/main" id="{82126721-A010-4D07-AFC9-B5DA61C12A66}"/>
              </a:ext>
            </a:extLst>
          </p:cNvPr>
          <p:cNvSpPr>
            <a:spLocks noGrp="1"/>
          </p:cNvSpPr>
          <p:nvPr>
            <p:ph type="ftr" sz="quarter" idx="11"/>
          </p:nvPr>
        </p:nvSpPr>
        <p:spPr/>
        <p:txBody>
          <a:bodyPr/>
          <a:lstStyle/>
          <a:p>
            <a:r>
              <a:rPr lang="en-US" altLang="ja-JP" dirty="0"/>
              <a:t>(</a:t>
            </a:r>
            <a:r>
              <a:rPr lang="ja-JP" altLang="en-US" dirty="0" err="1"/>
              <a:t>ｃ</a:t>
            </a:r>
            <a:r>
              <a:rPr lang="en-US" altLang="ja-JP" dirty="0"/>
              <a:t>)2018</a:t>
            </a:r>
            <a:r>
              <a:rPr lang="ja-JP" altLang="en-US" dirty="0"/>
              <a:t>　一般社団法人日本おうちワーク協会</a:t>
            </a:r>
          </a:p>
        </p:txBody>
      </p:sp>
      <p:sp>
        <p:nvSpPr>
          <p:cNvPr id="7" name="スライド番号プレースホルダー 6">
            <a:extLst>
              <a:ext uri="{FF2B5EF4-FFF2-40B4-BE49-F238E27FC236}">
                <a16:creationId xmlns:a16="http://schemas.microsoft.com/office/drawing/2014/main" id="{A42ADB87-0F46-4A92-8EE4-6FD4935B4414}"/>
              </a:ext>
            </a:extLst>
          </p:cNvPr>
          <p:cNvSpPr>
            <a:spLocks noGrp="1"/>
          </p:cNvSpPr>
          <p:nvPr>
            <p:ph type="sldNum" sz="quarter" idx="12"/>
          </p:nvPr>
        </p:nvSpPr>
        <p:spPr/>
        <p:txBody>
          <a:bodyPr/>
          <a:lstStyle/>
          <a:p>
            <a:fld id="{1A8F692C-82D3-4CA8-A289-BA5B25CB6832}" type="slidenum">
              <a:rPr kumimoji="1" lang="ja-JP" altLang="en-US" smtClean="0"/>
              <a:t>‹#›</a:t>
            </a:fld>
            <a:endParaRPr kumimoji="1" lang="ja-JP" altLang="en-US"/>
          </a:p>
        </p:txBody>
      </p:sp>
    </p:spTree>
    <p:extLst>
      <p:ext uri="{BB962C8B-B14F-4D97-AF65-F5344CB8AC3E}">
        <p14:creationId xmlns:p14="http://schemas.microsoft.com/office/powerpoint/2010/main" val="1098639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小見出し&amp;コンテンツ">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86ABF6B5-BF8B-4DC0-B57F-1707540757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BA2BB801-B3F2-4B9B-851A-88CFE8F3ACF3}"/>
              </a:ext>
            </a:extLst>
          </p:cNvPr>
          <p:cNvSpPr>
            <a:spLocks noGrp="1"/>
          </p:cNvSpPr>
          <p:nvPr>
            <p:ph type="title"/>
          </p:nvPr>
        </p:nvSpPr>
        <p:spPr>
          <a:xfrm>
            <a:off x="839788" y="365125"/>
            <a:ext cx="10515600" cy="1065469"/>
          </a:xfrm>
        </p:spPr>
        <p:txBody>
          <a:bodyPr/>
          <a:lstStyle/>
          <a:p>
            <a:r>
              <a:rPr kumimoji="1" lang="ja-JP" altLang="en-US"/>
              <a:t>マスター タイトルの書式設定</a:t>
            </a:r>
            <a:endParaRPr kumimoji="1" lang="ja-JP" altLang="en-US" dirty="0"/>
          </a:p>
        </p:txBody>
      </p:sp>
      <p:sp>
        <p:nvSpPr>
          <p:cNvPr id="6" name="コンテンツ プレースホルダー 5">
            <a:extLst>
              <a:ext uri="{FF2B5EF4-FFF2-40B4-BE49-F238E27FC236}">
                <a16:creationId xmlns:a16="http://schemas.microsoft.com/office/drawing/2014/main" id="{6942A3F9-01D1-4A7C-974D-97EB686EDF33}"/>
              </a:ext>
            </a:extLst>
          </p:cNvPr>
          <p:cNvSpPr>
            <a:spLocks noGrp="1"/>
          </p:cNvSpPr>
          <p:nvPr>
            <p:ph sz="quarter" idx="4"/>
          </p:nvPr>
        </p:nvSpPr>
        <p:spPr>
          <a:xfrm>
            <a:off x="836612" y="1430594"/>
            <a:ext cx="10518776" cy="4306529"/>
          </a:xfrm>
        </p:spPr>
        <p:txBody>
          <a:bodyPr/>
          <a:lstStyle/>
          <a:p>
            <a:pPr lvl="0"/>
            <a:r>
              <a:rPr kumimoji="1" lang="ja-JP" altLang="en-US"/>
              <a:t>マスター テキストの書式設定</a:t>
            </a:r>
          </a:p>
        </p:txBody>
      </p:sp>
      <p:sp>
        <p:nvSpPr>
          <p:cNvPr id="7" name="日付プレースホルダー 6">
            <a:extLst>
              <a:ext uri="{FF2B5EF4-FFF2-40B4-BE49-F238E27FC236}">
                <a16:creationId xmlns:a16="http://schemas.microsoft.com/office/drawing/2014/main" id="{69800D9A-1E6B-4F78-86CA-C5C2E4313F87}"/>
              </a:ext>
            </a:extLst>
          </p:cNvPr>
          <p:cNvSpPr>
            <a:spLocks noGrp="1"/>
          </p:cNvSpPr>
          <p:nvPr>
            <p:ph type="dt" sz="half" idx="10"/>
          </p:nvPr>
        </p:nvSpPr>
        <p:spPr/>
        <p:txBody>
          <a:bodyPr/>
          <a:lstStyle/>
          <a:p>
            <a:fld id="{A732E161-0A16-440B-9118-D15D0D6630A3}" type="datetimeFigureOut">
              <a:rPr kumimoji="1" lang="ja-JP" altLang="en-US" smtClean="0"/>
              <a:t>2022/10/12</a:t>
            </a:fld>
            <a:endParaRPr kumimoji="1" lang="ja-JP" altLang="en-US"/>
          </a:p>
        </p:txBody>
      </p:sp>
      <p:sp>
        <p:nvSpPr>
          <p:cNvPr id="8" name="フッター プレースホルダー 7">
            <a:extLst>
              <a:ext uri="{FF2B5EF4-FFF2-40B4-BE49-F238E27FC236}">
                <a16:creationId xmlns:a16="http://schemas.microsoft.com/office/drawing/2014/main" id="{602E9965-5ADF-4AF1-903B-C9BA9D7930CE}"/>
              </a:ext>
            </a:extLst>
          </p:cNvPr>
          <p:cNvSpPr>
            <a:spLocks noGrp="1"/>
          </p:cNvSpPr>
          <p:nvPr>
            <p:ph type="ftr" sz="quarter" idx="11"/>
          </p:nvPr>
        </p:nvSpPr>
        <p:spPr/>
        <p:txBody>
          <a:bodyPr/>
          <a:lstStyle/>
          <a:p>
            <a:r>
              <a:rPr lang="en-US" altLang="ja-JP" dirty="0"/>
              <a:t>(</a:t>
            </a:r>
            <a:r>
              <a:rPr lang="ja-JP" altLang="en-US" dirty="0" err="1"/>
              <a:t>ｃ</a:t>
            </a:r>
            <a:r>
              <a:rPr lang="en-US" altLang="ja-JP" dirty="0"/>
              <a:t>)2018</a:t>
            </a:r>
            <a:r>
              <a:rPr lang="ja-JP" altLang="en-US" dirty="0"/>
              <a:t>　一般社団法人日本おうちワーク協会</a:t>
            </a:r>
          </a:p>
        </p:txBody>
      </p:sp>
      <p:sp>
        <p:nvSpPr>
          <p:cNvPr id="9" name="スライド番号プレースホルダー 8">
            <a:extLst>
              <a:ext uri="{FF2B5EF4-FFF2-40B4-BE49-F238E27FC236}">
                <a16:creationId xmlns:a16="http://schemas.microsoft.com/office/drawing/2014/main" id="{CB228D3F-B178-4ED4-81D3-00576A5D7EB2}"/>
              </a:ext>
            </a:extLst>
          </p:cNvPr>
          <p:cNvSpPr>
            <a:spLocks noGrp="1"/>
          </p:cNvSpPr>
          <p:nvPr>
            <p:ph type="sldNum" sz="quarter" idx="12"/>
          </p:nvPr>
        </p:nvSpPr>
        <p:spPr/>
        <p:txBody>
          <a:bodyPr/>
          <a:lstStyle/>
          <a:p>
            <a:fld id="{1A8F692C-82D3-4CA8-A289-BA5B25CB6832}" type="slidenum">
              <a:rPr kumimoji="1" lang="ja-JP" altLang="en-US" smtClean="0"/>
              <a:t>‹#›</a:t>
            </a:fld>
            <a:endParaRPr kumimoji="1" lang="ja-JP" altLang="en-US"/>
          </a:p>
        </p:txBody>
      </p:sp>
    </p:spTree>
    <p:extLst>
      <p:ext uri="{BB962C8B-B14F-4D97-AF65-F5344CB8AC3E}">
        <p14:creationId xmlns:p14="http://schemas.microsoft.com/office/powerpoint/2010/main" val="1328122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無地">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674B985-EE13-4F4C-A615-E72A9964D3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日付プレースホルダー 2">
            <a:extLst>
              <a:ext uri="{FF2B5EF4-FFF2-40B4-BE49-F238E27FC236}">
                <a16:creationId xmlns:a16="http://schemas.microsoft.com/office/drawing/2014/main" id="{6FB45EEC-81C2-48B6-8CDA-5E51B924E950}"/>
              </a:ext>
            </a:extLst>
          </p:cNvPr>
          <p:cNvSpPr>
            <a:spLocks noGrp="1"/>
          </p:cNvSpPr>
          <p:nvPr>
            <p:ph type="dt" sz="half" idx="10"/>
          </p:nvPr>
        </p:nvSpPr>
        <p:spPr/>
        <p:txBody>
          <a:bodyPr/>
          <a:lstStyle/>
          <a:p>
            <a:fld id="{A732E161-0A16-440B-9118-D15D0D6630A3}" type="datetimeFigureOut">
              <a:rPr kumimoji="1" lang="ja-JP" altLang="en-US" smtClean="0"/>
              <a:t>2022/10/12</a:t>
            </a:fld>
            <a:endParaRPr kumimoji="1" lang="ja-JP" altLang="en-US"/>
          </a:p>
        </p:txBody>
      </p:sp>
      <p:sp>
        <p:nvSpPr>
          <p:cNvPr id="4" name="フッター プレースホルダー 3">
            <a:extLst>
              <a:ext uri="{FF2B5EF4-FFF2-40B4-BE49-F238E27FC236}">
                <a16:creationId xmlns:a16="http://schemas.microsoft.com/office/drawing/2014/main" id="{AFD46B5C-7F12-40C5-9EAA-62AFA034DBEB}"/>
              </a:ext>
            </a:extLst>
          </p:cNvPr>
          <p:cNvSpPr>
            <a:spLocks noGrp="1"/>
          </p:cNvSpPr>
          <p:nvPr>
            <p:ph type="ftr" sz="quarter" idx="11"/>
          </p:nvPr>
        </p:nvSpPr>
        <p:spPr/>
        <p:txBody>
          <a:bodyPr/>
          <a:lstStyle/>
          <a:p>
            <a:r>
              <a:rPr lang="en-US" altLang="ja-JP" dirty="0"/>
              <a:t>(</a:t>
            </a:r>
            <a:r>
              <a:rPr lang="ja-JP" altLang="en-US" dirty="0" err="1"/>
              <a:t>ｃ</a:t>
            </a:r>
            <a:r>
              <a:rPr lang="en-US" altLang="ja-JP" dirty="0"/>
              <a:t>)2018</a:t>
            </a:r>
            <a:r>
              <a:rPr lang="ja-JP" altLang="en-US" dirty="0"/>
              <a:t>　一般社団法人日本おうちワーク協会</a:t>
            </a:r>
          </a:p>
        </p:txBody>
      </p:sp>
      <p:sp>
        <p:nvSpPr>
          <p:cNvPr id="5" name="スライド番号プレースホルダー 4">
            <a:extLst>
              <a:ext uri="{FF2B5EF4-FFF2-40B4-BE49-F238E27FC236}">
                <a16:creationId xmlns:a16="http://schemas.microsoft.com/office/drawing/2014/main" id="{99A23555-CD1F-4EA1-BA27-372A9079C5A6}"/>
              </a:ext>
            </a:extLst>
          </p:cNvPr>
          <p:cNvSpPr>
            <a:spLocks noGrp="1"/>
          </p:cNvSpPr>
          <p:nvPr>
            <p:ph type="sldNum" sz="quarter" idx="12"/>
          </p:nvPr>
        </p:nvSpPr>
        <p:spPr/>
        <p:txBody>
          <a:bodyPr/>
          <a:lstStyle/>
          <a:p>
            <a:fld id="{1A8F692C-82D3-4CA8-A289-BA5B25CB6832}" type="slidenum">
              <a:rPr kumimoji="1" lang="ja-JP" altLang="en-US" smtClean="0"/>
              <a:t>‹#›</a:t>
            </a:fld>
            <a:endParaRPr kumimoji="1" lang="ja-JP" altLang="en-US"/>
          </a:p>
        </p:txBody>
      </p:sp>
    </p:spTree>
    <p:extLst>
      <p:ext uri="{BB962C8B-B14F-4D97-AF65-F5344CB8AC3E}">
        <p14:creationId xmlns:p14="http://schemas.microsoft.com/office/powerpoint/2010/main" val="3873669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73A71F-730A-41C0-AB89-CD47CF04B6C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D9E3B76-FC80-4E1F-83DF-6CC89DF36CA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a:extLst>
              <a:ext uri="{FF2B5EF4-FFF2-40B4-BE49-F238E27FC236}">
                <a16:creationId xmlns:a16="http://schemas.microsoft.com/office/drawing/2014/main" id="{7F0D1910-D60D-4CD0-BD74-C7ACB420FA66}"/>
              </a:ext>
            </a:extLst>
          </p:cNvPr>
          <p:cNvSpPr>
            <a:spLocks noGrp="1"/>
          </p:cNvSpPr>
          <p:nvPr>
            <p:ph type="sldNum" sz="quarter" idx="12"/>
          </p:nvPr>
        </p:nvSpPr>
        <p:spPr/>
        <p:txBody>
          <a:bodyPr/>
          <a:lstStyle/>
          <a:p>
            <a:fld id="{26D78D48-0C88-43B9-AF66-60F768976C14}" type="slidenum">
              <a:rPr kumimoji="1" lang="ja-JP" altLang="en-US" smtClean="0"/>
              <a:t>‹#›</a:t>
            </a:fld>
            <a:endParaRPr kumimoji="1" lang="ja-JP" altLang="en-US"/>
          </a:p>
        </p:txBody>
      </p:sp>
    </p:spTree>
    <p:extLst>
      <p:ext uri="{BB962C8B-B14F-4D97-AF65-F5344CB8AC3E}">
        <p14:creationId xmlns:p14="http://schemas.microsoft.com/office/powerpoint/2010/main" val="1039996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73A71F-730A-41C0-AB89-CD47CF04B6C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D9E3B76-FC80-4E1F-83DF-6CC89DF36CA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a:extLst>
              <a:ext uri="{FF2B5EF4-FFF2-40B4-BE49-F238E27FC236}">
                <a16:creationId xmlns:a16="http://schemas.microsoft.com/office/drawing/2014/main" id="{7F0D1910-D60D-4CD0-BD74-C7ACB420FA66}"/>
              </a:ext>
            </a:extLst>
          </p:cNvPr>
          <p:cNvSpPr>
            <a:spLocks noGrp="1"/>
          </p:cNvSpPr>
          <p:nvPr>
            <p:ph type="sldNum" sz="quarter" idx="12"/>
          </p:nvPr>
        </p:nvSpPr>
        <p:spPr/>
        <p:txBody>
          <a:bodyPr/>
          <a:lstStyle/>
          <a:p>
            <a:fld id="{26D78D48-0C88-43B9-AF66-60F768976C14}" type="slidenum">
              <a:rPr kumimoji="1" lang="ja-JP" altLang="en-US" smtClean="0"/>
              <a:t>‹#›</a:t>
            </a:fld>
            <a:endParaRPr kumimoji="1" lang="ja-JP" altLang="en-US"/>
          </a:p>
        </p:txBody>
      </p:sp>
    </p:spTree>
    <p:extLst>
      <p:ext uri="{BB962C8B-B14F-4D97-AF65-F5344CB8AC3E}">
        <p14:creationId xmlns:p14="http://schemas.microsoft.com/office/powerpoint/2010/main" val="3186173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1C8258-D37A-4B9E-BCFE-3A08C471ADE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5A15491-4DC2-4625-B6B1-689230FF2A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707618E-C953-480C-BC7E-68D2855DB2CA}"/>
              </a:ext>
            </a:extLst>
          </p:cNvPr>
          <p:cNvSpPr>
            <a:spLocks noGrp="1"/>
          </p:cNvSpPr>
          <p:nvPr>
            <p:ph type="dt" sz="half" idx="10"/>
          </p:nvPr>
        </p:nvSpPr>
        <p:spPr>
          <a:xfrm>
            <a:off x="838200" y="6356350"/>
            <a:ext cx="2743200" cy="365125"/>
          </a:xfrm>
          <a:prstGeom prst="rect">
            <a:avLst/>
          </a:prstGeom>
        </p:spPr>
        <p:txBody>
          <a:bodyPr/>
          <a:lstStyle/>
          <a:p>
            <a:fld id="{7CCBF95C-72E2-4D8E-B6C7-7BE64F0BA1D7}" type="datetime1">
              <a:rPr kumimoji="1" lang="ja-JP" altLang="en-US" smtClean="0"/>
              <a:t>2022/10/12</a:t>
            </a:fld>
            <a:endParaRPr kumimoji="1" lang="ja-JP" altLang="en-US"/>
          </a:p>
        </p:txBody>
      </p:sp>
      <p:sp>
        <p:nvSpPr>
          <p:cNvPr id="5" name="フッター プレースホルダー 4">
            <a:extLst>
              <a:ext uri="{FF2B5EF4-FFF2-40B4-BE49-F238E27FC236}">
                <a16:creationId xmlns:a16="http://schemas.microsoft.com/office/drawing/2014/main" id="{D82451D9-F304-4C4F-8D5C-F68876C1FFA9}"/>
              </a:ext>
            </a:extLst>
          </p:cNvPr>
          <p:cNvSpPr>
            <a:spLocks noGrp="1"/>
          </p:cNvSpPr>
          <p:nvPr>
            <p:ph type="ftr" sz="quarter" idx="11"/>
          </p:nvPr>
        </p:nvSpPr>
        <p:spPr>
          <a:xfrm>
            <a:off x="4038600" y="6356350"/>
            <a:ext cx="4114800" cy="365125"/>
          </a:xfrm>
          <a:prstGeom prst="rect">
            <a:avLst/>
          </a:prstGeom>
        </p:spPr>
        <p:txBody>
          <a:bodyPr/>
          <a:lstStyle/>
          <a:p>
            <a:r>
              <a:rPr kumimoji="1" lang="ja-JP" altLang="en-US"/>
              <a:t>（ｃ）</a:t>
            </a:r>
            <a:r>
              <a:rPr kumimoji="1" lang="en-US" altLang="ja-JP"/>
              <a:t>2019 </a:t>
            </a:r>
            <a:r>
              <a:rPr kumimoji="1" lang="ja-JP" altLang="en-US"/>
              <a:t>非営利型一般社団法人日本おうちワーク協会</a:t>
            </a:r>
          </a:p>
        </p:txBody>
      </p:sp>
      <p:sp>
        <p:nvSpPr>
          <p:cNvPr id="6" name="スライド番号プレースホルダー 5">
            <a:extLst>
              <a:ext uri="{FF2B5EF4-FFF2-40B4-BE49-F238E27FC236}">
                <a16:creationId xmlns:a16="http://schemas.microsoft.com/office/drawing/2014/main" id="{F8299A2B-8029-43E2-A22A-4277C5D0FBCF}"/>
              </a:ext>
            </a:extLst>
          </p:cNvPr>
          <p:cNvSpPr>
            <a:spLocks noGrp="1"/>
          </p:cNvSpPr>
          <p:nvPr>
            <p:ph type="sldNum" sz="quarter" idx="12"/>
          </p:nvPr>
        </p:nvSpPr>
        <p:spPr/>
        <p:txBody>
          <a:bodyPr/>
          <a:lstStyle/>
          <a:p>
            <a:fld id="{26D78D48-0C88-43B9-AF66-60F768976C14}" type="slidenum">
              <a:rPr kumimoji="1" lang="ja-JP" altLang="en-US" smtClean="0"/>
              <a:t>‹#›</a:t>
            </a:fld>
            <a:endParaRPr kumimoji="1" lang="ja-JP" altLang="en-US"/>
          </a:p>
        </p:txBody>
      </p:sp>
    </p:spTree>
    <p:extLst>
      <p:ext uri="{BB962C8B-B14F-4D97-AF65-F5344CB8AC3E}">
        <p14:creationId xmlns:p14="http://schemas.microsoft.com/office/powerpoint/2010/main" val="2297496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EAE16C-02A5-4489-B845-D76712F2803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D17F2A1-D0CD-4892-809F-7039E75D632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016C872-29F8-43D6-B86A-9F372691328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42EBE55-351F-4BA2-BE53-154C734ACD2F}"/>
              </a:ext>
            </a:extLst>
          </p:cNvPr>
          <p:cNvSpPr>
            <a:spLocks noGrp="1"/>
          </p:cNvSpPr>
          <p:nvPr>
            <p:ph type="dt" sz="half" idx="10"/>
          </p:nvPr>
        </p:nvSpPr>
        <p:spPr>
          <a:xfrm>
            <a:off x="838200" y="6356350"/>
            <a:ext cx="2743200" cy="365125"/>
          </a:xfrm>
          <a:prstGeom prst="rect">
            <a:avLst/>
          </a:prstGeom>
        </p:spPr>
        <p:txBody>
          <a:bodyPr/>
          <a:lstStyle/>
          <a:p>
            <a:fld id="{FDB4F60F-743F-46A9-BCE7-4377A459F748}" type="datetime1">
              <a:rPr kumimoji="1" lang="ja-JP" altLang="en-US" smtClean="0"/>
              <a:t>2022/10/12</a:t>
            </a:fld>
            <a:endParaRPr kumimoji="1" lang="ja-JP" altLang="en-US"/>
          </a:p>
        </p:txBody>
      </p:sp>
      <p:sp>
        <p:nvSpPr>
          <p:cNvPr id="6" name="フッター プレースホルダー 5">
            <a:extLst>
              <a:ext uri="{FF2B5EF4-FFF2-40B4-BE49-F238E27FC236}">
                <a16:creationId xmlns:a16="http://schemas.microsoft.com/office/drawing/2014/main" id="{A61EA274-6F16-41D7-967F-F101B896BA89}"/>
              </a:ext>
            </a:extLst>
          </p:cNvPr>
          <p:cNvSpPr>
            <a:spLocks noGrp="1"/>
          </p:cNvSpPr>
          <p:nvPr>
            <p:ph type="ftr" sz="quarter" idx="11"/>
          </p:nvPr>
        </p:nvSpPr>
        <p:spPr>
          <a:xfrm>
            <a:off x="4038600" y="6356350"/>
            <a:ext cx="4114800" cy="365125"/>
          </a:xfrm>
          <a:prstGeom prst="rect">
            <a:avLst/>
          </a:prstGeom>
        </p:spPr>
        <p:txBody>
          <a:bodyPr/>
          <a:lstStyle/>
          <a:p>
            <a:r>
              <a:rPr kumimoji="1" lang="ja-JP" altLang="en-US"/>
              <a:t>（ｃ）</a:t>
            </a:r>
            <a:r>
              <a:rPr kumimoji="1" lang="en-US" altLang="ja-JP"/>
              <a:t>2019 </a:t>
            </a:r>
            <a:r>
              <a:rPr kumimoji="1" lang="ja-JP" altLang="en-US"/>
              <a:t>非営利型一般社団法人日本おうちワーク協会</a:t>
            </a:r>
          </a:p>
        </p:txBody>
      </p:sp>
      <p:sp>
        <p:nvSpPr>
          <p:cNvPr id="7" name="スライド番号プレースホルダー 6">
            <a:extLst>
              <a:ext uri="{FF2B5EF4-FFF2-40B4-BE49-F238E27FC236}">
                <a16:creationId xmlns:a16="http://schemas.microsoft.com/office/drawing/2014/main" id="{EE3366CB-8781-4CE8-B46C-CC20D9C4B00E}"/>
              </a:ext>
            </a:extLst>
          </p:cNvPr>
          <p:cNvSpPr>
            <a:spLocks noGrp="1"/>
          </p:cNvSpPr>
          <p:nvPr>
            <p:ph type="sldNum" sz="quarter" idx="12"/>
          </p:nvPr>
        </p:nvSpPr>
        <p:spPr/>
        <p:txBody>
          <a:bodyPr/>
          <a:lstStyle/>
          <a:p>
            <a:fld id="{26D78D48-0C88-43B9-AF66-60F768976C14}" type="slidenum">
              <a:rPr kumimoji="1" lang="ja-JP" altLang="en-US" smtClean="0"/>
              <a:t>‹#›</a:t>
            </a:fld>
            <a:endParaRPr kumimoji="1" lang="ja-JP" altLang="en-US"/>
          </a:p>
        </p:txBody>
      </p:sp>
    </p:spTree>
    <p:extLst>
      <p:ext uri="{BB962C8B-B14F-4D97-AF65-F5344CB8AC3E}">
        <p14:creationId xmlns:p14="http://schemas.microsoft.com/office/powerpoint/2010/main" val="1410925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3C76FB-70E3-42D9-A36C-0F5689D5A3B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4AA6DC1-2455-4E67-8CFE-A978C37128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18CE8BB-612A-4218-83B4-69002B43A32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78DAD28-1B81-46D0-A3CA-7943BEDD2D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BEE870D-F452-4A5D-8154-DEBEBF82475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5F2BECE-B571-4549-878F-F5AF344CDD53}"/>
              </a:ext>
            </a:extLst>
          </p:cNvPr>
          <p:cNvSpPr>
            <a:spLocks noGrp="1"/>
          </p:cNvSpPr>
          <p:nvPr>
            <p:ph type="dt" sz="half" idx="10"/>
          </p:nvPr>
        </p:nvSpPr>
        <p:spPr>
          <a:xfrm>
            <a:off x="838200" y="6356350"/>
            <a:ext cx="2743200" cy="365125"/>
          </a:xfrm>
          <a:prstGeom prst="rect">
            <a:avLst/>
          </a:prstGeom>
        </p:spPr>
        <p:txBody>
          <a:bodyPr/>
          <a:lstStyle/>
          <a:p>
            <a:fld id="{C65AFF38-82A7-4529-AA13-8B38A5F18D05}" type="datetime1">
              <a:rPr kumimoji="1" lang="ja-JP" altLang="en-US" smtClean="0"/>
              <a:t>2022/10/12</a:t>
            </a:fld>
            <a:endParaRPr kumimoji="1" lang="ja-JP" altLang="en-US"/>
          </a:p>
        </p:txBody>
      </p:sp>
      <p:sp>
        <p:nvSpPr>
          <p:cNvPr id="8" name="フッター プレースホルダー 7">
            <a:extLst>
              <a:ext uri="{FF2B5EF4-FFF2-40B4-BE49-F238E27FC236}">
                <a16:creationId xmlns:a16="http://schemas.microsoft.com/office/drawing/2014/main" id="{0729B960-37C3-41AB-A0BE-03AE81378988}"/>
              </a:ext>
            </a:extLst>
          </p:cNvPr>
          <p:cNvSpPr>
            <a:spLocks noGrp="1"/>
          </p:cNvSpPr>
          <p:nvPr>
            <p:ph type="ftr" sz="quarter" idx="11"/>
          </p:nvPr>
        </p:nvSpPr>
        <p:spPr>
          <a:xfrm>
            <a:off x="4038600" y="6356350"/>
            <a:ext cx="4114800" cy="365125"/>
          </a:xfrm>
          <a:prstGeom prst="rect">
            <a:avLst/>
          </a:prstGeom>
        </p:spPr>
        <p:txBody>
          <a:bodyPr/>
          <a:lstStyle/>
          <a:p>
            <a:r>
              <a:rPr kumimoji="1" lang="ja-JP" altLang="en-US"/>
              <a:t>（ｃ）</a:t>
            </a:r>
            <a:r>
              <a:rPr kumimoji="1" lang="en-US" altLang="ja-JP"/>
              <a:t>2019 </a:t>
            </a:r>
            <a:r>
              <a:rPr kumimoji="1" lang="ja-JP" altLang="en-US"/>
              <a:t>非営利型一般社団法人日本おうちワーク協会</a:t>
            </a:r>
          </a:p>
        </p:txBody>
      </p:sp>
      <p:sp>
        <p:nvSpPr>
          <p:cNvPr id="9" name="スライド番号プレースホルダー 8">
            <a:extLst>
              <a:ext uri="{FF2B5EF4-FFF2-40B4-BE49-F238E27FC236}">
                <a16:creationId xmlns:a16="http://schemas.microsoft.com/office/drawing/2014/main" id="{18716373-57D4-41F4-98AC-0BCE0E4CFBAD}"/>
              </a:ext>
            </a:extLst>
          </p:cNvPr>
          <p:cNvSpPr>
            <a:spLocks noGrp="1"/>
          </p:cNvSpPr>
          <p:nvPr>
            <p:ph type="sldNum" sz="quarter" idx="12"/>
          </p:nvPr>
        </p:nvSpPr>
        <p:spPr/>
        <p:txBody>
          <a:bodyPr/>
          <a:lstStyle/>
          <a:p>
            <a:fld id="{26D78D48-0C88-43B9-AF66-60F768976C14}" type="slidenum">
              <a:rPr kumimoji="1" lang="ja-JP" altLang="en-US" smtClean="0"/>
              <a:t>‹#›</a:t>
            </a:fld>
            <a:endParaRPr kumimoji="1" lang="ja-JP" altLang="en-US"/>
          </a:p>
        </p:txBody>
      </p:sp>
    </p:spTree>
    <p:extLst>
      <p:ext uri="{BB962C8B-B14F-4D97-AF65-F5344CB8AC3E}">
        <p14:creationId xmlns:p14="http://schemas.microsoft.com/office/powerpoint/2010/main" val="809690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EE2A5E-2410-439E-83AB-E0355F96ED6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4AA25DD-E973-4AC8-992D-4D2349983249}"/>
              </a:ext>
            </a:extLst>
          </p:cNvPr>
          <p:cNvSpPr>
            <a:spLocks noGrp="1"/>
          </p:cNvSpPr>
          <p:nvPr>
            <p:ph type="dt" sz="half" idx="10"/>
          </p:nvPr>
        </p:nvSpPr>
        <p:spPr>
          <a:xfrm>
            <a:off x="838200" y="6356350"/>
            <a:ext cx="2743200" cy="365125"/>
          </a:xfrm>
          <a:prstGeom prst="rect">
            <a:avLst/>
          </a:prstGeom>
        </p:spPr>
        <p:txBody>
          <a:bodyPr/>
          <a:lstStyle/>
          <a:p>
            <a:fld id="{223E75FB-C898-4CD1-99DC-FE36739CCFDC}" type="datetime1">
              <a:rPr kumimoji="1" lang="ja-JP" altLang="en-US" smtClean="0"/>
              <a:t>2022/10/12</a:t>
            </a:fld>
            <a:endParaRPr kumimoji="1" lang="ja-JP" altLang="en-US"/>
          </a:p>
        </p:txBody>
      </p:sp>
      <p:sp>
        <p:nvSpPr>
          <p:cNvPr id="4" name="フッター プレースホルダー 3">
            <a:extLst>
              <a:ext uri="{FF2B5EF4-FFF2-40B4-BE49-F238E27FC236}">
                <a16:creationId xmlns:a16="http://schemas.microsoft.com/office/drawing/2014/main" id="{955E9C6A-AEDF-42B1-9B7C-01BA16AB6D0B}"/>
              </a:ext>
            </a:extLst>
          </p:cNvPr>
          <p:cNvSpPr>
            <a:spLocks noGrp="1"/>
          </p:cNvSpPr>
          <p:nvPr>
            <p:ph type="ftr" sz="quarter" idx="11"/>
          </p:nvPr>
        </p:nvSpPr>
        <p:spPr>
          <a:xfrm>
            <a:off x="4038600" y="6356350"/>
            <a:ext cx="4114800" cy="365125"/>
          </a:xfrm>
          <a:prstGeom prst="rect">
            <a:avLst/>
          </a:prstGeom>
        </p:spPr>
        <p:txBody>
          <a:bodyPr/>
          <a:lstStyle/>
          <a:p>
            <a:r>
              <a:rPr kumimoji="1" lang="ja-JP" altLang="en-US"/>
              <a:t>（ｃ）</a:t>
            </a:r>
            <a:r>
              <a:rPr kumimoji="1" lang="en-US" altLang="ja-JP"/>
              <a:t>2019 </a:t>
            </a:r>
            <a:r>
              <a:rPr kumimoji="1" lang="ja-JP" altLang="en-US"/>
              <a:t>非営利型一般社団法人日本おうちワーク協会</a:t>
            </a:r>
          </a:p>
        </p:txBody>
      </p:sp>
      <p:sp>
        <p:nvSpPr>
          <p:cNvPr id="5" name="スライド番号プレースホルダー 4">
            <a:extLst>
              <a:ext uri="{FF2B5EF4-FFF2-40B4-BE49-F238E27FC236}">
                <a16:creationId xmlns:a16="http://schemas.microsoft.com/office/drawing/2014/main" id="{7A701349-9039-4224-8D40-3BE3A80F2A6C}"/>
              </a:ext>
            </a:extLst>
          </p:cNvPr>
          <p:cNvSpPr>
            <a:spLocks noGrp="1"/>
          </p:cNvSpPr>
          <p:nvPr>
            <p:ph type="sldNum" sz="quarter" idx="12"/>
          </p:nvPr>
        </p:nvSpPr>
        <p:spPr/>
        <p:txBody>
          <a:bodyPr/>
          <a:lstStyle/>
          <a:p>
            <a:fld id="{26D78D48-0C88-43B9-AF66-60F768976C14}" type="slidenum">
              <a:rPr kumimoji="1" lang="ja-JP" altLang="en-US" smtClean="0"/>
              <a:t>‹#›</a:t>
            </a:fld>
            <a:endParaRPr kumimoji="1" lang="ja-JP" altLang="en-US"/>
          </a:p>
        </p:txBody>
      </p:sp>
      <p:pic>
        <p:nvPicPr>
          <p:cNvPr id="6" name="図 5" descr="スクリーンショット が含まれている画像&#10;&#10;自動的に生成された説明">
            <a:extLst>
              <a:ext uri="{FF2B5EF4-FFF2-40B4-BE49-F238E27FC236}">
                <a16:creationId xmlns:a16="http://schemas.microsoft.com/office/drawing/2014/main" id="{20DC761E-5CEC-4E35-8DAF-BA602D728B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3842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BD38B4D-0EF9-4A20-9952-0F852109AD24}"/>
              </a:ext>
            </a:extLst>
          </p:cNvPr>
          <p:cNvSpPr>
            <a:spLocks noGrp="1"/>
          </p:cNvSpPr>
          <p:nvPr>
            <p:ph type="dt" sz="half" idx="10"/>
          </p:nvPr>
        </p:nvSpPr>
        <p:spPr>
          <a:xfrm>
            <a:off x="838200" y="6356350"/>
            <a:ext cx="2743200" cy="365125"/>
          </a:xfrm>
          <a:prstGeom prst="rect">
            <a:avLst/>
          </a:prstGeom>
        </p:spPr>
        <p:txBody>
          <a:bodyPr/>
          <a:lstStyle/>
          <a:p>
            <a:fld id="{43AD8992-48D0-4E9A-9D40-F966846A6260}" type="datetime1">
              <a:rPr kumimoji="1" lang="ja-JP" altLang="en-US" smtClean="0"/>
              <a:t>2022/10/12</a:t>
            </a:fld>
            <a:endParaRPr kumimoji="1" lang="ja-JP" altLang="en-US"/>
          </a:p>
        </p:txBody>
      </p:sp>
      <p:sp>
        <p:nvSpPr>
          <p:cNvPr id="3" name="フッター プレースホルダー 2">
            <a:extLst>
              <a:ext uri="{FF2B5EF4-FFF2-40B4-BE49-F238E27FC236}">
                <a16:creationId xmlns:a16="http://schemas.microsoft.com/office/drawing/2014/main" id="{26D40B0C-052A-4536-89A4-0BB220C77BF3}"/>
              </a:ext>
            </a:extLst>
          </p:cNvPr>
          <p:cNvSpPr>
            <a:spLocks noGrp="1"/>
          </p:cNvSpPr>
          <p:nvPr>
            <p:ph type="ftr" sz="quarter" idx="11"/>
          </p:nvPr>
        </p:nvSpPr>
        <p:spPr>
          <a:xfrm>
            <a:off x="4038600" y="6356350"/>
            <a:ext cx="4114800" cy="365125"/>
          </a:xfrm>
          <a:prstGeom prst="rect">
            <a:avLst/>
          </a:prstGeom>
        </p:spPr>
        <p:txBody>
          <a:bodyPr/>
          <a:lstStyle/>
          <a:p>
            <a:r>
              <a:rPr kumimoji="1" lang="ja-JP" altLang="en-US"/>
              <a:t>（ｃ）</a:t>
            </a:r>
            <a:r>
              <a:rPr kumimoji="1" lang="en-US" altLang="ja-JP"/>
              <a:t>2019 </a:t>
            </a:r>
            <a:r>
              <a:rPr kumimoji="1" lang="ja-JP" altLang="en-US"/>
              <a:t>非営利型一般社団法人日本おうちワーク協会</a:t>
            </a:r>
          </a:p>
        </p:txBody>
      </p:sp>
      <p:sp>
        <p:nvSpPr>
          <p:cNvPr id="4" name="スライド番号プレースホルダー 3">
            <a:extLst>
              <a:ext uri="{FF2B5EF4-FFF2-40B4-BE49-F238E27FC236}">
                <a16:creationId xmlns:a16="http://schemas.microsoft.com/office/drawing/2014/main" id="{CA1EB95D-F86D-4F06-85E6-FB55A6818766}"/>
              </a:ext>
            </a:extLst>
          </p:cNvPr>
          <p:cNvSpPr>
            <a:spLocks noGrp="1"/>
          </p:cNvSpPr>
          <p:nvPr>
            <p:ph type="sldNum" sz="quarter" idx="12"/>
          </p:nvPr>
        </p:nvSpPr>
        <p:spPr/>
        <p:txBody>
          <a:bodyPr/>
          <a:lstStyle/>
          <a:p>
            <a:fld id="{26D78D48-0C88-43B9-AF66-60F768976C14}" type="slidenum">
              <a:rPr kumimoji="1" lang="ja-JP" altLang="en-US" smtClean="0"/>
              <a:t>‹#›</a:t>
            </a:fld>
            <a:endParaRPr kumimoji="1" lang="ja-JP" altLang="en-US"/>
          </a:p>
        </p:txBody>
      </p:sp>
    </p:spTree>
    <p:extLst>
      <p:ext uri="{BB962C8B-B14F-4D97-AF65-F5344CB8AC3E}">
        <p14:creationId xmlns:p14="http://schemas.microsoft.com/office/powerpoint/2010/main" val="3924107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4573A0-9798-4A28-9C07-E82930FFD14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59B6A0F-B62B-44C0-8BF7-EF290D7137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AD87C87-8370-4D0F-8515-4807F98B65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B9DA5BD-1F28-4DDB-BA3E-2F2EB2452ABA}"/>
              </a:ext>
            </a:extLst>
          </p:cNvPr>
          <p:cNvSpPr>
            <a:spLocks noGrp="1"/>
          </p:cNvSpPr>
          <p:nvPr>
            <p:ph type="dt" sz="half" idx="10"/>
          </p:nvPr>
        </p:nvSpPr>
        <p:spPr>
          <a:xfrm>
            <a:off x="838200" y="6356350"/>
            <a:ext cx="2743200" cy="365125"/>
          </a:xfrm>
          <a:prstGeom prst="rect">
            <a:avLst/>
          </a:prstGeom>
        </p:spPr>
        <p:txBody>
          <a:bodyPr/>
          <a:lstStyle/>
          <a:p>
            <a:fld id="{96F8EE3F-8948-4E37-BDEB-5818EA37D185}" type="datetime1">
              <a:rPr kumimoji="1" lang="ja-JP" altLang="en-US" smtClean="0"/>
              <a:t>2022/10/12</a:t>
            </a:fld>
            <a:endParaRPr kumimoji="1" lang="ja-JP" altLang="en-US"/>
          </a:p>
        </p:txBody>
      </p:sp>
      <p:sp>
        <p:nvSpPr>
          <p:cNvPr id="6" name="フッター プレースホルダー 5">
            <a:extLst>
              <a:ext uri="{FF2B5EF4-FFF2-40B4-BE49-F238E27FC236}">
                <a16:creationId xmlns:a16="http://schemas.microsoft.com/office/drawing/2014/main" id="{2C9C0E61-8B98-434A-8C39-7C7558F21E23}"/>
              </a:ext>
            </a:extLst>
          </p:cNvPr>
          <p:cNvSpPr>
            <a:spLocks noGrp="1"/>
          </p:cNvSpPr>
          <p:nvPr>
            <p:ph type="ftr" sz="quarter" idx="11"/>
          </p:nvPr>
        </p:nvSpPr>
        <p:spPr>
          <a:xfrm>
            <a:off x="4038600" y="6356350"/>
            <a:ext cx="4114800" cy="365125"/>
          </a:xfrm>
          <a:prstGeom prst="rect">
            <a:avLst/>
          </a:prstGeom>
        </p:spPr>
        <p:txBody>
          <a:bodyPr/>
          <a:lstStyle/>
          <a:p>
            <a:r>
              <a:rPr kumimoji="1" lang="ja-JP" altLang="en-US"/>
              <a:t>（ｃ）</a:t>
            </a:r>
            <a:r>
              <a:rPr kumimoji="1" lang="en-US" altLang="ja-JP"/>
              <a:t>2019 </a:t>
            </a:r>
            <a:r>
              <a:rPr kumimoji="1" lang="ja-JP" altLang="en-US"/>
              <a:t>非営利型一般社団法人日本おうちワーク協会</a:t>
            </a:r>
          </a:p>
        </p:txBody>
      </p:sp>
      <p:sp>
        <p:nvSpPr>
          <p:cNvPr id="7" name="スライド番号プレースホルダー 6">
            <a:extLst>
              <a:ext uri="{FF2B5EF4-FFF2-40B4-BE49-F238E27FC236}">
                <a16:creationId xmlns:a16="http://schemas.microsoft.com/office/drawing/2014/main" id="{31BCE5FC-B697-42D7-877C-BDE46EF9E1B2}"/>
              </a:ext>
            </a:extLst>
          </p:cNvPr>
          <p:cNvSpPr>
            <a:spLocks noGrp="1"/>
          </p:cNvSpPr>
          <p:nvPr>
            <p:ph type="sldNum" sz="quarter" idx="12"/>
          </p:nvPr>
        </p:nvSpPr>
        <p:spPr/>
        <p:txBody>
          <a:bodyPr/>
          <a:lstStyle/>
          <a:p>
            <a:fld id="{26D78D48-0C88-43B9-AF66-60F768976C14}" type="slidenum">
              <a:rPr kumimoji="1" lang="ja-JP" altLang="en-US" smtClean="0"/>
              <a:t>‹#›</a:t>
            </a:fld>
            <a:endParaRPr kumimoji="1" lang="ja-JP" altLang="en-US"/>
          </a:p>
        </p:txBody>
      </p:sp>
    </p:spTree>
    <p:extLst>
      <p:ext uri="{BB962C8B-B14F-4D97-AF65-F5344CB8AC3E}">
        <p14:creationId xmlns:p14="http://schemas.microsoft.com/office/powerpoint/2010/main" val="1511188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FAD682-FA78-4DF8-8F8F-4DC7E56FF0C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50979B0-8904-4634-9699-0C6C1B2861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id="{0A16D43E-BA0A-49D2-BEB8-60F52B0AEC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712A0FA-B31B-4A90-91D2-36B4C1C53900}"/>
              </a:ext>
            </a:extLst>
          </p:cNvPr>
          <p:cNvSpPr>
            <a:spLocks noGrp="1"/>
          </p:cNvSpPr>
          <p:nvPr>
            <p:ph type="dt" sz="half" idx="10"/>
          </p:nvPr>
        </p:nvSpPr>
        <p:spPr>
          <a:xfrm>
            <a:off x="838200" y="6356350"/>
            <a:ext cx="2743200" cy="365125"/>
          </a:xfrm>
          <a:prstGeom prst="rect">
            <a:avLst/>
          </a:prstGeom>
        </p:spPr>
        <p:txBody>
          <a:bodyPr/>
          <a:lstStyle/>
          <a:p>
            <a:fld id="{5F74E919-F7FA-4862-BB84-FFDADC87E2B6}" type="datetime1">
              <a:rPr kumimoji="1" lang="ja-JP" altLang="en-US" smtClean="0"/>
              <a:t>2022/10/12</a:t>
            </a:fld>
            <a:endParaRPr kumimoji="1" lang="ja-JP" altLang="en-US"/>
          </a:p>
        </p:txBody>
      </p:sp>
      <p:sp>
        <p:nvSpPr>
          <p:cNvPr id="6" name="フッター プレースホルダー 5">
            <a:extLst>
              <a:ext uri="{FF2B5EF4-FFF2-40B4-BE49-F238E27FC236}">
                <a16:creationId xmlns:a16="http://schemas.microsoft.com/office/drawing/2014/main" id="{076FB278-0089-435D-9908-77A12FA515F9}"/>
              </a:ext>
            </a:extLst>
          </p:cNvPr>
          <p:cNvSpPr>
            <a:spLocks noGrp="1"/>
          </p:cNvSpPr>
          <p:nvPr>
            <p:ph type="ftr" sz="quarter" idx="11"/>
          </p:nvPr>
        </p:nvSpPr>
        <p:spPr>
          <a:xfrm>
            <a:off x="4038600" y="6356350"/>
            <a:ext cx="4114800" cy="365125"/>
          </a:xfrm>
          <a:prstGeom prst="rect">
            <a:avLst/>
          </a:prstGeom>
        </p:spPr>
        <p:txBody>
          <a:bodyPr/>
          <a:lstStyle/>
          <a:p>
            <a:r>
              <a:rPr kumimoji="1" lang="ja-JP" altLang="en-US"/>
              <a:t>（ｃ）</a:t>
            </a:r>
            <a:r>
              <a:rPr kumimoji="1" lang="en-US" altLang="ja-JP"/>
              <a:t>2019 </a:t>
            </a:r>
            <a:r>
              <a:rPr kumimoji="1" lang="ja-JP" altLang="en-US"/>
              <a:t>非営利型一般社団法人日本おうちワーク協会</a:t>
            </a:r>
          </a:p>
        </p:txBody>
      </p:sp>
      <p:sp>
        <p:nvSpPr>
          <p:cNvPr id="7" name="スライド番号プレースホルダー 6">
            <a:extLst>
              <a:ext uri="{FF2B5EF4-FFF2-40B4-BE49-F238E27FC236}">
                <a16:creationId xmlns:a16="http://schemas.microsoft.com/office/drawing/2014/main" id="{51FF3BD9-98B6-46F0-9860-AE36E94455D2}"/>
              </a:ext>
            </a:extLst>
          </p:cNvPr>
          <p:cNvSpPr>
            <a:spLocks noGrp="1"/>
          </p:cNvSpPr>
          <p:nvPr>
            <p:ph type="sldNum" sz="quarter" idx="12"/>
          </p:nvPr>
        </p:nvSpPr>
        <p:spPr/>
        <p:txBody>
          <a:bodyPr/>
          <a:lstStyle/>
          <a:p>
            <a:fld id="{26D78D48-0C88-43B9-AF66-60F768976C14}" type="slidenum">
              <a:rPr kumimoji="1" lang="ja-JP" altLang="en-US" smtClean="0"/>
              <a:t>‹#›</a:t>
            </a:fld>
            <a:endParaRPr kumimoji="1" lang="ja-JP" altLang="en-US"/>
          </a:p>
        </p:txBody>
      </p:sp>
    </p:spTree>
    <p:extLst>
      <p:ext uri="{BB962C8B-B14F-4D97-AF65-F5344CB8AC3E}">
        <p14:creationId xmlns:p14="http://schemas.microsoft.com/office/powerpoint/2010/main" val="3526594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図 8" descr="スクリーンショット が含まれている画像&#10;&#10;自動的に生成された説明">
            <a:extLst>
              <a:ext uri="{FF2B5EF4-FFF2-40B4-BE49-F238E27FC236}">
                <a16:creationId xmlns:a16="http://schemas.microsoft.com/office/drawing/2014/main" id="{B90F0BE6-009A-4218-A56E-CA1EC2F1DD4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プレースホルダー 1">
            <a:extLst>
              <a:ext uri="{FF2B5EF4-FFF2-40B4-BE49-F238E27FC236}">
                <a16:creationId xmlns:a16="http://schemas.microsoft.com/office/drawing/2014/main" id="{288A96E1-8E79-4791-8A7C-5779939474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75241933-E4CD-41F3-94ED-B1F2986E22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スライド番号プレースホルダー 5">
            <a:extLst>
              <a:ext uri="{FF2B5EF4-FFF2-40B4-BE49-F238E27FC236}">
                <a16:creationId xmlns:a16="http://schemas.microsoft.com/office/drawing/2014/main" id="{72E35CD7-D950-4F0D-BD4D-8BF6E6CAC68D}"/>
              </a:ext>
            </a:extLst>
          </p:cNvPr>
          <p:cNvSpPr>
            <a:spLocks noGrp="1"/>
          </p:cNvSpPr>
          <p:nvPr>
            <p:ph type="sldNum" sz="quarter" idx="4"/>
          </p:nvPr>
        </p:nvSpPr>
        <p:spPr>
          <a:xfrm>
            <a:off x="9200804" y="64246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78D48-0C88-43B9-AF66-60F768976C14}" type="slidenum">
              <a:rPr kumimoji="1" lang="ja-JP" altLang="en-US" smtClean="0"/>
              <a:t>‹#›</a:t>
            </a:fld>
            <a:endParaRPr kumimoji="1" lang="ja-JP" altLang="en-US"/>
          </a:p>
        </p:txBody>
      </p:sp>
      <p:sp>
        <p:nvSpPr>
          <p:cNvPr id="8" name="フッター プレースホルダー 4">
            <a:extLst>
              <a:ext uri="{FF2B5EF4-FFF2-40B4-BE49-F238E27FC236}">
                <a16:creationId xmlns:a16="http://schemas.microsoft.com/office/drawing/2014/main" id="{CC296081-57EB-499C-9DB3-451DAA9F9002}"/>
              </a:ext>
            </a:extLst>
          </p:cNvPr>
          <p:cNvSpPr txBox="1">
            <a:spLocks/>
          </p:cNvSpPr>
          <p:nvPr/>
        </p:nvSpPr>
        <p:spPr>
          <a:xfrm>
            <a:off x="9333806" y="6683375"/>
            <a:ext cx="2858194" cy="2127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800" dirty="0">
                <a:solidFill>
                  <a:schemeClr val="bg1">
                    <a:lumMod val="65000"/>
                  </a:schemeClr>
                </a:solidFill>
              </a:rPr>
              <a:t>（ｃ）</a:t>
            </a:r>
            <a:r>
              <a:rPr lang="en-US" altLang="ja-JP" sz="800" dirty="0">
                <a:solidFill>
                  <a:schemeClr val="bg1">
                    <a:lumMod val="65000"/>
                  </a:schemeClr>
                </a:solidFill>
              </a:rPr>
              <a:t>2019 </a:t>
            </a:r>
            <a:r>
              <a:rPr lang="ja-JP" altLang="en-US" sz="800" dirty="0">
                <a:solidFill>
                  <a:schemeClr val="bg1">
                    <a:lumMod val="65000"/>
                  </a:schemeClr>
                </a:solidFill>
              </a:rPr>
              <a:t>非営利型一般社団法人日本おうちワーク協会</a:t>
            </a:r>
          </a:p>
        </p:txBody>
      </p:sp>
    </p:spTree>
    <p:extLst>
      <p:ext uri="{BB962C8B-B14F-4D97-AF65-F5344CB8AC3E}">
        <p14:creationId xmlns:p14="http://schemas.microsoft.com/office/powerpoint/2010/main" val="2362320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68B9CEB-C89B-4AA9-97AF-2DA6AF83F5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B674AAF9-4287-4050-A18B-A20E00599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E1BD5D1B-B98D-448D-81C4-2F21314AEADD}"/>
              </a:ext>
            </a:extLst>
          </p:cNvPr>
          <p:cNvSpPr>
            <a:spLocks noGrp="1"/>
          </p:cNvSpPr>
          <p:nvPr>
            <p:ph type="dt" sz="half" idx="2"/>
          </p:nvPr>
        </p:nvSpPr>
        <p:spPr>
          <a:xfrm>
            <a:off x="838200" y="617378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32E161-0A16-440B-9118-D15D0D6630A3}" type="datetimeFigureOut">
              <a:rPr kumimoji="1" lang="ja-JP" altLang="en-US" smtClean="0"/>
              <a:t>2022/10/12</a:t>
            </a:fld>
            <a:endParaRPr kumimoji="1" lang="ja-JP" altLang="en-US"/>
          </a:p>
        </p:txBody>
      </p:sp>
      <p:sp>
        <p:nvSpPr>
          <p:cNvPr id="5" name="フッター プレースホルダー 4">
            <a:extLst>
              <a:ext uri="{FF2B5EF4-FFF2-40B4-BE49-F238E27FC236}">
                <a16:creationId xmlns:a16="http://schemas.microsoft.com/office/drawing/2014/main" id="{B3B839F7-8960-4121-B183-FF41C709B975}"/>
              </a:ext>
            </a:extLst>
          </p:cNvPr>
          <p:cNvSpPr>
            <a:spLocks noGrp="1"/>
          </p:cNvSpPr>
          <p:nvPr>
            <p:ph type="ftr" sz="quarter" idx="3"/>
          </p:nvPr>
        </p:nvSpPr>
        <p:spPr>
          <a:xfrm>
            <a:off x="4038600" y="617696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ja-JP" dirty="0"/>
              <a:t>(</a:t>
            </a:r>
            <a:r>
              <a:rPr lang="ja-JP" altLang="en-US" dirty="0" err="1"/>
              <a:t>ｃ</a:t>
            </a:r>
            <a:r>
              <a:rPr lang="en-US" altLang="ja-JP" dirty="0"/>
              <a:t>)2018</a:t>
            </a:r>
            <a:r>
              <a:rPr lang="ja-JP" altLang="en-US" dirty="0"/>
              <a:t>　一般社団法人日本おうちワーク協会</a:t>
            </a:r>
          </a:p>
        </p:txBody>
      </p:sp>
      <p:sp>
        <p:nvSpPr>
          <p:cNvPr id="6" name="スライド番号プレースホルダー 5">
            <a:extLst>
              <a:ext uri="{FF2B5EF4-FFF2-40B4-BE49-F238E27FC236}">
                <a16:creationId xmlns:a16="http://schemas.microsoft.com/office/drawing/2014/main" id="{CC8664E8-9993-4A89-B832-AEDAF074043C}"/>
              </a:ext>
            </a:extLst>
          </p:cNvPr>
          <p:cNvSpPr>
            <a:spLocks noGrp="1"/>
          </p:cNvSpPr>
          <p:nvPr>
            <p:ph type="sldNum" sz="quarter" idx="4"/>
          </p:nvPr>
        </p:nvSpPr>
        <p:spPr>
          <a:xfrm>
            <a:off x="8610600" y="61737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F692C-82D3-4CA8-A289-BA5B25CB6832}" type="slidenum">
              <a:rPr kumimoji="1" lang="ja-JP" altLang="en-US" smtClean="0"/>
              <a:t>‹#›</a:t>
            </a:fld>
            <a:endParaRPr kumimoji="1" lang="ja-JP" altLang="en-US"/>
          </a:p>
        </p:txBody>
      </p:sp>
      <mc:AlternateContent xmlns:mc="http://schemas.openxmlformats.org/markup-compatibility/2006" xmlns:p14="http://schemas.microsoft.com/office/powerpoint/2010/main">
        <mc:Choice Requires="p14">
          <p:contentPart p14:bwMode="auto" r:id="rId8">
            <p14:nvContentPartPr>
              <p14:cNvPr id="9" name="インク 8">
                <a:extLst>
                  <a:ext uri="{FF2B5EF4-FFF2-40B4-BE49-F238E27FC236}">
                    <a16:creationId xmlns:a16="http://schemas.microsoft.com/office/drawing/2014/main" id="{638358CC-C062-40CF-8FB8-1F11C84BA009}"/>
                  </a:ext>
                </a:extLst>
              </p14:cNvPr>
              <p14:cNvContentPartPr/>
              <p14:nvPr/>
            </p14:nvContentPartPr>
            <p14:xfrm>
              <a:off x="7038302" y="6317396"/>
              <a:ext cx="1800" cy="360"/>
            </p14:xfrm>
          </p:contentPart>
        </mc:Choice>
        <mc:Fallback xmlns="">
          <p:pic>
            <p:nvPicPr>
              <p:cNvPr id="9" name="インク 8">
                <a:extLst>
                  <a:ext uri="{FF2B5EF4-FFF2-40B4-BE49-F238E27FC236}">
                    <a16:creationId xmlns:a16="http://schemas.microsoft.com/office/drawing/2014/main" id="{638358CC-C062-40CF-8FB8-1F11C84BA009}"/>
                  </a:ext>
                </a:extLst>
              </p:cNvPr>
              <p:cNvPicPr/>
              <p:nvPr/>
            </p:nvPicPr>
            <p:blipFill>
              <a:blip r:embed="rId9"/>
              <a:stretch>
                <a:fillRect/>
              </a:stretch>
            </p:blipFill>
            <p:spPr>
              <a:xfrm>
                <a:off x="7029662" y="6308396"/>
                <a:ext cx="19440" cy="18000"/>
              </a:xfrm>
              <a:prstGeom prst="rect">
                <a:avLst/>
              </a:prstGeom>
            </p:spPr>
          </p:pic>
        </mc:Fallback>
      </mc:AlternateContent>
    </p:spTree>
    <p:extLst>
      <p:ext uri="{BB962C8B-B14F-4D97-AF65-F5344CB8AC3E}">
        <p14:creationId xmlns:p14="http://schemas.microsoft.com/office/powerpoint/2010/main" val="292070313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txStyles>
    <p:titleStyle>
      <a:lvl1pPr algn="l" defTabSz="914400" rtl="0" eaLnBrk="1" latinLnBrk="0" hangingPunct="1">
        <a:lnSpc>
          <a:spcPct val="90000"/>
        </a:lnSpc>
        <a:spcBef>
          <a:spcPct val="0"/>
        </a:spcBef>
        <a:buNone/>
        <a:defRPr kumimoji="1" sz="4400" b="1" kern="1200">
          <a:solidFill>
            <a:schemeClr val="tx1"/>
          </a:solidFill>
          <a:latin typeface="+mn-ea"/>
          <a:ea typeface="+mn-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kumimoji="1" sz="2800" kern="1200">
          <a:solidFill>
            <a:schemeClr val="tx1"/>
          </a:solidFill>
          <a:latin typeface="+mn-ea"/>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3.png"/><Relationship Id="rId4" Type="http://schemas.openxmlformats.org/officeDocument/2006/relationships/image" Target="../media/image142.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jpe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0.jpeg"/><Relationship Id="rId4" Type="http://schemas.openxmlformats.org/officeDocument/2006/relationships/image" Target="../media/image88.jpeg"/></Relationships>
</file>

<file path=ppt/slides/_rels/slide11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 Id="rId4" Type="http://schemas.openxmlformats.org/officeDocument/2006/relationships/hyperlink" Target="https://ouchi-work.jp/community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0.jpeg"/><Relationship Id="rId4" Type="http://schemas.openxmlformats.org/officeDocument/2006/relationships/image" Target="../media/image88.jpeg"/></Relationships>
</file>

<file path=ppt/slides/_rels/slide68.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pn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gif"/></Relationships>
</file>

<file path=ppt/slides/_rels/slide6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2.xml"/><Relationship Id="rId5" Type="http://schemas.openxmlformats.org/officeDocument/2006/relationships/image" Target="../media/image100.jpg"/><Relationship Id="rId4" Type="http://schemas.openxmlformats.org/officeDocument/2006/relationships/image" Target="../media/image99.jp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7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4" Type="http://schemas.openxmlformats.org/officeDocument/2006/relationships/image" Target="../media/image115.jpg"/></Relationships>
</file>

<file path=ppt/slides/_rels/slide77.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79.xml.rels><?xml version="1.0" encoding="UTF-8" standalone="yes"?>
<Relationships xmlns="http://schemas.openxmlformats.org/package/2006/relationships"><Relationship Id="rId3" Type="http://schemas.openxmlformats.org/officeDocument/2006/relationships/image" Target="../media/image122.webp"/><Relationship Id="rId2" Type="http://schemas.openxmlformats.org/officeDocument/2006/relationships/image" Target="../media/image121.web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9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99.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JPG"/><Relationship Id="rId4" Type="http://schemas.openxmlformats.org/officeDocument/2006/relationships/image" Target="../media/image1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4695A7E-BBF3-4149-BF6C-588CF6F028B4}"/>
              </a:ext>
            </a:extLst>
          </p:cNvPr>
          <p:cNvSpPr txBox="1"/>
          <p:nvPr/>
        </p:nvSpPr>
        <p:spPr>
          <a:xfrm>
            <a:off x="1552069" y="888345"/>
            <a:ext cx="9378398" cy="4832092"/>
          </a:xfrm>
          <a:prstGeom prst="rect">
            <a:avLst/>
          </a:prstGeom>
          <a:noFill/>
        </p:spPr>
        <p:txBody>
          <a:bodyPr wrap="square" rtlCol="0">
            <a:spAutoFit/>
          </a:bodyPr>
          <a:lstStyle/>
          <a:p>
            <a:pPr algn="ctr"/>
            <a:r>
              <a:rPr kumimoji="1" lang="ja-JP" altLang="en-US" sz="4400" dirty="0"/>
              <a:t>自己紹介</a:t>
            </a:r>
            <a:endParaRPr kumimoji="1" lang="en-US" altLang="ja-JP" sz="4400" dirty="0"/>
          </a:p>
          <a:p>
            <a:pPr algn="ctr"/>
            <a:endParaRPr lang="en-US" altLang="ja-JP" sz="4400" dirty="0"/>
          </a:p>
          <a:p>
            <a:pPr algn="ctr"/>
            <a:r>
              <a:rPr kumimoji="1" lang="ja-JP" altLang="en-US" sz="4400" dirty="0"/>
              <a:t>お名前</a:t>
            </a:r>
            <a:endParaRPr kumimoji="1" lang="en-US" altLang="ja-JP" sz="4400" dirty="0"/>
          </a:p>
          <a:p>
            <a:pPr algn="ctr"/>
            <a:r>
              <a:rPr lang="ja-JP" altLang="en-US" sz="4400" dirty="0"/>
              <a:t>＋</a:t>
            </a:r>
            <a:endParaRPr lang="en-US" altLang="ja-JP" sz="4400" dirty="0"/>
          </a:p>
          <a:p>
            <a:pPr algn="ctr"/>
            <a:r>
              <a:rPr kumimoji="1" lang="ja-JP" altLang="en-US" sz="4400" dirty="0"/>
              <a:t>何をしているか</a:t>
            </a:r>
            <a:endParaRPr kumimoji="1" lang="en-US" altLang="ja-JP" sz="4400" dirty="0"/>
          </a:p>
          <a:p>
            <a:pPr algn="ctr"/>
            <a:r>
              <a:rPr lang="ja-JP" altLang="en-US" sz="4400" dirty="0"/>
              <a:t>＋</a:t>
            </a:r>
            <a:endParaRPr lang="en-US" altLang="ja-JP" sz="4400" dirty="0"/>
          </a:p>
          <a:p>
            <a:pPr algn="ctr"/>
            <a:r>
              <a:rPr kumimoji="1" lang="ja-JP" altLang="en-US" sz="4400" dirty="0"/>
              <a:t>説明会参加への理由</a:t>
            </a:r>
          </a:p>
        </p:txBody>
      </p:sp>
    </p:spTree>
    <p:extLst>
      <p:ext uri="{BB962C8B-B14F-4D97-AF65-F5344CB8AC3E}">
        <p14:creationId xmlns:p14="http://schemas.microsoft.com/office/powerpoint/2010/main" val="3101505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4002657" y="2708694"/>
            <a:ext cx="4028535" cy="1708031"/>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ja-JP" altLang="en-US" sz="3600" b="1" dirty="0"/>
              <a:t>活動実績</a:t>
            </a:r>
          </a:p>
        </p:txBody>
      </p:sp>
    </p:spTree>
    <p:extLst>
      <p:ext uri="{BB962C8B-B14F-4D97-AF65-F5344CB8AC3E}">
        <p14:creationId xmlns:p14="http://schemas.microsoft.com/office/powerpoint/2010/main" val="28563435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3">
            <a:extLst>
              <a:ext uri="{FF2B5EF4-FFF2-40B4-BE49-F238E27FC236}">
                <a16:creationId xmlns:a16="http://schemas.microsoft.com/office/drawing/2014/main" id="{E05D6FFF-5A4D-48F1-98DD-43E2C7A7FEFF}"/>
              </a:ext>
            </a:extLst>
          </p:cNvPr>
          <p:cNvSpPr txBox="1">
            <a:spLocks noChangeArrowheads="1"/>
          </p:cNvSpPr>
          <p:nvPr/>
        </p:nvSpPr>
        <p:spPr bwMode="auto">
          <a:xfrm>
            <a:off x="673038" y="1173280"/>
            <a:ext cx="10842429" cy="5257090"/>
          </a:xfrm>
          <a:prstGeom prst="rect">
            <a:avLst/>
          </a:prstGeom>
          <a:solidFill>
            <a:srgbClr val="FFFFFF"/>
          </a:solidFill>
          <a:ln w="28575">
            <a:noFill/>
            <a:prstDash val="dash"/>
            <a:miter lim="800000"/>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r>
              <a:rPr kumimoji="0" lang="ja-JP" altLang="en-US" sz="1600" dirty="0">
                <a:solidFill>
                  <a:srgbClr val="FF0000"/>
                </a:solidFill>
                <a:latin typeface="HGPｺﾞｼｯｸE" panose="020B0900000000000000" pitchFamily="50" charset="-128"/>
                <a:ea typeface="HGPｺﾞｼｯｸE" panose="020B0900000000000000" pitchFamily="50" charset="-128"/>
                <a:cs typeface="Times New Roman" panose="02020603050405020304" pitchFamily="18" charset="0"/>
              </a:rPr>
              <a:t>おうちワーク協会設立記念パーティーで</a:t>
            </a:r>
            <a:r>
              <a:rPr kumimoji="0" lang="en-US" altLang="ja-JP" sz="1600" dirty="0">
                <a:solidFill>
                  <a:srgbClr val="FF0000"/>
                </a:solidFill>
                <a:latin typeface="HGPｺﾞｼｯｸE" panose="020B0900000000000000" pitchFamily="50" charset="-128"/>
                <a:ea typeface="HGPｺﾞｼｯｸE" panose="020B0900000000000000" pitchFamily="50" charset="-128"/>
                <a:cs typeface="Times New Roman" panose="02020603050405020304" pitchFamily="18" charset="0"/>
              </a:rPr>
              <a:t>1</a:t>
            </a:r>
            <a:r>
              <a:rPr kumimoji="0" lang="ja-JP" altLang="en-US" sz="1600" dirty="0">
                <a:solidFill>
                  <a:srgbClr val="FF0000"/>
                </a:solidFill>
                <a:latin typeface="HGPｺﾞｼｯｸE" panose="020B0900000000000000" pitchFamily="50" charset="-128"/>
                <a:ea typeface="HGPｺﾞｼｯｸE" panose="020B0900000000000000" pitchFamily="50" charset="-128"/>
                <a:cs typeface="Times New Roman" panose="02020603050405020304" pitchFamily="18" charset="0"/>
              </a:rPr>
              <a:t>年間の講師活動を表彰✨</a:t>
            </a:r>
            <a:endParaRPr kumimoji="0" lang="en-US" altLang="ja-JP" sz="1600" dirty="0">
              <a:solidFill>
                <a:srgbClr val="FF0000"/>
              </a:solidFill>
              <a:latin typeface="HGPｺﾞｼｯｸE" panose="020B0900000000000000" pitchFamily="50" charset="-128"/>
              <a:ea typeface="HGPｺﾞｼｯｸE" panose="020B0900000000000000" pitchFamily="50" charset="-128"/>
              <a:cs typeface="Times New Roman" panose="02020603050405020304" pitchFamily="18" charset="0"/>
            </a:endParaRPr>
          </a:p>
          <a:p>
            <a:pPr eaLnBrk="0" fontAlgn="base" hangingPunct="0">
              <a:spcBef>
                <a:spcPct val="0"/>
              </a:spcBef>
              <a:spcAft>
                <a:spcPct val="0"/>
              </a:spcAft>
            </a:pPr>
            <a:endParaRPr kumimoji="0" lang="en-US" altLang="ja-JP" sz="1600" dirty="0">
              <a:solidFill>
                <a:srgbClr val="FF0000"/>
              </a:solidFill>
              <a:latin typeface="HGPｺﾞｼｯｸE" panose="020B0900000000000000" pitchFamily="50" charset="-128"/>
              <a:ea typeface="HGPｺﾞｼｯｸE" panose="020B0900000000000000" pitchFamily="50" charset="-128"/>
              <a:cs typeface="Times New Roman" panose="02020603050405020304" pitchFamily="18" charset="0"/>
            </a:endParaRPr>
          </a:p>
          <a:p>
            <a:pPr eaLnBrk="0" fontAlgn="base" hangingPunct="0">
              <a:spcBef>
                <a:spcPct val="0"/>
              </a:spcBef>
              <a:spcAft>
                <a:spcPct val="0"/>
              </a:spcAft>
            </a:pPr>
            <a:endParaRPr kumimoji="0" lang="en-US" altLang="ja-JP" sz="2800" dirty="0">
              <a:latin typeface="+mn-ea"/>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endParaRPr kumimoji="0" lang="en-US" altLang="ja-JP" sz="2800" dirty="0">
              <a:latin typeface="+mn-ea"/>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endParaRPr kumimoji="0" lang="en-US" altLang="ja-JP" sz="2800" dirty="0">
              <a:latin typeface="+mn-ea"/>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endParaRPr kumimoji="0" lang="en-US" altLang="ja-JP" sz="2800" dirty="0">
              <a:latin typeface="+mn-ea"/>
              <a:cs typeface="Times New Roman" panose="02020603050405020304" pitchFamily="18" charset="0"/>
            </a:endParaRPr>
          </a:p>
          <a:p>
            <a:pPr eaLnBrk="0" fontAlgn="base" hangingPunct="0">
              <a:spcBef>
                <a:spcPct val="0"/>
              </a:spcBef>
              <a:spcAft>
                <a:spcPct val="0"/>
              </a:spcAft>
            </a:pPr>
            <a:endParaRPr kumimoji="0" lang="en-US" altLang="ja-JP" sz="1600" dirty="0">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600" b="1"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dirty="0">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dirty="0">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600" b="1"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endParaRPr>
          </a:p>
        </p:txBody>
      </p:sp>
      <p:pic>
        <p:nvPicPr>
          <p:cNvPr id="11" name="図 10">
            <a:extLst>
              <a:ext uri="{FF2B5EF4-FFF2-40B4-BE49-F238E27FC236}">
                <a16:creationId xmlns:a16="http://schemas.microsoft.com/office/drawing/2014/main" id="{F335BA95-4871-47D3-BB5D-CA4FD9E896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5446" y="4770997"/>
            <a:ext cx="3239730" cy="1822888"/>
          </a:xfrm>
          <a:prstGeom prst="rect">
            <a:avLst/>
          </a:prstGeom>
        </p:spPr>
      </p:pic>
      <p:sp>
        <p:nvSpPr>
          <p:cNvPr id="3" name="テキスト ボックス 2">
            <a:extLst>
              <a:ext uri="{FF2B5EF4-FFF2-40B4-BE49-F238E27FC236}">
                <a16:creationId xmlns:a16="http://schemas.microsoft.com/office/drawing/2014/main" id="{673393A0-A573-4989-B371-703FF6042E70}"/>
              </a:ext>
            </a:extLst>
          </p:cNvPr>
          <p:cNvSpPr txBox="1"/>
          <p:nvPr/>
        </p:nvSpPr>
        <p:spPr>
          <a:xfrm>
            <a:off x="621438" y="357194"/>
            <a:ext cx="5352747" cy="584775"/>
          </a:xfrm>
          <a:prstGeom prst="rect">
            <a:avLst/>
          </a:prstGeom>
          <a:noFill/>
        </p:spPr>
        <p:txBody>
          <a:bodyPr wrap="none" rtlCol="0">
            <a:spAutoFit/>
          </a:bodyPr>
          <a:lstStyle/>
          <a:p>
            <a:r>
              <a:rPr kumimoji="1" lang="ja-JP" altLang="en-US" sz="3200" b="1" dirty="0">
                <a:ea typeface="HGPｺﾞｼｯｸE" panose="020B0900000000000000" pitchFamily="50" charset="-128"/>
              </a:rPr>
              <a:t>認定講師になることのメリット</a:t>
            </a:r>
          </a:p>
        </p:txBody>
      </p:sp>
      <p:sp>
        <p:nvSpPr>
          <p:cNvPr id="18" name="楕円 17">
            <a:extLst>
              <a:ext uri="{FF2B5EF4-FFF2-40B4-BE49-F238E27FC236}">
                <a16:creationId xmlns:a16="http://schemas.microsoft.com/office/drawing/2014/main" id="{A18B7B3A-1AF1-4980-B367-683227E9A252}"/>
              </a:ext>
            </a:extLst>
          </p:cNvPr>
          <p:cNvSpPr/>
          <p:nvPr/>
        </p:nvSpPr>
        <p:spPr>
          <a:xfrm>
            <a:off x="13479839" y="808985"/>
            <a:ext cx="198871" cy="8493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FF0000"/>
                </a:solidFill>
              </a:rPr>
              <a:t>4.5</a:t>
            </a:r>
            <a:r>
              <a:rPr kumimoji="1" lang="ja-JP" altLang="en-US" b="1" dirty="0">
                <a:solidFill>
                  <a:srgbClr val="FF0000"/>
                </a:solidFill>
              </a:rPr>
              <a:t>万円</a:t>
            </a:r>
          </a:p>
        </p:txBody>
      </p:sp>
      <p:pic>
        <p:nvPicPr>
          <p:cNvPr id="5" name="図 4">
            <a:extLst>
              <a:ext uri="{FF2B5EF4-FFF2-40B4-BE49-F238E27FC236}">
                <a16:creationId xmlns:a16="http://schemas.microsoft.com/office/drawing/2014/main" id="{F97740D1-BABF-4CAA-A438-D2BF94654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038" y="1666346"/>
            <a:ext cx="6254496" cy="4690872"/>
          </a:xfrm>
          <a:prstGeom prst="rect">
            <a:avLst/>
          </a:prstGeom>
        </p:spPr>
      </p:pic>
      <p:pic>
        <p:nvPicPr>
          <p:cNvPr id="7" name="図 6">
            <a:extLst>
              <a:ext uri="{FF2B5EF4-FFF2-40B4-BE49-F238E27FC236}">
                <a16:creationId xmlns:a16="http://schemas.microsoft.com/office/drawing/2014/main" id="{7B97E794-2412-45D3-BB34-C4BDE03802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58632">
            <a:off x="7091707" y="756091"/>
            <a:ext cx="4422243" cy="2763902"/>
          </a:xfrm>
          <a:prstGeom prst="rect">
            <a:avLst/>
          </a:prstGeom>
        </p:spPr>
      </p:pic>
      <p:pic>
        <p:nvPicPr>
          <p:cNvPr id="13" name="図 12">
            <a:extLst>
              <a:ext uri="{FF2B5EF4-FFF2-40B4-BE49-F238E27FC236}">
                <a16:creationId xmlns:a16="http://schemas.microsoft.com/office/drawing/2014/main" id="{3D352180-A53F-42E8-8587-71A7F44217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5590" y="3429000"/>
            <a:ext cx="2600513" cy="1463222"/>
          </a:xfrm>
          <a:prstGeom prst="rect">
            <a:avLst/>
          </a:prstGeom>
        </p:spPr>
      </p:pic>
      <p:pic>
        <p:nvPicPr>
          <p:cNvPr id="9" name="図 8">
            <a:extLst>
              <a:ext uri="{FF2B5EF4-FFF2-40B4-BE49-F238E27FC236}">
                <a16:creationId xmlns:a16="http://schemas.microsoft.com/office/drawing/2014/main" id="{73D77CEF-D46C-4619-953F-6C8F9DD8A8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56560">
            <a:off x="9102354" y="3405723"/>
            <a:ext cx="2920333" cy="2190250"/>
          </a:xfrm>
          <a:prstGeom prst="rect">
            <a:avLst/>
          </a:prstGeom>
        </p:spPr>
      </p:pic>
    </p:spTree>
    <p:extLst>
      <p:ext uri="{BB962C8B-B14F-4D97-AF65-F5344CB8AC3E}">
        <p14:creationId xmlns:p14="http://schemas.microsoft.com/office/powerpoint/2010/main" val="40198775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73393A0-A573-4989-B371-703FF6042E70}"/>
              </a:ext>
            </a:extLst>
          </p:cNvPr>
          <p:cNvSpPr txBox="1"/>
          <p:nvPr/>
        </p:nvSpPr>
        <p:spPr>
          <a:xfrm>
            <a:off x="621438" y="357194"/>
            <a:ext cx="5352747" cy="584775"/>
          </a:xfrm>
          <a:prstGeom prst="rect">
            <a:avLst/>
          </a:prstGeom>
          <a:noFill/>
        </p:spPr>
        <p:txBody>
          <a:bodyPr wrap="none" rtlCol="0">
            <a:spAutoFit/>
          </a:bodyPr>
          <a:lstStyle/>
          <a:p>
            <a:r>
              <a:rPr kumimoji="1" lang="ja-JP" altLang="en-US" sz="3200" b="1" dirty="0">
                <a:ea typeface="HGPｺﾞｼｯｸE" panose="020B0900000000000000" pitchFamily="50" charset="-128"/>
              </a:rPr>
              <a:t>認定講師になることのメリット</a:t>
            </a:r>
          </a:p>
        </p:txBody>
      </p:sp>
      <p:sp>
        <p:nvSpPr>
          <p:cNvPr id="4" name="Text Box 43">
            <a:extLst>
              <a:ext uri="{FF2B5EF4-FFF2-40B4-BE49-F238E27FC236}">
                <a16:creationId xmlns:a16="http://schemas.microsoft.com/office/drawing/2014/main" id="{E05D6FFF-5A4D-48F1-98DD-43E2C7A7FEFF}"/>
              </a:ext>
            </a:extLst>
          </p:cNvPr>
          <p:cNvSpPr txBox="1">
            <a:spLocks noChangeArrowheads="1"/>
          </p:cNvSpPr>
          <p:nvPr/>
        </p:nvSpPr>
        <p:spPr bwMode="auto">
          <a:xfrm>
            <a:off x="673038" y="1173280"/>
            <a:ext cx="10842429" cy="5257090"/>
          </a:xfrm>
          <a:prstGeom prst="rect">
            <a:avLst/>
          </a:prstGeom>
          <a:solidFill>
            <a:srgbClr val="FFFFFF"/>
          </a:solidFill>
          <a:ln w="28575">
            <a:noFill/>
            <a:prstDash val="dash"/>
            <a:miter lim="800000"/>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r>
              <a:rPr kumimoji="0" lang="ja-JP" altLang="en-US" sz="1600" dirty="0">
                <a:solidFill>
                  <a:srgbClr val="FF0000"/>
                </a:solidFill>
                <a:latin typeface="HGPｺﾞｼｯｸE" panose="020B0900000000000000" pitchFamily="50" charset="-128"/>
                <a:ea typeface="HGPｺﾞｼｯｸE" panose="020B0900000000000000" pitchFamily="50" charset="-128"/>
                <a:cs typeface="Times New Roman" panose="02020603050405020304" pitchFamily="18" charset="0"/>
              </a:rPr>
              <a:t>協会の組織で活動することができ、安心安全な活動ができる</a:t>
            </a:r>
            <a:endParaRPr kumimoji="0" lang="en-US" altLang="ja-JP" sz="1600" dirty="0">
              <a:solidFill>
                <a:srgbClr val="FF0000"/>
              </a:solidFill>
              <a:latin typeface="HGPｺﾞｼｯｸE" panose="020B0900000000000000" pitchFamily="50" charset="-128"/>
              <a:ea typeface="HGPｺﾞｼｯｸE" panose="020B0900000000000000" pitchFamily="50" charset="-128"/>
              <a:cs typeface="Times New Roman" panose="02020603050405020304" pitchFamily="18" charset="0"/>
            </a:endParaRPr>
          </a:p>
          <a:p>
            <a:pPr eaLnBrk="0" fontAlgn="base" hangingPunct="0">
              <a:spcBef>
                <a:spcPct val="0"/>
              </a:spcBef>
              <a:spcAft>
                <a:spcPct val="0"/>
              </a:spcAft>
            </a:pPr>
            <a:endParaRPr kumimoji="0" lang="en-US" altLang="ja-JP" sz="1600" dirty="0">
              <a:solidFill>
                <a:srgbClr val="FF0000"/>
              </a:solidFill>
              <a:latin typeface="HGPｺﾞｼｯｸE" panose="020B0900000000000000" pitchFamily="50" charset="-128"/>
              <a:ea typeface="HGPｺﾞｼｯｸE" panose="020B0900000000000000" pitchFamily="50" charset="-128"/>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r>
              <a:rPr kumimoji="0" lang="ja-JP" altLang="en-US" sz="2800" dirty="0">
                <a:latin typeface="+mn-ea"/>
                <a:cs typeface="Times New Roman" panose="02020603050405020304" pitchFamily="18" charset="0"/>
              </a:rPr>
              <a:t>協会専門の弁護士監修の講座受講規約を利用可能</a:t>
            </a:r>
            <a:endParaRPr kumimoji="0" lang="en-US" altLang="ja-JP" sz="2800" dirty="0">
              <a:latin typeface="+mn-ea"/>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endParaRPr kumimoji="0" lang="en-US" altLang="ja-JP" sz="2800" dirty="0">
              <a:latin typeface="+mn-ea"/>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r>
              <a:rPr kumimoji="0" lang="ja-JP" altLang="en-US" sz="2800" dirty="0">
                <a:latin typeface="+mn-ea"/>
                <a:cs typeface="Times New Roman" panose="02020603050405020304" pitchFamily="18" charset="0"/>
              </a:rPr>
              <a:t>特商法に関する表記で協会の住所と連絡先を利用可能</a:t>
            </a:r>
            <a:endParaRPr kumimoji="0" lang="en-US" altLang="ja-JP" sz="2800" dirty="0">
              <a:latin typeface="+mn-ea"/>
              <a:cs typeface="Times New Roman" panose="02020603050405020304" pitchFamily="18" charset="0"/>
            </a:endParaRPr>
          </a:p>
          <a:p>
            <a:pPr eaLnBrk="0" fontAlgn="base" hangingPunct="0">
              <a:spcBef>
                <a:spcPct val="0"/>
              </a:spcBef>
              <a:spcAft>
                <a:spcPct val="0"/>
              </a:spcAft>
            </a:pPr>
            <a:endParaRPr kumimoji="0" lang="en-US" altLang="ja-JP" sz="2800" dirty="0">
              <a:latin typeface="+mn-ea"/>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r>
              <a:rPr kumimoji="0" lang="ja-JP" altLang="en-US" sz="2800" dirty="0">
                <a:latin typeface="+mn-ea"/>
                <a:cs typeface="Times New Roman" panose="02020603050405020304" pitchFamily="18" charset="0"/>
              </a:rPr>
              <a:t>問題発生の際のサポート体制</a:t>
            </a:r>
            <a:br>
              <a:rPr kumimoji="0" lang="en-US" altLang="ja-JP" sz="2800" dirty="0">
                <a:latin typeface="+mn-ea"/>
                <a:cs typeface="Times New Roman" panose="02020603050405020304" pitchFamily="18" charset="0"/>
              </a:rPr>
            </a:br>
            <a:r>
              <a:rPr kumimoji="0" lang="ja-JP" altLang="en-US" sz="2800" dirty="0">
                <a:latin typeface="+mn-ea"/>
                <a:cs typeface="Times New Roman" panose="02020603050405020304" pitchFamily="18" charset="0"/>
              </a:rPr>
              <a:t>（専門弁護士、行政書士、税理士との連携）</a:t>
            </a:r>
            <a:endParaRPr kumimoji="0" lang="en-US" altLang="ja-JP" sz="2800" dirty="0">
              <a:latin typeface="+mn-ea"/>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endParaRPr kumimoji="0" lang="en-US" altLang="ja-JP" sz="2800" dirty="0">
              <a:latin typeface="+mn-ea"/>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endParaRPr kumimoji="0" lang="en-US" altLang="ja-JP" sz="2800" dirty="0">
              <a:latin typeface="+mn-ea"/>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endParaRPr kumimoji="0" lang="en-US" altLang="ja-JP" sz="2800" dirty="0">
              <a:latin typeface="+mn-ea"/>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endParaRPr kumimoji="0" lang="en-US" altLang="ja-JP" sz="2800" dirty="0">
              <a:latin typeface="+mn-ea"/>
              <a:cs typeface="Times New Roman" panose="02020603050405020304" pitchFamily="18" charset="0"/>
            </a:endParaRPr>
          </a:p>
          <a:p>
            <a:pPr eaLnBrk="0" fontAlgn="base" hangingPunct="0">
              <a:spcBef>
                <a:spcPct val="0"/>
              </a:spcBef>
              <a:spcAft>
                <a:spcPct val="0"/>
              </a:spcAft>
            </a:pPr>
            <a:endParaRPr kumimoji="0" lang="en-US" altLang="ja-JP" sz="1600" dirty="0">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600" b="1"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dirty="0">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dirty="0">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600" b="1"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endParaRPr>
          </a:p>
        </p:txBody>
      </p:sp>
      <p:sp>
        <p:nvSpPr>
          <p:cNvPr id="18" name="楕円 17">
            <a:extLst>
              <a:ext uri="{FF2B5EF4-FFF2-40B4-BE49-F238E27FC236}">
                <a16:creationId xmlns:a16="http://schemas.microsoft.com/office/drawing/2014/main" id="{A18B7B3A-1AF1-4980-B367-683227E9A252}"/>
              </a:ext>
            </a:extLst>
          </p:cNvPr>
          <p:cNvSpPr/>
          <p:nvPr/>
        </p:nvSpPr>
        <p:spPr>
          <a:xfrm>
            <a:off x="13479839" y="808985"/>
            <a:ext cx="198871" cy="8493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FF0000"/>
                </a:solidFill>
              </a:rPr>
              <a:t>4.5</a:t>
            </a:r>
            <a:r>
              <a:rPr kumimoji="1" lang="ja-JP" altLang="en-US" b="1" dirty="0">
                <a:solidFill>
                  <a:srgbClr val="FF0000"/>
                </a:solidFill>
              </a:rPr>
              <a:t>万円</a:t>
            </a:r>
          </a:p>
        </p:txBody>
      </p:sp>
    </p:spTree>
    <p:extLst>
      <p:ext uri="{BB962C8B-B14F-4D97-AF65-F5344CB8AC3E}">
        <p14:creationId xmlns:p14="http://schemas.microsoft.com/office/powerpoint/2010/main" val="16445173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3">
            <a:extLst>
              <a:ext uri="{FF2B5EF4-FFF2-40B4-BE49-F238E27FC236}">
                <a16:creationId xmlns:a16="http://schemas.microsoft.com/office/drawing/2014/main" id="{E05D6FFF-5A4D-48F1-98DD-43E2C7A7FEFF}"/>
              </a:ext>
            </a:extLst>
          </p:cNvPr>
          <p:cNvSpPr txBox="1">
            <a:spLocks noChangeArrowheads="1"/>
          </p:cNvSpPr>
          <p:nvPr/>
        </p:nvSpPr>
        <p:spPr bwMode="auto">
          <a:xfrm>
            <a:off x="673038" y="1173280"/>
            <a:ext cx="10842429" cy="5257090"/>
          </a:xfrm>
          <a:prstGeom prst="rect">
            <a:avLst/>
          </a:prstGeom>
          <a:solidFill>
            <a:srgbClr val="FFFFFF"/>
          </a:solidFill>
          <a:ln w="28575">
            <a:noFill/>
            <a:prstDash val="dash"/>
            <a:miter lim="800000"/>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r>
              <a:rPr kumimoji="0" lang="ja-JP" altLang="en-US" sz="1600" dirty="0">
                <a:solidFill>
                  <a:srgbClr val="FF0000"/>
                </a:solidFill>
                <a:latin typeface="HGPｺﾞｼｯｸE" panose="020B0900000000000000" pitchFamily="50" charset="-128"/>
                <a:ea typeface="HGPｺﾞｼｯｸE" panose="020B0900000000000000" pitchFamily="50" charset="-128"/>
                <a:cs typeface="Times New Roman" panose="02020603050405020304" pitchFamily="18" charset="0"/>
              </a:rPr>
              <a:t>情報発信・</a:t>
            </a:r>
            <a:r>
              <a:rPr kumimoji="0" lang="en-US" altLang="ja-JP" sz="1600" dirty="0">
                <a:solidFill>
                  <a:srgbClr val="FF0000"/>
                </a:solidFill>
                <a:latin typeface="HGPｺﾞｼｯｸE" panose="020B0900000000000000" pitchFamily="50" charset="-128"/>
                <a:ea typeface="HGPｺﾞｼｯｸE" panose="020B0900000000000000" pitchFamily="50" charset="-128"/>
                <a:cs typeface="Times New Roman" panose="02020603050405020304" pitchFamily="18" charset="0"/>
              </a:rPr>
              <a:t>WEB</a:t>
            </a:r>
            <a:r>
              <a:rPr kumimoji="0" lang="ja-JP" altLang="en-US" sz="1600" dirty="0">
                <a:solidFill>
                  <a:srgbClr val="FF0000"/>
                </a:solidFill>
                <a:latin typeface="HGPｺﾞｼｯｸE" panose="020B0900000000000000" pitchFamily="50" charset="-128"/>
                <a:ea typeface="HGPｺﾞｼｯｸE" panose="020B0900000000000000" pitchFamily="50" charset="-128"/>
                <a:cs typeface="Times New Roman" panose="02020603050405020304" pitchFamily="18" charset="0"/>
              </a:rPr>
              <a:t>マーケティングを実践しながら、仲間と学び、成長していける</a:t>
            </a:r>
            <a:endParaRPr kumimoji="0" lang="en-US" altLang="ja-JP" sz="1600" dirty="0">
              <a:solidFill>
                <a:srgbClr val="FF0000"/>
              </a:solidFill>
              <a:latin typeface="HGPｺﾞｼｯｸE" panose="020B0900000000000000" pitchFamily="50" charset="-128"/>
              <a:ea typeface="HGPｺﾞｼｯｸE" panose="020B0900000000000000" pitchFamily="50" charset="-128"/>
              <a:cs typeface="Times New Roman" panose="02020603050405020304" pitchFamily="18" charset="0"/>
            </a:endParaRPr>
          </a:p>
          <a:p>
            <a:pPr eaLnBrk="0" fontAlgn="base" hangingPunct="0">
              <a:spcBef>
                <a:spcPct val="0"/>
              </a:spcBef>
              <a:spcAft>
                <a:spcPct val="0"/>
              </a:spcAft>
            </a:pPr>
            <a:endParaRPr kumimoji="0" lang="en-US" altLang="ja-JP" sz="1600" dirty="0">
              <a:solidFill>
                <a:srgbClr val="FF0000"/>
              </a:solidFill>
              <a:latin typeface="HGPｺﾞｼｯｸE" panose="020B0900000000000000" pitchFamily="50" charset="-128"/>
              <a:ea typeface="HGPｺﾞｼｯｸE" panose="020B0900000000000000" pitchFamily="50" charset="-128"/>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endParaRPr kumimoji="0" lang="en-US" altLang="ja-JP" sz="2800" dirty="0">
              <a:latin typeface="+mn-ea"/>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endParaRPr kumimoji="0" lang="en-US" altLang="ja-JP" sz="2800" dirty="0">
              <a:latin typeface="+mn-ea"/>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endParaRPr kumimoji="0" lang="en-US" altLang="ja-JP" sz="2800" dirty="0">
              <a:latin typeface="+mn-ea"/>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endParaRPr kumimoji="0" lang="en-US" altLang="ja-JP" sz="2800" dirty="0">
              <a:latin typeface="+mn-ea"/>
              <a:cs typeface="Times New Roman" panose="02020603050405020304" pitchFamily="18" charset="0"/>
            </a:endParaRPr>
          </a:p>
          <a:p>
            <a:pPr eaLnBrk="0" fontAlgn="base" hangingPunct="0">
              <a:spcBef>
                <a:spcPct val="0"/>
              </a:spcBef>
              <a:spcAft>
                <a:spcPct val="0"/>
              </a:spcAft>
            </a:pPr>
            <a:endParaRPr kumimoji="0" lang="en-US" altLang="ja-JP" sz="1600" dirty="0">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600" b="1"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dirty="0">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dirty="0">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600" b="1"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endParaRPr>
          </a:p>
        </p:txBody>
      </p:sp>
      <p:sp>
        <p:nvSpPr>
          <p:cNvPr id="46" name="矢印: 五方向 45">
            <a:extLst>
              <a:ext uri="{FF2B5EF4-FFF2-40B4-BE49-F238E27FC236}">
                <a16:creationId xmlns:a16="http://schemas.microsoft.com/office/drawing/2014/main" id="{6FA0DABF-3C67-4FD9-9EE7-A808AAD8D8CE}"/>
              </a:ext>
            </a:extLst>
          </p:cNvPr>
          <p:cNvSpPr/>
          <p:nvPr/>
        </p:nvSpPr>
        <p:spPr>
          <a:xfrm>
            <a:off x="1390200" y="3157929"/>
            <a:ext cx="10121629" cy="3154381"/>
          </a:xfrm>
          <a:prstGeom prst="homePlate">
            <a:avLst>
              <a:gd name="adj" fmla="val 23473"/>
            </a:avLst>
          </a:prstGeom>
          <a:solidFill>
            <a:srgbClr val="FCE2A3"/>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b="1" dirty="0"/>
          </a:p>
        </p:txBody>
      </p:sp>
      <p:sp>
        <p:nvSpPr>
          <p:cNvPr id="3" name="テキスト ボックス 2">
            <a:extLst>
              <a:ext uri="{FF2B5EF4-FFF2-40B4-BE49-F238E27FC236}">
                <a16:creationId xmlns:a16="http://schemas.microsoft.com/office/drawing/2014/main" id="{673393A0-A573-4989-B371-703FF6042E70}"/>
              </a:ext>
            </a:extLst>
          </p:cNvPr>
          <p:cNvSpPr txBox="1"/>
          <p:nvPr/>
        </p:nvSpPr>
        <p:spPr>
          <a:xfrm>
            <a:off x="621438" y="357194"/>
            <a:ext cx="5352747" cy="584775"/>
          </a:xfrm>
          <a:prstGeom prst="rect">
            <a:avLst/>
          </a:prstGeom>
          <a:noFill/>
        </p:spPr>
        <p:txBody>
          <a:bodyPr wrap="none" rtlCol="0">
            <a:spAutoFit/>
          </a:bodyPr>
          <a:lstStyle/>
          <a:p>
            <a:r>
              <a:rPr kumimoji="1" lang="ja-JP" altLang="en-US" sz="3200" b="1" dirty="0">
                <a:ea typeface="HGPｺﾞｼｯｸE" panose="020B0900000000000000" pitchFamily="50" charset="-128"/>
              </a:rPr>
              <a:t>認定講師になることのメリット</a:t>
            </a:r>
          </a:p>
        </p:txBody>
      </p:sp>
      <p:sp>
        <p:nvSpPr>
          <p:cNvPr id="18" name="楕円 17">
            <a:extLst>
              <a:ext uri="{FF2B5EF4-FFF2-40B4-BE49-F238E27FC236}">
                <a16:creationId xmlns:a16="http://schemas.microsoft.com/office/drawing/2014/main" id="{A18B7B3A-1AF1-4980-B367-683227E9A252}"/>
              </a:ext>
            </a:extLst>
          </p:cNvPr>
          <p:cNvSpPr/>
          <p:nvPr/>
        </p:nvSpPr>
        <p:spPr>
          <a:xfrm>
            <a:off x="13479839" y="808985"/>
            <a:ext cx="198871" cy="8493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FF0000"/>
                </a:solidFill>
              </a:rPr>
              <a:t>4.5</a:t>
            </a:r>
            <a:r>
              <a:rPr kumimoji="1" lang="ja-JP" altLang="en-US" b="1" dirty="0">
                <a:solidFill>
                  <a:srgbClr val="FF0000"/>
                </a:solidFill>
              </a:rPr>
              <a:t>万円</a:t>
            </a:r>
          </a:p>
        </p:txBody>
      </p:sp>
      <p:sp>
        <p:nvSpPr>
          <p:cNvPr id="2" name="矢印: 五方向 1">
            <a:extLst>
              <a:ext uri="{FF2B5EF4-FFF2-40B4-BE49-F238E27FC236}">
                <a16:creationId xmlns:a16="http://schemas.microsoft.com/office/drawing/2014/main" id="{3271E588-2F0F-490A-9A22-2D4BDD3728A2}"/>
              </a:ext>
            </a:extLst>
          </p:cNvPr>
          <p:cNvSpPr/>
          <p:nvPr/>
        </p:nvSpPr>
        <p:spPr>
          <a:xfrm>
            <a:off x="1294140" y="1820174"/>
            <a:ext cx="1733909" cy="845389"/>
          </a:xfrm>
          <a:prstGeom prst="homePlat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b="1" dirty="0">
                <a:solidFill>
                  <a:schemeClr val="bg1"/>
                </a:solidFill>
              </a:rPr>
              <a:t>集客</a:t>
            </a:r>
          </a:p>
        </p:txBody>
      </p:sp>
      <p:sp>
        <p:nvSpPr>
          <p:cNvPr id="5" name="矢印: 山形 4">
            <a:extLst>
              <a:ext uri="{FF2B5EF4-FFF2-40B4-BE49-F238E27FC236}">
                <a16:creationId xmlns:a16="http://schemas.microsoft.com/office/drawing/2014/main" id="{4217AE39-F6CE-4CA8-B705-46807C22C7A7}"/>
              </a:ext>
            </a:extLst>
          </p:cNvPr>
          <p:cNvSpPr/>
          <p:nvPr/>
        </p:nvSpPr>
        <p:spPr>
          <a:xfrm>
            <a:off x="2392375" y="1820173"/>
            <a:ext cx="1988554" cy="845389"/>
          </a:xfrm>
          <a:prstGeom prst="chevron">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b="1" dirty="0">
                <a:solidFill>
                  <a:schemeClr val="bg1"/>
                </a:solidFill>
              </a:rPr>
              <a:t>フロントセミナー</a:t>
            </a:r>
          </a:p>
        </p:txBody>
      </p:sp>
      <p:sp>
        <p:nvSpPr>
          <p:cNvPr id="21" name="矢印: 山形 20">
            <a:extLst>
              <a:ext uri="{FF2B5EF4-FFF2-40B4-BE49-F238E27FC236}">
                <a16:creationId xmlns:a16="http://schemas.microsoft.com/office/drawing/2014/main" id="{4B268833-F98A-4292-A2ED-2EA8D787A550}"/>
              </a:ext>
            </a:extLst>
          </p:cNvPr>
          <p:cNvSpPr/>
          <p:nvPr/>
        </p:nvSpPr>
        <p:spPr>
          <a:xfrm>
            <a:off x="3745255" y="1820173"/>
            <a:ext cx="1988554" cy="845389"/>
          </a:xfrm>
          <a:prstGeom prst="chevron">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b="1" dirty="0">
                <a:solidFill>
                  <a:schemeClr val="bg1"/>
                </a:solidFill>
              </a:rPr>
              <a:t>販売</a:t>
            </a:r>
          </a:p>
        </p:txBody>
      </p:sp>
      <p:sp>
        <p:nvSpPr>
          <p:cNvPr id="23" name="矢印: 山形 22">
            <a:extLst>
              <a:ext uri="{FF2B5EF4-FFF2-40B4-BE49-F238E27FC236}">
                <a16:creationId xmlns:a16="http://schemas.microsoft.com/office/drawing/2014/main" id="{583E3DCD-4992-4BCF-B957-EB13C737E1BA}"/>
              </a:ext>
            </a:extLst>
          </p:cNvPr>
          <p:cNvSpPr/>
          <p:nvPr/>
        </p:nvSpPr>
        <p:spPr>
          <a:xfrm>
            <a:off x="5098135" y="1820173"/>
            <a:ext cx="1988554" cy="845389"/>
          </a:xfrm>
          <a:prstGeom prst="chevron">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b="1" dirty="0">
                <a:solidFill>
                  <a:schemeClr val="bg1"/>
                </a:solidFill>
              </a:rPr>
              <a:t>契約</a:t>
            </a:r>
          </a:p>
        </p:txBody>
      </p:sp>
      <p:sp>
        <p:nvSpPr>
          <p:cNvPr id="24" name="矢印: 山形 23">
            <a:extLst>
              <a:ext uri="{FF2B5EF4-FFF2-40B4-BE49-F238E27FC236}">
                <a16:creationId xmlns:a16="http://schemas.microsoft.com/office/drawing/2014/main" id="{67E0D869-8208-4813-9FA0-12951FD6455F}"/>
              </a:ext>
            </a:extLst>
          </p:cNvPr>
          <p:cNvSpPr/>
          <p:nvPr/>
        </p:nvSpPr>
        <p:spPr>
          <a:xfrm>
            <a:off x="6451015" y="1820173"/>
            <a:ext cx="1988554" cy="845389"/>
          </a:xfrm>
          <a:prstGeom prst="chevron">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en-US" altLang="ja-JP" b="1" dirty="0">
                <a:solidFill>
                  <a:schemeClr val="bg1"/>
                </a:solidFill>
              </a:rPr>
              <a:t>WP</a:t>
            </a:r>
          </a:p>
          <a:p>
            <a:pPr algn="ctr"/>
            <a:r>
              <a:rPr lang="ja-JP" altLang="en-US" b="1" dirty="0">
                <a:solidFill>
                  <a:schemeClr val="bg1"/>
                </a:solidFill>
              </a:rPr>
              <a:t>アドセンス講座</a:t>
            </a:r>
            <a:endParaRPr kumimoji="1" lang="ja-JP" altLang="en-US" b="1" dirty="0">
              <a:solidFill>
                <a:schemeClr val="bg1"/>
              </a:solidFill>
            </a:endParaRPr>
          </a:p>
        </p:txBody>
      </p:sp>
      <p:sp>
        <p:nvSpPr>
          <p:cNvPr id="25" name="矢印: 山形 24">
            <a:extLst>
              <a:ext uri="{FF2B5EF4-FFF2-40B4-BE49-F238E27FC236}">
                <a16:creationId xmlns:a16="http://schemas.microsoft.com/office/drawing/2014/main" id="{C3803CE9-C813-47A1-8F8D-A798A4A3061B}"/>
              </a:ext>
            </a:extLst>
          </p:cNvPr>
          <p:cNvSpPr/>
          <p:nvPr/>
        </p:nvSpPr>
        <p:spPr>
          <a:xfrm>
            <a:off x="7803895" y="1820173"/>
            <a:ext cx="1988554" cy="845389"/>
          </a:xfrm>
          <a:prstGeom prst="chevron">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b="1" dirty="0">
                <a:solidFill>
                  <a:schemeClr val="bg1"/>
                </a:solidFill>
              </a:rPr>
              <a:t>基礎講座</a:t>
            </a:r>
          </a:p>
        </p:txBody>
      </p:sp>
      <p:sp>
        <p:nvSpPr>
          <p:cNvPr id="26" name="矢印: 山形 25">
            <a:extLst>
              <a:ext uri="{FF2B5EF4-FFF2-40B4-BE49-F238E27FC236}">
                <a16:creationId xmlns:a16="http://schemas.microsoft.com/office/drawing/2014/main" id="{612B16C2-C9F1-47AA-A4AC-7622023C2C84}"/>
              </a:ext>
            </a:extLst>
          </p:cNvPr>
          <p:cNvSpPr/>
          <p:nvPr/>
        </p:nvSpPr>
        <p:spPr>
          <a:xfrm>
            <a:off x="9156774" y="1820173"/>
            <a:ext cx="1988554" cy="845389"/>
          </a:xfrm>
          <a:prstGeom prst="chevron">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b="1" dirty="0">
                <a:solidFill>
                  <a:schemeClr val="bg1"/>
                </a:solidFill>
              </a:rPr>
              <a:t>アフターフォロー</a:t>
            </a:r>
          </a:p>
        </p:txBody>
      </p:sp>
      <p:pic>
        <p:nvPicPr>
          <p:cNvPr id="4098" name="Picture 2">
            <a:extLst>
              <a:ext uri="{FF2B5EF4-FFF2-40B4-BE49-F238E27FC236}">
                <a16:creationId xmlns:a16="http://schemas.microsoft.com/office/drawing/2014/main" id="{8B82F1B8-07AC-40E4-9330-20FE00333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339" y="3283315"/>
            <a:ext cx="1988554" cy="6628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E157A84-0075-4852-AA81-889325C57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4337" y="4081064"/>
            <a:ext cx="1988555" cy="662852"/>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descr="おもちゃ, 人形, 時計 が含まれている画像&#10;&#10;自動的に生成された説明">
            <a:extLst>
              <a:ext uri="{FF2B5EF4-FFF2-40B4-BE49-F238E27FC236}">
                <a16:creationId xmlns:a16="http://schemas.microsoft.com/office/drawing/2014/main" id="{DD2C636F-09BD-4CE2-BC68-D828D6804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472" y="1577555"/>
            <a:ext cx="1232695" cy="1301013"/>
          </a:xfrm>
          <a:prstGeom prst="rect">
            <a:avLst/>
          </a:prstGeom>
        </p:spPr>
      </p:pic>
      <p:pic>
        <p:nvPicPr>
          <p:cNvPr id="12" name="図 11" descr="グラフィック が含まれている画像&#10;&#10;自動的に生成された説明">
            <a:extLst>
              <a:ext uri="{FF2B5EF4-FFF2-40B4-BE49-F238E27FC236}">
                <a16:creationId xmlns:a16="http://schemas.microsoft.com/office/drawing/2014/main" id="{DF78C87C-4C30-4DD2-AF08-3D2023F0E8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0733" y="893919"/>
            <a:ext cx="1327477" cy="1161894"/>
          </a:xfrm>
          <a:prstGeom prst="rect">
            <a:avLst/>
          </a:prstGeom>
        </p:spPr>
      </p:pic>
      <p:sp>
        <p:nvSpPr>
          <p:cNvPr id="2048" name="正方形/長方形 2047">
            <a:extLst>
              <a:ext uri="{FF2B5EF4-FFF2-40B4-BE49-F238E27FC236}">
                <a16:creationId xmlns:a16="http://schemas.microsoft.com/office/drawing/2014/main" id="{8E2398AC-B3E3-4C4E-843B-E9B88046DF7B}"/>
              </a:ext>
            </a:extLst>
          </p:cNvPr>
          <p:cNvSpPr/>
          <p:nvPr/>
        </p:nvSpPr>
        <p:spPr>
          <a:xfrm>
            <a:off x="4037521" y="3296248"/>
            <a:ext cx="2347158" cy="63698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セールス研修講座</a:t>
            </a:r>
          </a:p>
        </p:txBody>
      </p:sp>
      <p:pic>
        <p:nvPicPr>
          <p:cNvPr id="4102" name="Picture 6">
            <a:extLst>
              <a:ext uri="{FF2B5EF4-FFF2-40B4-BE49-F238E27FC236}">
                <a16:creationId xmlns:a16="http://schemas.microsoft.com/office/drawing/2014/main" id="{40572BB1-7502-4F63-8B37-F65329624E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2302" y="3241712"/>
            <a:ext cx="2304472" cy="76815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z227224_001.JPG">
            <a:extLst>
              <a:ext uri="{FF2B5EF4-FFF2-40B4-BE49-F238E27FC236}">
                <a16:creationId xmlns:a16="http://schemas.microsoft.com/office/drawing/2014/main" id="{4343F993-EFB4-47A6-A1FC-DAE6B69051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8549" y="4331607"/>
            <a:ext cx="3166918" cy="21099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49" name="矢印: 右 2048">
            <a:extLst>
              <a:ext uri="{FF2B5EF4-FFF2-40B4-BE49-F238E27FC236}">
                <a16:creationId xmlns:a16="http://schemas.microsoft.com/office/drawing/2014/main" id="{7AD882F8-7DE0-4FD4-B8C2-44EF4A554281}"/>
              </a:ext>
            </a:extLst>
          </p:cNvPr>
          <p:cNvSpPr/>
          <p:nvPr/>
        </p:nvSpPr>
        <p:spPr>
          <a:xfrm rot="13869195">
            <a:off x="6583471" y="3610302"/>
            <a:ext cx="2309232" cy="2847171"/>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p>
        </p:txBody>
      </p:sp>
      <p:sp>
        <p:nvSpPr>
          <p:cNvPr id="2051" name="テキスト ボックス 2050">
            <a:extLst>
              <a:ext uri="{FF2B5EF4-FFF2-40B4-BE49-F238E27FC236}">
                <a16:creationId xmlns:a16="http://schemas.microsoft.com/office/drawing/2014/main" id="{09ED7B2C-AB2C-496D-88F1-85F16C383141}"/>
              </a:ext>
            </a:extLst>
          </p:cNvPr>
          <p:cNvSpPr txBox="1"/>
          <p:nvPr/>
        </p:nvSpPr>
        <p:spPr>
          <a:xfrm>
            <a:off x="6988875" y="4756690"/>
            <a:ext cx="2031325" cy="369332"/>
          </a:xfrm>
          <a:prstGeom prst="rect">
            <a:avLst/>
          </a:prstGeom>
          <a:noFill/>
        </p:spPr>
        <p:txBody>
          <a:bodyPr wrap="none" rtlCol="0">
            <a:spAutoFit/>
          </a:bodyPr>
          <a:lstStyle/>
          <a:p>
            <a:r>
              <a:rPr kumimoji="1" lang="ja-JP" altLang="en-US" b="1" dirty="0"/>
              <a:t>サポートします！</a:t>
            </a:r>
          </a:p>
        </p:txBody>
      </p:sp>
      <p:sp>
        <p:nvSpPr>
          <p:cNvPr id="2053" name="矢印: 五方向 2052">
            <a:extLst>
              <a:ext uri="{FF2B5EF4-FFF2-40B4-BE49-F238E27FC236}">
                <a16:creationId xmlns:a16="http://schemas.microsoft.com/office/drawing/2014/main" id="{B775C20A-36EE-4497-A1C1-1431692D2C3F}"/>
              </a:ext>
            </a:extLst>
          </p:cNvPr>
          <p:cNvSpPr/>
          <p:nvPr/>
        </p:nvSpPr>
        <p:spPr>
          <a:xfrm>
            <a:off x="1413966" y="2646365"/>
            <a:ext cx="9558833" cy="484632"/>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b="1" dirty="0"/>
              <a:t>おうちワークアドバイザー認定講座</a:t>
            </a:r>
          </a:p>
        </p:txBody>
      </p:sp>
      <p:sp>
        <p:nvSpPr>
          <p:cNvPr id="2055" name="テキスト ボックス 2054">
            <a:extLst>
              <a:ext uri="{FF2B5EF4-FFF2-40B4-BE49-F238E27FC236}">
                <a16:creationId xmlns:a16="http://schemas.microsoft.com/office/drawing/2014/main" id="{41F30D1A-2A6A-4495-B8D6-337F2B69808A}"/>
              </a:ext>
            </a:extLst>
          </p:cNvPr>
          <p:cNvSpPr txBox="1"/>
          <p:nvPr/>
        </p:nvSpPr>
        <p:spPr>
          <a:xfrm>
            <a:off x="1561828" y="5897289"/>
            <a:ext cx="3877985" cy="369332"/>
          </a:xfrm>
          <a:prstGeom prst="rect">
            <a:avLst/>
          </a:prstGeom>
          <a:noFill/>
        </p:spPr>
        <p:txBody>
          <a:bodyPr wrap="none" rtlCol="0">
            <a:spAutoFit/>
          </a:bodyPr>
          <a:lstStyle/>
          <a:p>
            <a:r>
              <a:rPr kumimoji="1" lang="ja-JP" altLang="en-US" b="1" dirty="0"/>
              <a:t>おうちワークアドバイザー講師会員</a:t>
            </a:r>
          </a:p>
        </p:txBody>
      </p:sp>
    </p:spTree>
    <p:extLst>
      <p:ext uri="{BB962C8B-B14F-4D97-AF65-F5344CB8AC3E}">
        <p14:creationId xmlns:p14="http://schemas.microsoft.com/office/powerpoint/2010/main" val="562731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5DDB8F-6E3C-4878-8801-9F74DFE9614E}"/>
              </a:ext>
            </a:extLst>
          </p:cNvPr>
          <p:cNvSpPr>
            <a:spLocks noGrp="1"/>
          </p:cNvSpPr>
          <p:nvPr>
            <p:ph type="title"/>
          </p:nvPr>
        </p:nvSpPr>
        <p:spPr>
          <a:xfrm>
            <a:off x="683395" y="140377"/>
            <a:ext cx="10515600" cy="1325563"/>
          </a:xfrm>
        </p:spPr>
        <p:txBody>
          <a:bodyPr>
            <a:normAutofit/>
          </a:bodyPr>
          <a:lstStyle/>
          <a:p>
            <a:r>
              <a:rPr lang="ja-JP" altLang="en-US" sz="3200" b="1" dirty="0">
                <a:latin typeface="+mn-ea"/>
                <a:ea typeface="+mn-ea"/>
              </a:rPr>
              <a:t>おうちワークアドバイザー認定後の活動サポート</a:t>
            </a:r>
            <a:endParaRPr kumimoji="1" lang="ja-JP" altLang="en-US" sz="3200" b="1" dirty="0">
              <a:latin typeface="+mn-ea"/>
              <a:ea typeface="+mn-ea"/>
            </a:endParaRPr>
          </a:p>
        </p:txBody>
      </p:sp>
      <p:sp>
        <p:nvSpPr>
          <p:cNvPr id="4" name="テキスト ボックス 3">
            <a:extLst>
              <a:ext uri="{FF2B5EF4-FFF2-40B4-BE49-F238E27FC236}">
                <a16:creationId xmlns:a16="http://schemas.microsoft.com/office/drawing/2014/main" id="{A4B2B5C4-89A5-43B1-906A-49FF65EE2D80}"/>
              </a:ext>
            </a:extLst>
          </p:cNvPr>
          <p:cNvSpPr txBox="1"/>
          <p:nvPr/>
        </p:nvSpPr>
        <p:spPr>
          <a:xfrm>
            <a:off x="889486" y="970428"/>
            <a:ext cx="10619119" cy="555812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ja-JP" altLang="en-US" b="1" dirty="0"/>
              <a:t>実際のお茶会・フロントセミナー・</a:t>
            </a:r>
            <a:r>
              <a:rPr lang="en-US" altLang="ja-JP" b="1" dirty="0"/>
              <a:t>WEB</a:t>
            </a:r>
            <a:r>
              <a:rPr lang="ja-JP" altLang="en-US" b="1" dirty="0"/>
              <a:t>セミナー開催支援</a:t>
            </a:r>
            <a:br>
              <a:rPr lang="en-US" altLang="ja-JP" b="1" dirty="0"/>
            </a:br>
            <a:r>
              <a:rPr lang="ja-JP" altLang="en-US" b="1" dirty="0"/>
              <a:t>（開催マニュアル・レジュメ・説明実演動画など）</a:t>
            </a:r>
            <a:endParaRPr lang="en-US" altLang="ja-JP" b="1" dirty="0"/>
          </a:p>
          <a:p>
            <a:pPr marL="285750" indent="-285750">
              <a:lnSpc>
                <a:spcPct val="200000"/>
              </a:lnSpc>
              <a:buFont typeface="Arial" panose="020B0604020202020204" pitchFamily="34" charset="0"/>
              <a:buChar char="•"/>
            </a:pPr>
            <a:r>
              <a:rPr lang="ja-JP" altLang="en-US" b="1" dirty="0"/>
              <a:t>認定講師グループコミュニティに参加</a:t>
            </a:r>
            <a:endParaRPr lang="en-US" altLang="ja-JP" b="1" dirty="0"/>
          </a:p>
          <a:p>
            <a:pPr marL="285750" indent="-285750">
              <a:lnSpc>
                <a:spcPct val="200000"/>
              </a:lnSpc>
              <a:buFont typeface="Arial" panose="020B0604020202020204" pitchFamily="34" charset="0"/>
              <a:buChar char="•"/>
            </a:pPr>
            <a:r>
              <a:rPr lang="ja-JP" altLang="en-US" b="1" dirty="0"/>
              <a:t>講師定例会（月次）によるスキルアップや勉強会</a:t>
            </a:r>
            <a:br>
              <a:rPr lang="en-US" altLang="ja-JP" b="1" dirty="0"/>
            </a:br>
            <a:r>
              <a:rPr lang="ja-JP" altLang="en-US" b="1" dirty="0"/>
              <a:t>例）「はじめてのセミナーセールス」外部講師：永田武様、「ステップメール攻略セミナー」</a:t>
            </a:r>
            <a:endParaRPr lang="en-US" altLang="ja-JP" b="1" dirty="0"/>
          </a:p>
          <a:p>
            <a:pPr marL="285750" indent="-285750">
              <a:lnSpc>
                <a:spcPct val="200000"/>
              </a:lnSpc>
              <a:buFont typeface="Arial" panose="020B0604020202020204" pitchFamily="34" charset="0"/>
              <a:buChar char="•"/>
            </a:pPr>
            <a:r>
              <a:rPr lang="ja-JP" altLang="en-US" b="1" dirty="0"/>
              <a:t>生徒から</a:t>
            </a:r>
            <a:r>
              <a:rPr lang="en-US" altLang="ja-JP" b="1" dirty="0"/>
              <a:t>QA</a:t>
            </a:r>
            <a:r>
              <a:rPr lang="ja-JP" altLang="en-US" b="1" dirty="0"/>
              <a:t>を共有チャットで情報共有＆解答サポート</a:t>
            </a:r>
            <a:endParaRPr lang="en-US" altLang="ja-JP" b="1" dirty="0"/>
          </a:p>
          <a:p>
            <a:pPr marL="285750" indent="-285750">
              <a:lnSpc>
                <a:spcPct val="200000"/>
              </a:lnSpc>
              <a:buFont typeface="Arial" panose="020B0604020202020204" pitchFamily="34" charset="0"/>
              <a:buChar char="•"/>
            </a:pPr>
            <a:r>
              <a:rPr lang="ja-JP" altLang="en-US" b="1" dirty="0"/>
              <a:t>○○強化月間の実施（例：</a:t>
            </a:r>
            <a:r>
              <a:rPr lang="en-US" altLang="ja-JP" b="1" dirty="0"/>
              <a:t>SNS</a:t>
            </a:r>
            <a:r>
              <a:rPr lang="ja-JP" altLang="en-US" b="1" dirty="0"/>
              <a:t>集客強化月間、</a:t>
            </a:r>
            <a:r>
              <a:rPr lang="en-US" altLang="ja-JP" b="1" dirty="0"/>
              <a:t>Twitter</a:t>
            </a:r>
            <a:r>
              <a:rPr lang="ja-JP" altLang="en-US" b="1" dirty="0"/>
              <a:t>集中）</a:t>
            </a:r>
            <a:endParaRPr lang="en-US" altLang="ja-JP" b="1" dirty="0"/>
          </a:p>
          <a:p>
            <a:pPr marL="285750" indent="-285750">
              <a:lnSpc>
                <a:spcPct val="200000"/>
              </a:lnSpc>
              <a:buFont typeface="Arial" panose="020B0604020202020204" pitchFamily="34" charset="0"/>
              <a:buChar char="•"/>
            </a:pPr>
            <a:r>
              <a:rPr lang="ja-JP" altLang="en-US" b="1" dirty="0"/>
              <a:t>自分のオリジナル教材やサービスの販売サポート</a:t>
            </a:r>
            <a:br>
              <a:rPr lang="en-US" altLang="ja-JP" b="1" dirty="0"/>
            </a:br>
            <a:r>
              <a:rPr lang="ja-JP" altLang="en-US" b="1" dirty="0"/>
              <a:t>（協会のメルマガや</a:t>
            </a:r>
            <a:r>
              <a:rPr lang="en-US" altLang="ja-JP" b="1" dirty="0"/>
              <a:t>SNS</a:t>
            </a:r>
            <a:r>
              <a:rPr lang="ja-JP" altLang="en-US" b="1" dirty="0"/>
              <a:t>で紹介やセミナー集客を実施）</a:t>
            </a:r>
            <a:endParaRPr lang="en-US" altLang="ja-JP" b="1" dirty="0"/>
          </a:p>
          <a:p>
            <a:pPr marL="285750" indent="-285750">
              <a:lnSpc>
                <a:spcPct val="200000"/>
              </a:lnSpc>
              <a:buFont typeface="Arial" panose="020B0604020202020204" pitchFamily="34" charset="0"/>
              <a:buChar char="•"/>
            </a:pPr>
            <a:r>
              <a:rPr lang="ja-JP" altLang="en-US" b="1" dirty="0"/>
              <a:t>うちコミュ！に自分の生徒さんが継続すれば月</a:t>
            </a:r>
            <a:r>
              <a:rPr lang="en-US" altLang="ja-JP" b="1" dirty="0"/>
              <a:t>1000</a:t>
            </a:r>
            <a:r>
              <a:rPr lang="ja-JP" altLang="en-US" b="1" dirty="0"/>
              <a:t>円</a:t>
            </a:r>
            <a:r>
              <a:rPr lang="en-US" altLang="ja-JP" b="1" dirty="0"/>
              <a:t>/</a:t>
            </a:r>
            <a:r>
              <a:rPr lang="ja-JP" altLang="en-US" b="1" dirty="0"/>
              <a:t>人の安定収入にも！</a:t>
            </a:r>
            <a:endParaRPr lang="en-US" altLang="ja-JP" b="1" dirty="0"/>
          </a:p>
        </p:txBody>
      </p:sp>
    </p:spTree>
    <p:extLst>
      <p:ext uri="{BB962C8B-B14F-4D97-AF65-F5344CB8AC3E}">
        <p14:creationId xmlns:p14="http://schemas.microsoft.com/office/powerpoint/2010/main" val="27732752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D66111-C5FA-AA90-4B2A-DA6701D689B5}"/>
              </a:ext>
            </a:extLst>
          </p:cNvPr>
          <p:cNvSpPr>
            <a:spLocks noGrp="1"/>
          </p:cNvSpPr>
          <p:nvPr>
            <p:ph type="title"/>
          </p:nvPr>
        </p:nvSpPr>
        <p:spPr/>
        <p:txBody>
          <a:bodyPr/>
          <a:lstStyle/>
          <a:p>
            <a:r>
              <a:rPr lang="ja-JP" altLang="en-US" sz="4400" dirty="0">
                <a:latin typeface="HGPｺﾞｼｯｸE" panose="020B0900000000000000" pitchFamily="50" charset="-128"/>
                <a:ea typeface="HGPｺﾞｼｯｸE" panose="020B0900000000000000" pitchFamily="50" charset="-128"/>
              </a:rPr>
              <a:t>おうちワークアドバイザー認定</a:t>
            </a:r>
            <a:r>
              <a:rPr lang="ja-JP" altLang="ja-JP" sz="4400" dirty="0">
                <a:latin typeface="HGPｺﾞｼｯｸE" panose="020B0900000000000000" pitchFamily="50" charset="-128"/>
                <a:ea typeface="HGPｺﾞｼｯｸE" panose="020B0900000000000000" pitchFamily="50" charset="-128"/>
              </a:rPr>
              <a:t>講座</a:t>
            </a:r>
            <a:r>
              <a:rPr lang="ja-JP" altLang="en-US" sz="4400" dirty="0">
                <a:latin typeface="HGPｺﾞｼｯｸE" panose="020B0900000000000000" pitchFamily="50" charset="-128"/>
                <a:ea typeface="HGPｺﾞｼｯｸE" panose="020B0900000000000000" pitchFamily="50" charset="-128"/>
              </a:rPr>
              <a:t>　</a:t>
            </a:r>
            <a:r>
              <a:rPr lang="en-US" altLang="ja-JP" sz="4400" dirty="0">
                <a:latin typeface="HGPｺﾞｼｯｸE" panose="020B0900000000000000" pitchFamily="50" charset="-128"/>
                <a:ea typeface="HGPｺﾞｼｯｸE" panose="020B0900000000000000" pitchFamily="50" charset="-128"/>
              </a:rPr>
              <a:t>5</a:t>
            </a:r>
            <a:r>
              <a:rPr lang="ja-JP" altLang="en-US" sz="4400" dirty="0">
                <a:latin typeface="HGPｺﾞｼｯｸE" panose="020B0900000000000000" pitchFamily="50" charset="-128"/>
                <a:ea typeface="HGPｺﾞｼｯｸE" panose="020B0900000000000000" pitchFamily="50" charset="-128"/>
              </a:rPr>
              <a:t>期</a:t>
            </a:r>
            <a:endParaRPr kumimoji="1" lang="ja-JP" altLang="en-US" dirty="0"/>
          </a:p>
        </p:txBody>
      </p:sp>
      <p:graphicFrame>
        <p:nvGraphicFramePr>
          <p:cNvPr id="4" name="表 4">
            <a:extLst>
              <a:ext uri="{FF2B5EF4-FFF2-40B4-BE49-F238E27FC236}">
                <a16:creationId xmlns:a16="http://schemas.microsoft.com/office/drawing/2014/main" id="{3C0F2A85-C966-3FF5-9B77-362460DB5204}"/>
              </a:ext>
            </a:extLst>
          </p:cNvPr>
          <p:cNvGraphicFramePr>
            <a:graphicFrameLocks noGrp="1"/>
          </p:cNvGraphicFramePr>
          <p:nvPr>
            <p:ph idx="1"/>
            <p:extLst>
              <p:ext uri="{D42A27DB-BD31-4B8C-83A1-F6EECF244321}">
                <p14:modId xmlns:p14="http://schemas.microsoft.com/office/powerpoint/2010/main" val="492916412"/>
              </p:ext>
            </p:extLst>
          </p:nvPr>
        </p:nvGraphicFramePr>
        <p:xfrm>
          <a:off x="838200" y="1476001"/>
          <a:ext cx="10515600" cy="4932176"/>
        </p:xfrm>
        <a:graphic>
          <a:graphicData uri="http://schemas.openxmlformats.org/drawingml/2006/table">
            <a:tbl>
              <a:tblPr firstRow="1" bandRow="1">
                <a:tableStyleId>{5C22544A-7EE6-4342-B048-85BDC9FD1C3A}</a:tableStyleId>
              </a:tblPr>
              <a:tblGrid>
                <a:gridCol w="2586318">
                  <a:extLst>
                    <a:ext uri="{9D8B030D-6E8A-4147-A177-3AD203B41FA5}">
                      <a16:colId xmlns:a16="http://schemas.microsoft.com/office/drawing/2014/main" val="1876173562"/>
                    </a:ext>
                  </a:extLst>
                </a:gridCol>
                <a:gridCol w="1766047">
                  <a:extLst>
                    <a:ext uri="{9D8B030D-6E8A-4147-A177-3AD203B41FA5}">
                      <a16:colId xmlns:a16="http://schemas.microsoft.com/office/drawing/2014/main" val="3257599804"/>
                    </a:ext>
                  </a:extLst>
                </a:gridCol>
                <a:gridCol w="2196353">
                  <a:extLst>
                    <a:ext uri="{9D8B030D-6E8A-4147-A177-3AD203B41FA5}">
                      <a16:colId xmlns:a16="http://schemas.microsoft.com/office/drawing/2014/main" val="2860609819"/>
                    </a:ext>
                  </a:extLst>
                </a:gridCol>
                <a:gridCol w="1936376">
                  <a:extLst>
                    <a:ext uri="{9D8B030D-6E8A-4147-A177-3AD203B41FA5}">
                      <a16:colId xmlns:a16="http://schemas.microsoft.com/office/drawing/2014/main" val="3460940324"/>
                    </a:ext>
                  </a:extLst>
                </a:gridCol>
                <a:gridCol w="2030506">
                  <a:extLst>
                    <a:ext uri="{9D8B030D-6E8A-4147-A177-3AD203B41FA5}">
                      <a16:colId xmlns:a16="http://schemas.microsoft.com/office/drawing/2014/main" val="2839247633"/>
                    </a:ext>
                  </a:extLst>
                </a:gridCol>
              </a:tblGrid>
              <a:tr h="666564">
                <a:tc>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dirty="0">
                          <a:solidFill>
                            <a:schemeClr val="tx1"/>
                          </a:solidFill>
                        </a:rPr>
                        <a:t>ブログ講座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dirty="0">
                          <a:solidFill>
                            <a:schemeClr val="tx1"/>
                          </a:solidFill>
                        </a:rPr>
                        <a:t>WEB</a:t>
                      </a:r>
                      <a:r>
                        <a:rPr kumimoji="1" lang="ja-JP" altLang="en-US" dirty="0">
                          <a:solidFill>
                            <a:schemeClr val="tx1"/>
                          </a:solidFill>
                        </a:rPr>
                        <a:t>ライター講座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dirty="0">
                          <a:solidFill>
                            <a:schemeClr val="tx1"/>
                          </a:solidFill>
                        </a:rPr>
                        <a:t>通常価格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dirty="0">
                          <a:solidFill>
                            <a:schemeClr val="tx1"/>
                          </a:solidFill>
                        </a:rPr>
                        <a:t>3</a:t>
                      </a:r>
                      <a:r>
                        <a:rPr kumimoji="1" lang="ja-JP" altLang="en-US" dirty="0">
                          <a:solidFill>
                            <a:schemeClr val="tx1"/>
                          </a:solidFill>
                        </a:rPr>
                        <a:t>日間限定価格</a:t>
                      </a:r>
                      <a:br>
                        <a:rPr kumimoji="1" lang="en-US" altLang="ja-JP" dirty="0">
                          <a:solidFill>
                            <a:schemeClr val="tx1"/>
                          </a:solidFill>
                        </a:rPr>
                      </a:br>
                      <a:r>
                        <a:rPr kumimoji="1" lang="ja-JP" altLang="en-US" sz="1600" dirty="0">
                          <a:solidFill>
                            <a:schemeClr val="tx1"/>
                          </a:solidFill>
                        </a:rPr>
                        <a:t>（</a:t>
                      </a:r>
                      <a:r>
                        <a:rPr kumimoji="1" lang="en-US" altLang="ja-JP" sz="1600" dirty="0">
                          <a:solidFill>
                            <a:schemeClr val="tx1"/>
                          </a:solidFill>
                        </a:rPr>
                        <a:t>10</a:t>
                      </a:r>
                      <a:r>
                        <a:rPr kumimoji="1" lang="ja-JP" altLang="en-US" sz="1600" dirty="0">
                          <a:solidFill>
                            <a:schemeClr val="tx1"/>
                          </a:solidFill>
                        </a:rPr>
                        <a:t>月</a:t>
                      </a:r>
                      <a:r>
                        <a:rPr kumimoji="1" lang="en-US" altLang="ja-JP" sz="1600" dirty="0">
                          <a:solidFill>
                            <a:schemeClr val="tx1"/>
                          </a:solidFill>
                        </a:rPr>
                        <a:t>14</a:t>
                      </a:r>
                      <a:r>
                        <a:rPr kumimoji="1" lang="ja-JP" altLang="en-US" sz="1600" dirty="0">
                          <a:solidFill>
                            <a:schemeClr val="tx1"/>
                          </a:solidFill>
                        </a:rPr>
                        <a:t>日まで）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8276333"/>
                  </a:ext>
                </a:extLst>
              </a:tr>
              <a:tr h="1085523">
                <a:tc>
                  <a:txBody>
                    <a:bodyPr/>
                    <a:lstStyle/>
                    <a:p>
                      <a:r>
                        <a:rPr kumimoji="1" lang="ja-JP" altLang="en-US" dirty="0">
                          <a:solidFill>
                            <a:schemeClr val="tx1"/>
                          </a:solidFill>
                        </a:rPr>
                        <a:t>ブログコース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36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3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dirty="0">
                          <a:solidFill>
                            <a:schemeClr val="tx1"/>
                          </a:solidFill>
                        </a:rPr>
                        <a:t>33</a:t>
                      </a:r>
                      <a:r>
                        <a:rPr kumimoji="1" lang="ja-JP" altLang="en-US" dirty="0">
                          <a:solidFill>
                            <a:schemeClr val="tx1"/>
                          </a:solidFill>
                        </a:rPr>
                        <a:t>万円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400" dirty="0">
                          <a:solidFill>
                            <a:schemeClr val="tx1"/>
                          </a:solidFill>
                        </a:rPr>
                        <a:t>198,000</a:t>
                      </a:r>
                      <a:r>
                        <a:rPr kumimoji="1" lang="ja-JP" altLang="en-US" sz="2400" dirty="0">
                          <a:solidFill>
                            <a:schemeClr val="tx1"/>
                          </a:solidFill>
                        </a:rPr>
                        <a:t>円</a:t>
                      </a:r>
                      <a:r>
                        <a:rPr kumimoji="1" lang="ja-JP" altLang="en-US" sz="1200" dirty="0">
                          <a:solidFill>
                            <a:schemeClr val="tx1"/>
                          </a:solidFill>
                        </a:rPr>
                        <a:t>税込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7370330"/>
                  </a:ext>
                </a:extLst>
              </a:tr>
              <a:tr h="1085523">
                <a:tc>
                  <a:txBody>
                    <a:bodyPr/>
                    <a:lstStyle/>
                    <a:p>
                      <a:r>
                        <a:rPr kumimoji="1" lang="en-US" altLang="ja-JP" dirty="0">
                          <a:solidFill>
                            <a:schemeClr val="tx1"/>
                          </a:solidFill>
                        </a:rPr>
                        <a:t>WEB</a:t>
                      </a:r>
                      <a:r>
                        <a:rPr kumimoji="1" lang="ja-JP" altLang="en-US" dirty="0">
                          <a:solidFill>
                            <a:schemeClr val="tx1"/>
                          </a:solidFill>
                        </a:rPr>
                        <a:t>ライターコース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3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36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dirty="0">
                          <a:solidFill>
                            <a:schemeClr val="tx1"/>
                          </a:solidFill>
                        </a:rPr>
                        <a:t>33</a:t>
                      </a:r>
                      <a:r>
                        <a:rPr kumimoji="1" lang="ja-JP" altLang="en-US" dirty="0">
                          <a:solidFill>
                            <a:schemeClr val="tx1"/>
                          </a:solidFill>
                        </a:rPr>
                        <a:t>万円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dirty="0">
                          <a:solidFill>
                            <a:schemeClr val="tx1"/>
                          </a:solidFill>
                        </a:rPr>
                        <a:t>198,000</a:t>
                      </a:r>
                      <a:r>
                        <a:rPr kumimoji="1" lang="ja-JP" altLang="en-US" sz="2400" dirty="0">
                          <a:solidFill>
                            <a:schemeClr val="tx1"/>
                          </a:solidFill>
                        </a:rPr>
                        <a:t>円</a:t>
                      </a:r>
                      <a:r>
                        <a:rPr kumimoji="1" lang="ja-JP" altLang="en-US" sz="1600" dirty="0">
                          <a:solidFill>
                            <a:schemeClr val="tx1"/>
                          </a:solidFill>
                        </a:rPr>
                        <a:t>税込</a:t>
                      </a:r>
                    </a:p>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4199035"/>
                  </a:ext>
                </a:extLst>
              </a:tr>
              <a:tr h="1047283">
                <a:tc>
                  <a:txBody>
                    <a:bodyPr/>
                    <a:lstStyle/>
                    <a:p>
                      <a:r>
                        <a:rPr kumimoji="1" lang="ja-JP" altLang="en-US" dirty="0">
                          <a:solidFill>
                            <a:schemeClr val="tx1"/>
                          </a:solidFill>
                        </a:rPr>
                        <a:t>セット申込</a:t>
                      </a:r>
                      <a:endParaRPr kumimoji="1" lang="en-US" altLang="ja-JP" dirty="0">
                        <a:solidFill>
                          <a:schemeClr val="tx1"/>
                        </a:solidFill>
                      </a:endParaRPr>
                    </a:p>
                    <a:p>
                      <a:r>
                        <a:rPr kumimoji="1" lang="ja-JP" altLang="en-US" dirty="0">
                          <a:solidFill>
                            <a:schemeClr val="tx1"/>
                          </a:solidFill>
                        </a:rPr>
                        <a:t>ブログコース＋</a:t>
                      </a:r>
                      <a:br>
                        <a:rPr kumimoji="1" lang="en-US" altLang="ja-JP" dirty="0">
                          <a:solidFill>
                            <a:schemeClr val="tx1"/>
                          </a:solidFill>
                        </a:rPr>
                      </a:br>
                      <a:r>
                        <a:rPr kumimoji="1" lang="en-US" altLang="ja-JP" dirty="0">
                          <a:solidFill>
                            <a:schemeClr val="tx1"/>
                          </a:solidFill>
                        </a:rPr>
                        <a:t>WEB</a:t>
                      </a:r>
                      <a:r>
                        <a:rPr kumimoji="1" lang="ja-JP" altLang="en-US" dirty="0">
                          <a:solidFill>
                            <a:schemeClr val="tx1"/>
                          </a:solidFill>
                        </a:rPr>
                        <a:t>ライターコース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36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36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dirty="0">
                          <a:solidFill>
                            <a:schemeClr val="tx1"/>
                          </a:solidFill>
                        </a:rPr>
                        <a:t>55</a:t>
                      </a:r>
                      <a:r>
                        <a:rPr kumimoji="1" lang="ja-JP" altLang="en-US" dirty="0">
                          <a:solidFill>
                            <a:schemeClr val="tx1"/>
                          </a:solidFill>
                        </a:rPr>
                        <a:t>万円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dirty="0">
                          <a:solidFill>
                            <a:schemeClr val="tx1"/>
                          </a:solidFill>
                        </a:rPr>
                        <a:t>298,000</a:t>
                      </a:r>
                      <a:r>
                        <a:rPr kumimoji="1" lang="ja-JP" altLang="en-US" sz="2400" dirty="0">
                          <a:solidFill>
                            <a:schemeClr val="tx1"/>
                          </a:solidFill>
                        </a:rPr>
                        <a:t>円</a:t>
                      </a:r>
                      <a:r>
                        <a:rPr kumimoji="1" lang="ja-JP" altLang="en-US" sz="1600" dirty="0">
                          <a:solidFill>
                            <a:schemeClr val="tx1"/>
                          </a:solidFill>
                        </a:rPr>
                        <a:t>税込</a:t>
                      </a:r>
                    </a:p>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9262973"/>
                  </a:ext>
                </a:extLst>
              </a:tr>
              <a:tr h="1047283">
                <a:tc>
                  <a:txBody>
                    <a:bodyPr/>
                    <a:lstStyle/>
                    <a:p>
                      <a:r>
                        <a:rPr kumimoji="1" lang="ja-JP" altLang="en-US" dirty="0">
                          <a:solidFill>
                            <a:schemeClr val="tx1"/>
                          </a:solidFill>
                        </a:rPr>
                        <a:t>理事長コンサル</a:t>
                      </a:r>
                      <a:endParaRPr kumimoji="1" lang="en-US" altLang="ja-JP" dirty="0">
                        <a:solidFill>
                          <a:schemeClr val="tx1"/>
                        </a:solidFill>
                      </a:endParaRPr>
                    </a:p>
                    <a:p>
                      <a:r>
                        <a:rPr kumimoji="1" lang="ja-JP" altLang="en-US" dirty="0">
                          <a:solidFill>
                            <a:schemeClr val="tx1"/>
                          </a:solidFill>
                        </a:rPr>
                        <a:t>（</a:t>
                      </a:r>
                      <a:r>
                        <a:rPr kumimoji="1" lang="en-US" altLang="ja-JP" dirty="0">
                          <a:solidFill>
                            <a:schemeClr val="tx1"/>
                          </a:solidFill>
                        </a:rPr>
                        <a:t>6</a:t>
                      </a:r>
                      <a:r>
                        <a:rPr kumimoji="1" lang="ja-JP" altLang="en-US" dirty="0">
                          <a:solidFill>
                            <a:schemeClr val="tx1"/>
                          </a:solidFill>
                        </a:rPr>
                        <a:t>か月間）</a:t>
                      </a:r>
                      <a:endParaRPr kumimoji="1" lang="en-US" altLang="ja-JP" dirty="0">
                        <a:solidFill>
                          <a:schemeClr val="tx1"/>
                        </a:solidFill>
                      </a:endParaRPr>
                    </a:p>
                    <a:p>
                      <a:r>
                        <a:rPr kumimoji="1" lang="ja-JP" altLang="en-US" dirty="0">
                          <a:solidFill>
                            <a:schemeClr val="tx1"/>
                          </a:solidFill>
                        </a:rPr>
                        <a:t>フルサポートコース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36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36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dirty="0">
                          <a:solidFill>
                            <a:schemeClr val="tx1"/>
                          </a:solidFill>
                        </a:rPr>
                        <a:t>100</a:t>
                      </a:r>
                      <a:r>
                        <a:rPr kumimoji="1" lang="ja-JP" altLang="en-US" dirty="0">
                          <a:solidFill>
                            <a:schemeClr val="tx1"/>
                          </a:solidFill>
                        </a:rPr>
                        <a:t>万円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dirty="0">
                          <a:solidFill>
                            <a:schemeClr val="tx1"/>
                          </a:solidFill>
                        </a:rPr>
                        <a:t>100</a:t>
                      </a:r>
                      <a:r>
                        <a:rPr kumimoji="1" lang="ja-JP" altLang="en-US" dirty="0">
                          <a:solidFill>
                            <a:schemeClr val="tx1"/>
                          </a:solidFill>
                        </a:rPr>
                        <a:t>万円</a:t>
                      </a:r>
                      <a:r>
                        <a:rPr kumimoji="1" lang="ja-JP" altLang="en-US" sz="1200" dirty="0">
                          <a:solidFill>
                            <a:schemeClr val="tx1"/>
                          </a:solidFill>
                        </a:rPr>
                        <a:t>税込</a:t>
                      </a:r>
                      <a:endParaRPr kumimoji="1" lang="en-US" altLang="ja-JP"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970767"/>
                  </a:ext>
                </a:extLst>
              </a:tr>
            </a:tbl>
          </a:graphicData>
        </a:graphic>
      </p:graphicFrame>
    </p:spTree>
    <p:extLst>
      <p:ext uri="{BB962C8B-B14F-4D97-AF65-F5344CB8AC3E}">
        <p14:creationId xmlns:p14="http://schemas.microsoft.com/office/powerpoint/2010/main" val="5056548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89475BB-32DD-CF28-3D28-BAABAC7A49CF}"/>
              </a:ext>
            </a:extLst>
          </p:cNvPr>
          <p:cNvSpPr txBox="1"/>
          <p:nvPr/>
        </p:nvSpPr>
        <p:spPr>
          <a:xfrm>
            <a:off x="2286000" y="2644170"/>
            <a:ext cx="7620000" cy="1569660"/>
          </a:xfrm>
          <a:prstGeom prst="rect">
            <a:avLst/>
          </a:prstGeom>
          <a:noFill/>
        </p:spPr>
        <p:txBody>
          <a:bodyPr wrap="square" rtlCol="0">
            <a:spAutoFit/>
          </a:bodyPr>
          <a:lstStyle/>
          <a:p>
            <a:pPr algn="ctr"/>
            <a:r>
              <a:rPr lang="ja-JP" altLang="en-US" sz="9600" b="1" dirty="0"/>
              <a:t>但し、</a:t>
            </a:r>
            <a:endParaRPr kumimoji="1" lang="ja-JP" altLang="en-US" sz="9600" b="1" dirty="0"/>
          </a:p>
        </p:txBody>
      </p:sp>
    </p:spTree>
    <p:extLst>
      <p:ext uri="{BB962C8B-B14F-4D97-AF65-F5344CB8AC3E}">
        <p14:creationId xmlns:p14="http://schemas.microsoft.com/office/powerpoint/2010/main" val="33391371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58DD0BE-C06F-CFDC-2B30-3270AD3CC321}"/>
              </a:ext>
            </a:extLst>
          </p:cNvPr>
          <p:cNvSpPr txBox="1"/>
          <p:nvPr/>
        </p:nvSpPr>
        <p:spPr>
          <a:xfrm>
            <a:off x="2286000" y="2644170"/>
            <a:ext cx="7620000" cy="1569660"/>
          </a:xfrm>
          <a:prstGeom prst="rect">
            <a:avLst/>
          </a:prstGeom>
          <a:noFill/>
        </p:spPr>
        <p:txBody>
          <a:bodyPr wrap="square" rtlCol="0">
            <a:spAutoFit/>
          </a:bodyPr>
          <a:lstStyle/>
          <a:p>
            <a:r>
              <a:rPr kumimoji="1" lang="ja-JP" altLang="en-US" sz="9600" b="1" dirty="0"/>
              <a:t>６名限定です</a:t>
            </a:r>
          </a:p>
        </p:txBody>
      </p:sp>
    </p:spTree>
    <p:extLst>
      <p:ext uri="{BB962C8B-B14F-4D97-AF65-F5344CB8AC3E}">
        <p14:creationId xmlns:p14="http://schemas.microsoft.com/office/powerpoint/2010/main" val="12817694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58DD0BE-C06F-CFDC-2B30-3270AD3CC321}"/>
              </a:ext>
            </a:extLst>
          </p:cNvPr>
          <p:cNvSpPr txBox="1"/>
          <p:nvPr/>
        </p:nvSpPr>
        <p:spPr>
          <a:xfrm>
            <a:off x="874058" y="1905506"/>
            <a:ext cx="10443883" cy="3046988"/>
          </a:xfrm>
          <a:prstGeom prst="rect">
            <a:avLst/>
          </a:prstGeom>
          <a:noFill/>
        </p:spPr>
        <p:txBody>
          <a:bodyPr wrap="square" rtlCol="0">
            <a:spAutoFit/>
          </a:bodyPr>
          <a:lstStyle/>
          <a:p>
            <a:pPr algn="ctr"/>
            <a:r>
              <a:rPr kumimoji="1" lang="ja-JP" altLang="en-US" sz="9600" b="1" dirty="0"/>
              <a:t>３日間限定価格は</a:t>
            </a:r>
            <a:endParaRPr kumimoji="1" lang="en-US" altLang="ja-JP" sz="9600" b="1" dirty="0"/>
          </a:p>
          <a:p>
            <a:pPr algn="ctr"/>
            <a:r>
              <a:rPr lang="en-US" altLang="ja-JP" sz="9600" b="1" dirty="0"/>
              <a:t>10</a:t>
            </a:r>
            <a:r>
              <a:rPr lang="ja-JP" altLang="en-US" sz="9600" b="1" dirty="0"/>
              <a:t>月</a:t>
            </a:r>
            <a:r>
              <a:rPr lang="en-US" altLang="ja-JP" sz="9600" b="1" dirty="0"/>
              <a:t>15</a:t>
            </a:r>
            <a:r>
              <a:rPr lang="ja-JP" altLang="en-US" sz="9600" b="1" dirty="0"/>
              <a:t>日まで！</a:t>
            </a:r>
            <a:endParaRPr kumimoji="1" lang="ja-JP" altLang="en-US" sz="9600" b="1" dirty="0"/>
          </a:p>
        </p:txBody>
      </p:sp>
    </p:spTree>
    <p:extLst>
      <p:ext uri="{BB962C8B-B14F-4D97-AF65-F5344CB8AC3E}">
        <p14:creationId xmlns:p14="http://schemas.microsoft.com/office/powerpoint/2010/main" val="17861050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58DD0BE-C06F-CFDC-2B30-3270AD3CC321}"/>
              </a:ext>
            </a:extLst>
          </p:cNvPr>
          <p:cNvSpPr txBox="1"/>
          <p:nvPr/>
        </p:nvSpPr>
        <p:spPr>
          <a:xfrm>
            <a:off x="1272988" y="2644170"/>
            <a:ext cx="10013576" cy="1569660"/>
          </a:xfrm>
          <a:prstGeom prst="rect">
            <a:avLst/>
          </a:prstGeom>
          <a:noFill/>
        </p:spPr>
        <p:txBody>
          <a:bodyPr wrap="square" rtlCol="0">
            <a:spAutoFit/>
          </a:bodyPr>
          <a:lstStyle/>
          <a:p>
            <a:r>
              <a:rPr kumimoji="1" lang="ja-JP" altLang="en-US" sz="9600" b="1" dirty="0"/>
              <a:t>最後になるかも</a:t>
            </a:r>
            <a:r>
              <a:rPr kumimoji="1" lang="en-US" altLang="ja-JP" sz="9600" b="1" dirty="0"/>
              <a:t>…</a:t>
            </a:r>
            <a:endParaRPr kumimoji="1" lang="ja-JP" altLang="en-US" sz="9600" b="1" dirty="0"/>
          </a:p>
        </p:txBody>
      </p:sp>
    </p:spTree>
    <p:extLst>
      <p:ext uri="{BB962C8B-B14F-4D97-AF65-F5344CB8AC3E}">
        <p14:creationId xmlns:p14="http://schemas.microsoft.com/office/powerpoint/2010/main" val="93370684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3830129" y="2346384"/>
            <a:ext cx="4641011" cy="222561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ja-JP" altLang="en-US" sz="3600" b="1" dirty="0"/>
              <a:t>説明会ご参加特典</a:t>
            </a:r>
          </a:p>
        </p:txBody>
      </p:sp>
    </p:spTree>
    <p:extLst>
      <p:ext uri="{BB962C8B-B14F-4D97-AF65-F5344CB8AC3E}">
        <p14:creationId xmlns:p14="http://schemas.microsoft.com/office/powerpoint/2010/main" val="2336001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DDA09C11-4F69-00F6-5904-31D375F1CAB7}"/>
              </a:ext>
            </a:extLst>
          </p:cNvPr>
          <p:cNvSpPr>
            <a:spLocks noGrp="1"/>
          </p:cNvSpPr>
          <p:nvPr>
            <p:ph type="title"/>
          </p:nvPr>
        </p:nvSpPr>
        <p:spPr>
          <a:xfrm>
            <a:off x="683395" y="140377"/>
            <a:ext cx="10515600" cy="1325563"/>
          </a:xfrm>
        </p:spPr>
        <p:txBody>
          <a:bodyPr>
            <a:normAutofit/>
          </a:bodyPr>
          <a:lstStyle/>
          <a:p>
            <a:r>
              <a:rPr kumimoji="1" lang="ja-JP" altLang="en-US" sz="3200" b="1" dirty="0"/>
              <a:t>一般社団法人おうちワーク協会としての活動実績</a:t>
            </a:r>
          </a:p>
        </p:txBody>
      </p:sp>
      <p:pic>
        <p:nvPicPr>
          <p:cNvPr id="1026" name="Picture 2">
            <a:extLst>
              <a:ext uri="{FF2B5EF4-FFF2-40B4-BE49-F238E27FC236}">
                <a16:creationId xmlns:a16="http://schemas.microsoft.com/office/drawing/2014/main" id="{D8655D69-AF64-6E0B-C69F-9BB366269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37" y="1673597"/>
            <a:ext cx="3604933" cy="459812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D8EE6E9F-87F3-B100-EE88-E2C50D172C2B}"/>
              </a:ext>
            </a:extLst>
          </p:cNvPr>
          <p:cNvSpPr txBox="1"/>
          <p:nvPr/>
        </p:nvSpPr>
        <p:spPr>
          <a:xfrm>
            <a:off x="306399" y="1187724"/>
            <a:ext cx="5524269" cy="369332"/>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b="1" dirty="0">
                <a:solidFill>
                  <a:srgbClr val="FF0000"/>
                </a:solidFill>
              </a:rPr>
              <a:t>美人百花</a:t>
            </a:r>
            <a:r>
              <a:rPr kumimoji="1" lang="en-US" altLang="ja-JP" b="1" dirty="0">
                <a:solidFill>
                  <a:srgbClr val="FF0000"/>
                </a:solidFill>
              </a:rPr>
              <a:t>2021</a:t>
            </a:r>
            <a:r>
              <a:rPr kumimoji="1" lang="ja-JP" altLang="en-US" b="1" dirty="0">
                <a:solidFill>
                  <a:srgbClr val="FF0000"/>
                </a:solidFill>
              </a:rPr>
              <a:t>年</a:t>
            </a:r>
            <a:r>
              <a:rPr lang="en-US" altLang="ja-JP" b="1" dirty="0">
                <a:solidFill>
                  <a:srgbClr val="FF0000"/>
                </a:solidFill>
              </a:rPr>
              <a:t>8</a:t>
            </a:r>
            <a:r>
              <a:rPr lang="ja-JP" altLang="en-US" b="1" dirty="0">
                <a:solidFill>
                  <a:srgbClr val="FF0000"/>
                </a:solidFill>
              </a:rPr>
              <a:t>月号「おうちワーク協会」掲載</a:t>
            </a:r>
            <a:endParaRPr kumimoji="1" lang="ja-JP" altLang="en-US" b="1" dirty="0">
              <a:solidFill>
                <a:srgbClr val="FF0000"/>
              </a:solidFill>
            </a:endParaRPr>
          </a:p>
        </p:txBody>
      </p:sp>
      <p:pic>
        <p:nvPicPr>
          <p:cNvPr id="1028" name="Picture 4">
            <a:extLst>
              <a:ext uri="{FF2B5EF4-FFF2-40B4-BE49-F238E27FC236}">
                <a16:creationId xmlns:a16="http://schemas.microsoft.com/office/drawing/2014/main" id="{3395A4E9-AB07-AE3D-F40E-E998AB67F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8519" y="2526734"/>
            <a:ext cx="6553372" cy="3686272"/>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FDD7C31E-7DEA-A0DC-B240-B9A498BD7CF9}"/>
              </a:ext>
            </a:extLst>
          </p:cNvPr>
          <p:cNvSpPr txBox="1"/>
          <p:nvPr/>
        </p:nvSpPr>
        <p:spPr>
          <a:xfrm>
            <a:off x="4948519" y="2003513"/>
            <a:ext cx="6146234" cy="369332"/>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b="1" dirty="0">
                <a:solidFill>
                  <a:srgbClr val="FF0000"/>
                </a:solidFill>
              </a:rPr>
              <a:t>美人百花</a:t>
            </a:r>
            <a:r>
              <a:rPr kumimoji="1" lang="en-US" altLang="ja-JP" b="1" dirty="0">
                <a:solidFill>
                  <a:srgbClr val="FF0000"/>
                </a:solidFill>
              </a:rPr>
              <a:t>2021</a:t>
            </a:r>
            <a:r>
              <a:rPr kumimoji="1" lang="ja-JP" altLang="en-US" b="1" dirty="0">
                <a:solidFill>
                  <a:srgbClr val="FF0000"/>
                </a:solidFill>
              </a:rPr>
              <a:t>年</a:t>
            </a:r>
            <a:r>
              <a:rPr kumimoji="1" lang="en-US" altLang="ja-JP" b="1" dirty="0">
                <a:solidFill>
                  <a:srgbClr val="FF0000"/>
                </a:solidFill>
              </a:rPr>
              <a:t>4</a:t>
            </a:r>
            <a:r>
              <a:rPr lang="ja-JP" altLang="en-US" b="1" dirty="0">
                <a:solidFill>
                  <a:srgbClr val="FF0000"/>
                </a:solidFill>
              </a:rPr>
              <a:t>月</a:t>
            </a:r>
            <a:r>
              <a:rPr lang="en-US" altLang="ja-JP" b="1" dirty="0">
                <a:solidFill>
                  <a:srgbClr val="FF0000"/>
                </a:solidFill>
              </a:rPr>
              <a:t>TV</a:t>
            </a:r>
            <a:r>
              <a:rPr lang="ja-JP" altLang="en-US" b="1" dirty="0">
                <a:solidFill>
                  <a:srgbClr val="FF0000"/>
                </a:solidFill>
              </a:rPr>
              <a:t>「えぇじゃないか！」に</a:t>
            </a:r>
            <a:r>
              <a:rPr lang="en-US" altLang="ja-JP" b="1" dirty="0">
                <a:solidFill>
                  <a:srgbClr val="FF0000"/>
                </a:solidFill>
              </a:rPr>
              <a:t>TV</a:t>
            </a:r>
            <a:r>
              <a:rPr lang="ja-JP" altLang="en-US" b="1" dirty="0">
                <a:solidFill>
                  <a:srgbClr val="FF0000"/>
                </a:solidFill>
              </a:rPr>
              <a:t>出演</a:t>
            </a:r>
            <a:endParaRPr kumimoji="1" lang="ja-JP" altLang="en-US" b="1" dirty="0">
              <a:solidFill>
                <a:srgbClr val="FF0000"/>
              </a:solidFill>
            </a:endParaRPr>
          </a:p>
        </p:txBody>
      </p:sp>
    </p:spTree>
    <p:extLst>
      <p:ext uri="{BB962C8B-B14F-4D97-AF65-F5344CB8AC3E}">
        <p14:creationId xmlns:p14="http://schemas.microsoft.com/office/powerpoint/2010/main" val="12451125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7B4694C1-66F1-40F4-AACD-4709D4FEAF9D}"/>
              </a:ext>
            </a:extLst>
          </p:cNvPr>
          <p:cNvSpPr>
            <a:spLocks noGrp="1"/>
          </p:cNvSpPr>
          <p:nvPr>
            <p:ph type="title"/>
          </p:nvPr>
        </p:nvSpPr>
        <p:spPr>
          <a:xfrm>
            <a:off x="510866" y="157630"/>
            <a:ext cx="11600969" cy="1325563"/>
          </a:xfrm>
        </p:spPr>
        <p:txBody>
          <a:bodyPr>
            <a:normAutofit/>
          </a:bodyPr>
          <a:lstStyle/>
          <a:p>
            <a:r>
              <a:rPr lang="ja-JP" altLang="en-US" sz="2800" b="1" dirty="0">
                <a:solidFill>
                  <a:srgbClr val="FF0000"/>
                </a:solidFill>
                <a:highlight>
                  <a:srgbClr val="FFFF00"/>
                </a:highlight>
              </a:rPr>
              <a:t>説明会ご参加</a:t>
            </a:r>
            <a:r>
              <a:rPr kumimoji="1" lang="ja-JP" altLang="en-US" sz="2800" b="1" dirty="0">
                <a:solidFill>
                  <a:srgbClr val="FF0000"/>
                </a:solidFill>
                <a:highlight>
                  <a:srgbClr val="FFFF00"/>
                </a:highlight>
              </a:rPr>
              <a:t>特典</a:t>
            </a:r>
            <a:r>
              <a:rPr lang="ja-JP" altLang="en-US" sz="2800" b="1" dirty="0">
                <a:solidFill>
                  <a:srgbClr val="FF0000"/>
                </a:solidFill>
                <a:highlight>
                  <a:srgbClr val="FFFF00"/>
                </a:highlight>
              </a:rPr>
              <a:t>：</a:t>
            </a:r>
            <a:r>
              <a:rPr kumimoji="1" lang="ja-JP" altLang="en-US" sz="2800" b="1" dirty="0">
                <a:solidFill>
                  <a:srgbClr val="FF0000"/>
                </a:solidFill>
                <a:highlight>
                  <a:srgbClr val="FFFF00"/>
                </a:highlight>
              </a:rPr>
              <a:t>個別相談</a:t>
            </a:r>
            <a:r>
              <a:rPr kumimoji="1" lang="en-US" altLang="ja-JP" sz="2800" b="1" dirty="0">
                <a:solidFill>
                  <a:srgbClr val="FF0000"/>
                </a:solidFill>
                <a:highlight>
                  <a:srgbClr val="FFFF00"/>
                </a:highlight>
              </a:rPr>
              <a:t>30</a:t>
            </a:r>
            <a:r>
              <a:rPr kumimoji="1" lang="ja-JP" altLang="en-US" sz="2800" b="1" dirty="0">
                <a:solidFill>
                  <a:srgbClr val="FF0000"/>
                </a:solidFill>
                <a:highlight>
                  <a:srgbClr val="FFFF00"/>
                </a:highlight>
              </a:rPr>
              <a:t>分プレゼント</a:t>
            </a:r>
          </a:p>
        </p:txBody>
      </p:sp>
      <p:sp>
        <p:nvSpPr>
          <p:cNvPr id="7" name="テキスト ボックス 6">
            <a:extLst>
              <a:ext uri="{FF2B5EF4-FFF2-40B4-BE49-F238E27FC236}">
                <a16:creationId xmlns:a16="http://schemas.microsoft.com/office/drawing/2014/main" id="{B0A435C9-326E-4730-9835-97C838C8BB9D}"/>
              </a:ext>
            </a:extLst>
          </p:cNvPr>
          <p:cNvSpPr txBox="1"/>
          <p:nvPr/>
        </p:nvSpPr>
        <p:spPr>
          <a:xfrm>
            <a:off x="1121993" y="1151132"/>
            <a:ext cx="9948014" cy="4934299"/>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ja-JP" altLang="en-US" sz="2000" b="1" dirty="0"/>
              <a:t>対象：おうちワークアドバイザー説明会に最後まで参加者</a:t>
            </a:r>
            <a:endParaRPr lang="en-US" altLang="ja-JP" sz="2000" b="1" dirty="0"/>
          </a:p>
          <a:p>
            <a:pPr marL="285750" indent="-285750">
              <a:lnSpc>
                <a:spcPct val="200000"/>
              </a:lnSpc>
              <a:buFont typeface="Arial" panose="020B0604020202020204" pitchFamily="34" charset="0"/>
              <a:buChar char="•"/>
            </a:pPr>
            <a:r>
              <a:rPr lang="ja-JP" altLang="en-US" sz="2000" b="1" dirty="0"/>
              <a:t>時間：</a:t>
            </a:r>
            <a:r>
              <a:rPr lang="en-US" altLang="ja-JP" sz="2000" b="1" dirty="0"/>
              <a:t>30</a:t>
            </a:r>
            <a:r>
              <a:rPr lang="ja-JP" altLang="en-US" sz="2000" b="1" dirty="0"/>
              <a:t>分</a:t>
            </a:r>
            <a:endParaRPr lang="en-US" altLang="ja-JP" sz="2000" b="1" dirty="0"/>
          </a:p>
          <a:p>
            <a:pPr marL="285750" indent="-285750">
              <a:lnSpc>
                <a:spcPct val="200000"/>
              </a:lnSpc>
              <a:buFont typeface="Arial" panose="020B0604020202020204" pitchFamily="34" charset="0"/>
              <a:buChar char="•"/>
            </a:pPr>
            <a:endParaRPr lang="en-US" altLang="ja-JP" sz="2000" b="1" dirty="0"/>
          </a:p>
          <a:p>
            <a:pPr marL="285750" indent="-285750">
              <a:lnSpc>
                <a:spcPct val="200000"/>
              </a:lnSpc>
              <a:buFont typeface="Arial" panose="020B0604020202020204" pitchFamily="34" charset="0"/>
              <a:buChar char="•"/>
            </a:pPr>
            <a:r>
              <a:rPr lang="ja-JP" altLang="en-US" sz="2000" b="1" dirty="0"/>
              <a:t>内容：</a:t>
            </a:r>
            <a:endParaRPr lang="en-US" altLang="ja-JP" sz="2000" b="1" dirty="0"/>
          </a:p>
          <a:p>
            <a:pPr marL="742950" lvl="1" indent="-285750">
              <a:lnSpc>
                <a:spcPct val="200000"/>
              </a:lnSpc>
              <a:buFont typeface="Arial" panose="020B0604020202020204" pitchFamily="34" charset="0"/>
              <a:buChar char="•"/>
            </a:pPr>
            <a:r>
              <a:rPr lang="ja-JP" altLang="en-US" sz="2000" b="1" dirty="0"/>
              <a:t>ブログ、情報発信、</a:t>
            </a:r>
            <a:r>
              <a:rPr lang="en-US" altLang="ja-JP" sz="2000" b="1" dirty="0" err="1"/>
              <a:t>Youtube</a:t>
            </a:r>
            <a:r>
              <a:rPr lang="ja-JP" altLang="en-US" sz="2000" b="1" dirty="0"/>
              <a:t>に対してのコンサルティング</a:t>
            </a:r>
            <a:endParaRPr lang="en-US" altLang="ja-JP" sz="2000" b="1" dirty="0"/>
          </a:p>
          <a:p>
            <a:pPr marL="742950" lvl="1" indent="-285750">
              <a:lnSpc>
                <a:spcPct val="200000"/>
              </a:lnSpc>
              <a:buFont typeface="Arial" panose="020B0604020202020204" pitchFamily="34" charset="0"/>
              <a:buChar char="•"/>
            </a:pPr>
            <a:r>
              <a:rPr lang="ja-JP" altLang="en-US" sz="2000" b="1" dirty="0"/>
              <a:t>アドバイザー申込に関するご相談等</a:t>
            </a:r>
            <a:endParaRPr lang="en-US" altLang="ja-JP" sz="2000" b="1" dirty="0"/>
          </a:p>
          <a:p>
            <a:pPr lvl="1">
              <a:lnSpc>
                <a:spcPct val="200000"/>
              </a:lnSpc>
            </a:pPr>
            <a:endParaRPr lang="en-US" altLang="ja-JP" sz="2000" b="1" dirty="0"/>
          </a:p>
          <a:p>
            <a:pPr marL="285750" indent="-285750">
              <a:lnSpc>
                <a:spcPct val="200000"/>
              </a:lnSpc>
              <a:buFont typeface="Arial" panose="020B0604020202020204" pitchFamily="34" charset="0"/>
              <a:buChar char="•"/>
            </a:pPr>
            <a:r>
              <a:rPr lang="ja-JP" altLang="en-US" sz="2000" b="1" dirty="0"/>
              <a:t>申込方法：個別相談申込フォームより</a:t>
            </a:r>
            <a:endParaRPr lang="en-US" altLang="ja-JP" sz="2000" b="1" dirty="0"/>
          </a:p>
        </p:txBody>
      </p:sp>
    </p:spTree>
    <p:extLst>
      <p:ext uri="{BB962C8B-B14F-4D97-AF65-F5344CB8AC3E}">
        <p14:creationId xmlns:p14="http://schemas.microsoft.com/office/powerpoint/2010/main" val="1950518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2941523" y="2316192"/>
            <a:ext cx="6308953" cy="222561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ja-JP" altLang="en-US" sz="3600" b="1" dirty="0"/>
              <a:t>ブログ講座を受講してから認定講師になりたい方へ</a:t>
            </a:r>
            <a:endParaRPr lang="en-US" altLang="ja-JP" sz="3600" b="1" dirty="0"/>
          </a:p>
        </p:txBody>
      </p:sp>
    </p:spTree>
    <p:extLst>
      <p:ext uri="{BB962C8B-B14F-4D97-AF65-F5344CB8AC3E}">
        <p14:creationId xmlns:p14="http://schemas.microsoft.com/office/powerpoint/2010/main" val="35246329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DA18BB-E129-470F-9804-9B42374B8FA3}"/>
              </a:ext>
            </a:extLst>
          </p:cNvPr>
          <p:cNvSpPr>
            <a:spLocks noGrp="1"/>
          </p:cNvSpPr>
          <p:nvPr>
            <p:ph type="title"/>
          </p:nvPr>
        </p:nvSpPr>
        <p:spPr/>
        <p:txBody>
          <a:bodyPr/>
          <a:lstStyle/>
          <a:p>
            <a:r>
              <a:rPr kumimoji="1" lang="ja-JP" altLang="en-US" dirty="0"/>
              <a:t>お得なセット申込</a:t>
            </a:r>
            <a:r>
              <a:rPr lang="ja-JP" altLang="en-US" dirty="0"/>
              <a:t>プラン</a:t>
            </a:r>
            <a:endParaRPr kumimoji="1" lang="ja-JP" altLang="en-US" dirty="0"/>
          </a:p>
        </p:txBody>
      </p:sp>
      <p:sp>
        <p:nvSpPr>
          <p:cNvPr id="6" name="四角形: 角を丸くする 5">
            <a:extLst>
              <a:ext uri="{FF2B5EF4-FFF2-40B4-BE49-F238E27FC236}">
                <a16:creationId xmlns:a16="http://schemas.microsoft.com/office/drawing/2014/main" id="{B8C4B8DE-DFCD-42B0-B41A-C5C6B125FDBC}"/>
              </a:ext>
            </a:extLst>
          </p:cNvPr>
          <p:cNvSpPr/>
          <p:nvPr/>
        </p:nvSpPr>
        <p:spPr>
          <a:xfrm>
            <a:off x="900953" y="3315258"/>
            <a:ext cx="2823882" cy="1174377"/>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dirty="0"/>
              <a:t>ブログ</a:t>
            </a:r>
            <a:r>
              <a:rPr kumimoji="1" lang="en-US" altLang="ja-JP" dirty="0"/>
              <a:t>de</a:t>
            </a:r>
            <a:r>
              <a:rPr kumimoji="1" lang="ja-JP" altLang="en-US" dirty="0"/>
              <a:t>おうちワーク講座スタートパック</a:t>
            </a:r>
            <a:endParaRPr kumimoji="1" lang="en-US" altLang="ja-JP" dirty="0"/>
          </a:p>
          <a:p>
            <a:pPr algn="ctr"/>
            <a:r>
              <a:rPr lang="en-US" altLang="ja-JP" dirty="0"/>
              <a:t>18</a:t>
            </a:r>
            <a:r>
              <a:rPr lang="ja-JP" altLang="en-US" dirty="0"/>
              <a:t>万円</a:t>
            </a:r>
            <a:endParaRPr kumimoji="1" lang="ja-JP" altLang="en-US" dirty="0"/>
          </a:p>
        </p:txBody>
      </p:sp>
      <p:sp>
        <p:nvSpPr>
          <p:cNvPr id="7" name="四角形: 角を丸くする 6">
            <a:extLst>
              <a:ext uri="{FF2B5EF4-FFF2-40B4-BE49-F238E27FC236}">
                <a16:creationId xmlns:a16="http://schemas.microsoft.com/office/drawing/2014/main" id="{46AAFCC7-4C08-4574-98E4-43F40144AD83}"/>
              </a:ext>
            </a:extLst>
          </p:cNvPr>
          <p:cNvSpPr/>
          <p:nvPr/>
        </p:nvSpPr>
        <p:spPr>
          <a:xfrm>
            <a:off x="900953" y="4840100"/>
            <a:ext cx="2823882" cy="117437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dirty="0"/>
              <a:t>ブログ</a:t>
            </a:r>
            <a:r>
              <a:rPr kumimoji="1" lang="en-US" altLang="ja-JP" dirty="0"/>
              <a:t>de</a:t>
            </a:r>
            <a:r>
              <a:rPr kumimoji="1" lang="ja-JP" altLang="en-US" dirty="0"/>
              <a:t>おうちワーク講座基礎コース</a:t>
            </a:r>
            <a:endParaRPr kumimoji="1" lang="en-US" altLang="ja-JP" dirty="0"/>
          </a:p>
          <a:p>
            <a:pPr algn="ctr"/>
            <a:r>
              <a:rPr lang="en-US" altLang="ja-JP" dirty="0"/>
              <a:t>15</a:t>
            </a:r>
            <a:r>
              <a:rPr lang="ja-JP" altLang="en-US" dirty="0"/>
              <a:t>万円</a:t>
            </a:r>
            <a:endParaRPr kumimoji="1" lang="ja-JP" altLang="en-US" dirty="0"/>
          </a:p>
        </p:txBody>
      </p:sp>
      <p:sp>
        <p:nvSpPr>
          <p:cNvPr id="8" name="四角形: 角を丸くする 7">
            <a:extLst>
              <a:ext uri="{FF2B5EF4-FFF2-40B4-BE49-F238E27FC236}">
                <a16:creationId xmlns:a16="http://schemas.microsoft.com/office/drawing/2014/main" id="{4569AF48-3DFF-433E-A153-8E9C8EDEAB00}"/>
              </a:ext>
            </a:extLst>
          </p:cNvPr>
          <p:cNvSpPr/>
          <p:nvPr/>
        </p:nvSpPr>
        <p:spPr>
          <a:xfrm>
            <a:off x="4639773" y="3904350"/>
            <a:ext cx="3209366" cy="117437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dirty="0"/>
              <a:t>おうちワークアドバイザー認定講座</a:t>
            </a:r>
            <a:endParaRPr kumimoji="1" lang="en-US" altLang="ja-JP" dirty="0"/>
          </a:p>
          <a:p>
            <a:pPr algn="ctr"/>
            <a:r>
              <a:rPr lang="en-US" altLang="ja-JP" dirty="0"/>
              <a:t>30</a:t>
            </a:r>
            <a:r>
              <a:rPr lang="ja-JP" altLang="en-US" dirty="0"/>
              <a:t>万円</a:t>
            </a:r>
            <a:endParaRPr kumimoji="1" lang="ja-JP" altLang="en-US" dirty="0"/>
          </a:p>
        </p:txBody>
      </p:sp>
      <p:sp>
        <p:nvSpPr>
          <p:cNvPr id="9" name="テキスト ボックス 8">
            <a:extLst>
              <a:ext uri="{FF2B5EF4-FFF2-40B4-BE49-F238E27FC236}">
                <a16:creationId xmlns:a16="http://schemas.microsoft.com/office/drawing/2014/main" id="{50FF2F9A-09DE-4DC5-B995-7A4B561506A7}"/>
              </a:ext>
            </a:extLst>
          </p:cNvPr>
          <p:cNvSpPr txBox="1"/>
          <p:nvPr/>
        </p:nvSpPr>
        <p:spPr>
          <a:xfrm>
            <a:off x="809937" y="1568824"/>
            <a:ext cx="10543863" cy="1200329"/>
          </a:xfrm>
          <a:prstGeom prst="rect">
            <a:avLst/>
          </a:prstGeom>
          <a:noFill/>
        </p:spPr>
        <p:txBody>
          <a:bodyPr wrap="square" rtlCol="0">
            <a:spAutoFit/>
          </a:bodyPr>
          <a:lstStyle/>
          <a:p>
            <a:r>
              <a:rPr kumimoji="1" lang="ja-JP" altLang="en-US" dirty="0"/>
              <a:t>ブログ講座とアドバイザー認定講座をセット申込すると</a:t>
            </a:r>
            <a:r>
              <a:rPr lang="ja-JP" altLang="en-US" b="1" dirty="0">
                <a:solidFill>
                  <a:srgbClr val="FF0000"/>
                </a:solidFill>
              </a:rPr>
              <a:t>５万円割引になるお得なセットプラン</a:t>
            </a:r>
            <a:r>
              <a:rPr lang="ja-JP" altLang="en-US" dirty="0"/>
              <a:t>です。</a:t>
            </a:r>
            <a:endParaRPr lang="en-US" altLang="ja-JP" dirty="0"/>
          </a:p>
          <a:p>
            <a:endParaRPr kumimoji="1" lang="en-US" altLang="ja-JP" dirty="0"/>
          </a:p>
          <a:p>
            <a:r>
              <a:rPr kumimoji="1" lang="ja-JP" altLang="en-US" dirty="0"/>
              <a:t>ブログをはじめて、さらに</a:t>
            </a:r>
            <a:r>
              <a:rPr kumimoji="1" lang="ja-JP" altLang="en-US" b="1" dirty="0"/>
              <a:t>ステージアップ</a:t>
            </a:r>
            <a:r>
              <a:rPr kumimoji="1" lang="ja-JP" altLang="en-US" dirty="0"/>
              <a:t>として講師になることを見据えて、講座を受講していただくことが可能</a:t>
            </a:r>
            <a:r>
              <a:rPr lang="ja-JP" altLang="en-US" dirty="0"/>
              <a:t>です。</a:t>
            </a:r>
            <a:endParaRPr kumimoji="1" lang="ja-JP" altLang="en-US" dirty="0"/>
          </a:p>
        </p:txBody>
      </p:sp>
      <p:sp>
        <p:nvSpPr>
          <p:cNvPr id="10" name="テキスト ボックス 9">
            <a:extLst>
              <a:ext uri="{FF2B5EF4-FFF2-40B4-BE49-F238E27FC236}">
                <a16:creationId xmlns:a16="http://schemas.microsoft.com/office/drawing/2014/main" id="{AA2858D0-3664-4D6A-ABFD-C45AF54B4CA4}"/>
              </a:ext>
            </a:extLst>
          </p:cNvPr>
          <p:cNvSpPr txBox="1"/>
          <p:nvPr/>
        </p:nvSpPr>
        <p:spPr>
          <a:xfrm>
            <a:off x="3849695" y="4324464"/>
            <a:ext cx="665218" cy="646331"/>
          </a:xfrm>
          <a:prstGeom prst="rect">
            <a:avLst/>
          </a:prstGeom>
          <a:noFill/>
        </p:spPr>
        <p:txBody>
          <a:bodyPr wrap="square" rtlCol="0">
            <a:spAutoFit/>
          </a:bodyPr>
          <a:lstStyle/>
          <a:p>
            <a:r>
              <a:rPr kumimoji="1" lang="ja-JP" altLang="en-US" sz="3600" b="1" dirty="0"/>
              <a:t>＋</a:t>
            </a:r>
          </a:p>
        </p:txBody>
      </p:sp>
      <p:sp>
        <p:nvSpPr>
          <p:cNvPr id="11" name="テキスト ボックス 10">
            <a:extLst>
              <a:ext uri="{FF2B5EF4-FFF2-40B4-BE49-F238E27FC236}">
                <a16:creationId xmlns:a16="http://schemas.microsoft.com/office/drawing/2014/main" id="{1E45D2AB-FA71-4E18-9AD5-A523622D175D}"/>
              </a:ext>
            </a:extLst>
          </p:cNvPr>
          <p:cNvSpPr txBox="1"/>
          <p:nvPr/>
        </p:nvSpPr>
        <p:spPr>
          <a:xfrm>
            <a:off x="1980285" y="4324463"/>
            <a:ext cx="665218" cy="646331"/>
          </a:xfrm>
          <a:prstGeom prst="rect">
            <a:avLst/>
          </a:prstGeom>
          <a:noFill/>
        </p:spPr>
        <p:txBody>
          <a:bodyPr wrap="square" rtlCol="0">
            <a:spAutoFit/>
          </a:bodyPr>
          <a:lstStyle/>
          <a:p>
            <a:r>
              <a:rPr lang="en-US" altLang="ja-JP" sz="3600" b="1" dirty="0"/>
              <a:t>or</a:t>
            </a:r>
            <a:endParaRPr kumimoji="1" lang="ja-JP" altLang="en-US" sz="3600" b="1" dirty="0"/>
          </a:p>
        </p:txBody>
      </p:sp>
      <p:sp>
        <p:nvSpPr>
          <p:cNvPr id="12" name="テキスト ボックス 11">
            <a:extLst>
              <a:ext uri="{FF2B5EF4-FFF2-40B4-BE49-F238E27FC236}">
                <a16:creationId xmlns:a16="http://schemas.microsoft.com/office/drawing/2014/main" id="{52E3DAFF-A5CE-48F9-BF98-7345DB3C12F0}"/>
              </a:ext>
            </a:extLst>
          </p:cNvPr>
          <p:cNvSpPr txBox="1"/>
          <p:nvPr/>
        </p:nvSpPr>
        <p:spPr>
          <a:xfrm>
            <a:off x="4847844" y="5138747"/>
            <a:ext cx="2496312" cy="577081"/>
          </a:xfrm>
          <a:prstGeom prst="rect">
            <a:avLst/>
          </a:prstGeom>
          <a:noFill/>
        </p:spPr>
        <p:txBody>
          <a:bodyPr wrap="square" rtlCol="0">
            <a:spAutoFit/>
          </a:bodyPr>
          <a:lstStyle/>
          <a:p>
            <a:r>
              <a:rPr lang="en-US" altLang="ja-JP" sz="1050" dirty="0"/>
              <a:t>※</a:t>
            </a:r>
            <a:r>
              <a:rPr lang="ja-JP" altLang="en-US" sz="1050" dirty="0"/>
              <a:t>アドバイザー認定講座のスケジュールは、</a:t>
            </a:r>
            <a:r>
              <a:rPr lang="en-US" altLang="ja-JP" sz="1050" dirty="0"/>
              <a:t>2021</a:t>
            </a:r>
            <a:r>
              <a:rPr lang="ja-JP" altLang="en-US" sz="1050" dirty="0"/>
              <a:t>年</a:t>
            </a:r>
            <a:r>
              <a:rPr lang="en-US" altLang="ja-JP" sz="1050" dirty="0"/>
              <a:t>3</a:t>
            </a:r>
            <a:r>
              <a:rPr lang="ja-JP" altLang="en-US" sz="1050" dirty="0"/>
              <a:t>月開講期、</a:t>
            </a:r>
            <a:r>
              <a:rPr lang="en-US" altLang="ja-JP" sz="1050" dirty="0"/>
              <a:t>10</a:t>
            </a:r>
            <a:r>
              <a:rPr lang="ja-JP" altLang="en-US" sz="1050" dirty="0"/>
              <a:t>月開講期、</a:t>
            </a:r>
            <a:r>
              <a:rPr lang="en-US" altLang="ja-JP" sz="1050" dirty="0"/>
              <a:t>2022</a:t>
            </a:r>
            <a:r>
              <a:rPr lang="ja-JP" altLang="en-US" sz="1050" dirty="0"/>
              <a:t>年開催期からお選びいただけます。</a:t>
            </a:r>
            <a:endParaRPr kumimoji="1" lang="ja-JP" altLang="en-US" sz="1050" dirty="0"/>
          </a:p>
        </p:txBody>
      </p:sp>
      <p:sp>
        <p:nvSpPr>
          <p:cNvPr id="13" name="テキスト ボックス 12">
            <a:extLst>
              <a:ext uri="{FF2B5EF4-FFF2-40B4-BE49-F238E27FC236}">
                <a16:creationId xmlns:a16="http://schemas.microsoft.com/office/drawing/2014/main" id="{3893B993-5747-43B9-8F48-86DA6BF86C4F}"/>
              </a:ext>
            </a:extLst>
          </p:cNvPr>
          <p:cNvSpPr txBox="1"/>
          <p:nvPr/>
        </p:nvSpPr>
        <p:spPr>
          <a:xfrm>
            <a:off x="900953" y="6111026"/>
            <a:ext cx="3187222" cy="253916"/>
          </a:xfrm>
          <a:prstGeom prst="rect">
            <a:avLst/>
          </a:prstGeom>
          <a:noFill/>
        </p:spPr>
        <p:txBody>
          <a:bodyPr wrap="square" rtlCol="0">
            <a:spAutoFit/>
          </a:bodyPr>
          <a:lstStyle/>
          <a:p>
            <a:r>
              <a:rPr lang="en-US" altLang="ja-JP" sz="1050" dirty="0"/>
              <a:t>※</a:t>
            </a:r>
            <a:r>
              <a:rPr lang="ja-JP" altLang="en-US" sz="1050" dirty="0"/>
              <a:t>ブログ講座は協会認定講師が担当します。</a:t>
            </a:r>
            <a:endParaRPr kumimoji="1" lang="ja-JP" altLang="en-US" sz="1050" dirty="0"/>
          </a:p>
        </p:txBody>
      </p:sp>
      <p:sp>
        <p:nvSpPr>
          <p:cNvPr id="14" name="矢印: 右 13">
            <a:extLst>
              <a:ext uri="{FF2B5EF4-FFF2-40B4-BE49-F238E27FC236}">
                <a16:creationId xmlns:a16="http://schemas.microsoft.com/office/drawing/2014/main" id="{7393FA5B-5A38-4A61-BDE5-701A0B006F05}"/>
              </a:ext>
            </a:extLst>
          </p:cNvPr>
          <p:cNvSpPr/>
          <p:nvPr/>
        </p:nvSpPr>
        <p:spPr>
          <a:xfrm>
            <a:off x="7973999" y="4227681"/>
            <a:ext cx="456769" cy="4846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5" name="星: 32 pt 14">
            <a:extLst>
              <a:ext uri="{FF2B5EF4-FFF2-40B4-BE49-F238E27FC236}">
                <a16:creationId xmlns:a16="http://schemas.microsoft.com/office/drawing/2014/main" id="{72641C00-466A-4F5D-AF9F-EFBF2C2A3598}"/>
              </a:ext>
            </a:extLst>
          </p:cNvPr>
          <p:cNvSpPr/>
          <p:nvPr/>
        </p:nvSpPr>
        <p:spPr>
          <a:xfrm>
            <a:off x="8555628" y="3588262"/>
            <a:ext cx="3209366" cy="1763469"/>
          </a:xfrm>
          <a:prstGeom prst="star32">
            <a:avLst>
              <a:gd name="adj" fmla="val 45113"/>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solidFill>
                  <a:srgbClr val="FF0000"/>
                </a:solidFill>
              </a:rPr>
              <a:t>5</a:t>
            </a:r>
            <a:r>
              <a:rPr kumimoji="1" lang="ja-JP" altLang="en-US" sz="3200" b="1" dirty="0">
                <a:solidFill>
                  <a:srgbClr val="FF0000"/>
                </a:solidFill>
              </a:rPr>
              <a:t>万円割引</a:t>
            </a:r>
          </a:p>
        </p:txBody>
      </p:sp>
    </p:spTree>
    <p:extLst>
      <p:ext uri="{BB962C8B-B14F-4D97-AF65-F5344CB8AC3E}">
        <p14:creationId xmlns:p14="http://schemas.microsoft.com/office/powerpoint/2010/main" val="20738644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ç»åã«å«ã¾ãã¦ããå¯è½æ§ããããã®:10äººããä¸æµ¦ æè³ãããåç° åé¶´ãããç¥é ãããããªã©ããã¹ãã¤ã«">
            <a:extLst>
              <a:ext uri="{FF2B5EF4-FFF2-40B4-BE49-F238E27FC236}">
                <a16:creationId xmlns:a16="http://schemas.microsoft.com/office/drawing/2014/main" id="{3CBB8F9A-AE2B-4B56-888E-A0E965D2E9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3954" y="3996865"/>
            <a:ext cx="4004651" cy="24241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4" name="Picture 2" descr="ç»åã«å«ã¾ãã¦ããå¯è½æ§ããããã®:åº§ã£ã¦ã(è¤æ°ã®äºº)ãå®¤å">
            <a:extLst>
              <a:ext uri="{FF2B5EF4-FFF2-40B4-BE49-F238E27FC236}">
                <a16:creationId xmlns:a16="http://schemas.microsoft.com/office/drawing/2014/main" id="{973154F4-1940-4B1C-99DF-9405CAB1FC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262" y="3962685"/>
            <a:ext cx="3247689" cy="243576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ç»åã«å«ã¾ãã¦ããå¯è½æ§ããããã®:1äººãåº§ã£ã¦ããå®¤å">
            <a:extLst>
              <a:ext uri="{FF2B5EF4-FFF2-40B4-BE49-F238E27FC236}">
                <a16:creationId xmlns:a16="http://schemas.microsoft.com/office/drawing/2014/main" id="{559CFC61-DF3C-4907-AE10-4B75DE0FB9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130" y="436986"/>
            <a:ext cx="4768676" cy="26823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ç»åã«å«ã¾ãã¦ããå¯è½æ§ããããã®:11äººããåç° åé¶´ãããä¸æµ¦ æè³ãããç¥é ãããããªã©ããã¹ãã¤ã«ãç«ã£ã¦ã(è¤æ°ã®äºº)ãå®¤å">
            <a:extLst>
              <a:ext uri="{FF2B5EF4-FFF2-40B4-BE49-F238E27FC236}">
                <a16:creationId xmlns:a16="http://schemas.microsoft.com/office/drawing/2014/main" id="{D54B5684-0C64-4A74-970C-D5E3F5E845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0032" y="3301315"/>
            <a:ext cx="3247689" cy="32476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8" name="Picture 6" descr="ç»åã«å«ã¾ãã¦ããå¯è½æ§ããããã®:11äººããåç° åé¶´ãããç¥é ãããããä¸æµ¦ æè³ãããªã©ããã¹ãã¤ã«ãåº§ã£ã¦ã(è¤æ°ã®äºº)ãå®¤å">
            <a:extLst>
              <a:ext uri="{FF2B5EF4-FFF2-40B4-BE49-F238E27FC236}">
                <a16:creationId xmlns:a16="http://schemas.microsoft.com/office/drawing/2014/main" id="{C46BDE04-A11B-4D68-A666-FF9BBE16CE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9899" y="436987"/>
            <a:ext cx="4330253" cy="3247690"/>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03D758A7-592C-4BEE-B611-0A4E728C454A}"/>
              </a:ext>
            </a:extLst>
          </p:cNvPr>
          <p:cNvSpPr txBox="1"/>
          <p:nvPr/>
        </p:nvSpPr>
        <p:spPr>
          <a:xfrm>
            <a:off x="2579680" y="2516485"/>
            <a:ext cx="7555345" cy="1569660"/>
          </a:xfrm>
          <a:prstGeom prst="rect">
            <a:avLst/>
          </a:prstGeom>
          <a:noFill/>
        </p:spPr>
        <p:txBody>
          <a:bodyPr wrap="square" rtlCol="0">
            <a:spAutoFit/>
          </a:bodyPr>
          <a:lstStyle/>
          <a:p>
            <a:pPr algn="ctr"/>
            <a:r>
              <a:rPr kumimoji="1" lang="en-US" altLang="ja-JP" sz="9600" b="1" dirty="0">
                <a:solidFill>
                  <a:srgbClr val="FF0000"/>
                </a:solidFill>
                <a:effectLst>
                  <a:outerShdw blurRad="38100" dist="38100" dir="2700000" algn="tl">
                    <a:srgbClr val="000000">
                      <a:alpha val="43137"/>
                    </a:srgbClr>
                  </a:outerShdw>
                </a:effectLst>
              </a:rPr>
              <a:t>Join</a:t>
            </a:r>
            <a:r>
              <a:rPr kumimoji="1" lang="ja-JP" altLang="en-US" sz="9600" b="1" dirty="0">
                <a:solidFill>
                  <a:srgbClr val="FF0000"/>
                </a:solidFill>
                <a:effectLst>
                  <a:outerShdw blurRad="38100" dist="38100" dir="2700000" algn="tl">
                    <a:srgbClr val="000000">
                      <a:alpha val="43137"/>
                    </a:srgbClr>
                  </a:outerShdw>
                </a:effectLst>
              </a:rPr>
              <a:t> </a:t>
            </a:r>
            <a:r>
              <a:rPr kumimoji="1" lang="en-US" altLang="ja-JP" sz="9600" b="1" dirty="0">
                <a:solidFill>
                  <a:srgbClr val="FF0000"/>
                </a:solidFill>
                <a:effectLst>
                  <a:outerShdw blurRad="38100" dist="38100" dir="2700000" algn="tl">
                    <a:srgbClr val="000000">
                      <a:alpha val="43137"/>
                    </a:srgbClr>
                  </a:outerShdw>
                </a:effectLst>
              </a:rPr>
              <a:t>US!</a:t>
            </a:r>
            <a:endParaRPr kumimoji="1" lang="ja-JP" altLang="en-US" sz="9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004755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スクリーンショット が含まれている画像&#10;&#10;非常に高い精度で生成された説明">
            <a:extLst>
              <a:ext uri="{FF2B5EF4-FFF2-40B4-BE49-F238E27FC236}">
                <a16:creationId xmlns:a16="http://schemas.microsoft.com/office/drawing/2014/main" id="{D4594166-64D6-4800-A46F-A8BB5E54CC5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テキスト ボックス 1">
            <a:extLst>
              <a:ext uri="{FF2B5EF4-FFF2-40B4-BE49-F238E27FC236}">
                <a16:creationId xmlns:a16="http://schemas.microsoft.com/office/drawing/2014/main" id="{D4110975-3D09-4B78-AF89-40EE1894C55A}"/>
              </a:ext>
            </a:extLst>
          </p:cNvPr>
          <p:cNvSpPr txBox="1"/>
          <p:nvPr/>
        </p:nvSpPr>
        <p:spPr>
          <a:xfrm>
            <a:off x="1262261" y="663288"/>
            <a:ext cx="10166566" cy="707886"/>
          </a:xfrm>
          <a:prstGeom prst="rect">
            <a:avLst/>
          </a:prstGeom>
          <a:noFill/>
        </p:spPr>
        <p:txBody>
          <a:bodyPr wrap="none" rtlCol="0">
            <a:spAutoFit/>
          </a:bodyPr>
          <a:lstStyle/>
          <a:p>
            <a:r>
              <a:rPr lang="ja-JP" altLang="en-US" sz="4000" dirty="0">
                <a:latin typeface="Yu Gothic UI Semibold" panose="020B0700000000000000" pitchFamily="50" charset="-128"/>
                <a:ea typeface="Yu Gothic UI Semibold" panose="020B0700000000000000" pitchFamily="50" charset="-128"/>
              </a:rPr>
              <a:t>非営利型一般社団法人　日本おうちワーク協会</a:t>
            </a:r>
          </a:p>
        </p:txBody>
      </p:sp>
      <p:sp>
        <p:nvSpPr>
          <p:cNvPr id="7" name="テキスト ボックス 6">
            <a:extLst>
              <a:ext uri="{FF2B5EF4-FFF2-40B4-BE49-F238E27FC236}">
                <a16:creationId xmlns:a16="http://schemas.microsoft.com/office/drawing/2014/main" id="{16A317EF-5511-46DE-BCC8-EA34AB9DA381}"/>
              </a:ext>
            </a:extLst>
          </p:cNvPr>
          <p:cNvSpPr txBox="1"/>
          <p:nvPr/>
        </p:nvSpPr>
        <p:spPr>
          <a:xfrm>
            <a:off x="1461557" y="2034451"/>
            <a:ext cx="9268883" cy="1661993"/>
          </a:xfrm>
          <a:prstGeom prst="rect">
            <a:avLst/>
          </a:prstGeom>
          <a:noFill/>
        </p:spPr>
        <p:txBody>
          <a:bodyPr wrap="none" rtlCol="0">
            <a:spAutoFit/>
          </a:bodyPr>
          <a:lstStyle/>
          <a:p>
            <a:pPr algn="ctr">
              <a:lnSpc>
                <a:spcPct val="85000"/>
              </a:lnSpc>
              <a:defRPr/>
            </a:pPr>
            <a:r>
              <a:rPr lang="ja-JP" altLang="en-US" sz="4000" u="sng" kern="0" dirty="0">
                <a:solidFill>
                  <a:schemeClr val="accent1">
                    <a:lumMod val="50000"/>
                  </a:schemeClr>
                </a:solidFill>
                <a:latin typeface="Yu Gothic UI Semibold" panose="020B0700000000000000" pitchFamily="50" charset="-128"/>
                <a:ea typeface="Yu Gothic UI Semibold" panose="020B0700000000000000" pitchFamily="50" charset="-128"/>
              </a:rPr>
              <a:t>理念</a:t>
            </a:r>
            <a:br>
              <a:rPr lang="en-US" altLang="ja-JP" sz="4000" kern="0" dirty="0">
                <a:solidFill>
                  <a:schemeClr val="accent1">
                    <a:lumMod val="50000"/>
                  </a:schemeClr>
                </a:solidFill>
                <a:latin typeface="Yu Gothic UI Semibold" panose="020B0700000000000000" pitchFamily="50" charset="-128"/>
                <a:ea typeface="Yu Gothic UI Semibold" panose="020B0700000000000000" pitchFamily="50" charset="-128"/>
              </a:rPr>
            </a:br>
            <a:r>
              <a:rPr lang="ja-JP" altLang="en-US" sz="4000" kern="0" dirty="0">
                <a:solidFill>
                  <a:schemeClr val="accent1">
                    <a:lumMod val="50000"/>
                  </a:schemeClr>
                </a:solidFill>
                <a:latin typeface="Yu Gothic UI Semibold" panose="020B0700000000000000" pitchFamily="50" charset="-128"/>
                <a:ea typeface="Yu Gothic UI Semibold" panose="020B0700000000000000" pitchFamily="50" charset="-128"/>
              </a:rPr>
              <a:t>「楽しくおうちで働く人を創り出す」</a:t>
            </a:r>
          </a:p>
          <a:p>
            <a:pPr algn="ctr">
              <a:lnSpc>
                <a:spcPct val="85000"/>
              </a:lnSpc>
              <a:defRPr/>
            </a:pPr>
            <a:r>
              <a:rPr lang="ja-JP" altLang="en-US" sz="4000" kern="0" dirty="0">
                <a:solidFill>
                  <a:schemeClr val="accent1">
                    <a:lumMod val="50000"/>
                  </a:schemeClr>
                </a:solidFill>
                <a:latin typeface="Yu Gothic UI Semibold" panose="020B0700000000000000" pitchFamily="50" charset="-128"/>
                <a:ea typeface="Yu Gothic UI Semibold" panose="020B0700000000000000" pitchFamily="50" charset="-128"/>
              </a:rPr>
              <a:t>～家族の笑顔のそばで、自らも輝く人生を～</a:t>
            </a:r>
            <a:endParaRPr lang="ja-JP" altLang="en-US" sz="4000" dirty="0">
              <a:latin typeface="Yu Gothic UI Semibold" panose="020B0700000000000000" pitchFamily="50" charset="-128"/>
              <a:ea typeface="Yu Gothic UI Semibold" panose="020B0700000000000000" pitchFamily="50" charset="-128"/>
            </a:endParaRPr>
          </a:p>
        </p:txBody>
      </p:sp>
      <p:pic>
        <p:nvPicPr>
          <p:cNvPr id="8" name="Picture 2" descr="sz227224_001.JPG">
            <a:extLst>
              <a:ext uri="{FF2B5EF4-FFF2-40B4-BE49-F238E27FC236}">
                <a16:creationId xmlns:a16="http://schemas.microsoft.com/office/drawing/2014/main" id="{28D288F2-F7DD-41EF-AD70-2E72DBE9A2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3690" y="3748766"/>
            <a:ext cx="3964618" cy="26414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4722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CBC5FE-CAEC-4586-89E6-2AF612C3BFBD}"/>
              </a:ext>
            </a:extLst>
          </p:cNvPr>
          <p:cNvSpPr>
            <a:spLocks noGrp="1"/>
          </p:cNvSpPr>
          <p:nvPr>
            <p:ph type="title"/>
          </p:nvPr>
        </p:nvSpPr>
        <p:spPr>
          <a:xfrm>
            <a:off x="3055208" y="1733335"/>
            <a:ext cx="6081584" cy="3391329"/>
          </a:xfrm>
        </p:spPr>
        <p:txBody>
          <a:bodyPr>
            <a:normAutofit/>
          </a:bodyPr>
          <a:lstStyle/>
          <a:p>
            <a:r>
              <a:rPr kumimoji="1" lang="ja-JP" altLang="en-US" dirty="0"/>
              <a:t>こんな人に</a:t>
            </a:r>
            <a:br>
              <a:rPr kumimoji="1" lang="en-US" altLang="ja-JP" dirty="0"/>
            </a:br>
            <a:r>
              <a:rPr kumimoji="1" lang="ja-JP" altLang="en-US" dirty="0"/>
              <a:t>アドバイザー講座を</a:t>
            </a:r>
            <a:br>
              <a:rPr kumimoji="1" lang="en-US" altLang="ja-JP" dirty="0"/>
            </a:br>
            <a:r>
              <a:rPr kumimoji="1" lang="ja-JP" altLang="en-US" dirty="0"/>
              <a:t>うけてほしい</a:t>
            </a:r>
          </a:p>
        </p:txBody>
      </p:sp>
    </p:spTree>
    <p:extLst>
      <p:ext uri="{BB962C8B-B14F-4D97-AF65-F5344CB8AC3E}">
        <p14:creationId xmlns:p14="http://schemas.microsoft.com/office/powerpoint/2010/main" val="31556311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C8B54D9-74E5-4822-B719-E9D53F3CA049}"/>
              </a:ext>
            </a:extLst>
          </p:cNvPr>
          <p:cNvSpPr/>
          <p:nvPr/>
        </p:nvSpPr>
        <p:spPr>
          <a:xfrm>
            <a:off x="8343001" y="5599373"/>
            <a:ext cx="3345446" cy="830997"/>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5" name="Text Box 43">
            <a:extLst>
              <a:ext uri="{FF2B5EF4-FFF2-40B4-BE49-F238E27FC236}">
                <a16:creationId xmlns:a16="http://schemas.microsoft.com/office/drawing/2014/main" id="{4A0F3292-F08B-4CA2-9E42-47EA7A07ACD4}"/>
              </a:ext>
            </a:extLst>
          </p:cNvPr>
          <p:cNvSpPr txBox="1">
            <a:spLocks noChangeArrowheads="1"/>
          </p:cNvSpPr>
          <p:nvPr/>
        </p:nvSpPr>
        <p:spPr bwMode="auto">
          <a:xfrm>
            <a:off x="673038" y="1173280"/>
            <a:ext cx="10842429" cy="5257090"/>
          </a:xfrm>
          <a:prstGeom prst="rect">
            <a:avLst/>
          </a:prstGeom>
          <a:solidFill>
            <a:srgbClr val="FFFFFF"/>
          </a:solidFill>
          <a:ln w="28575">
            <a:noFill/>
            <a:prstDash val="dash"/>
            <a:miter lim="800000"/>
            <a:headEnd/>
            <a:tailEnd/>
          </a:ln>
        </p:spPr>
        <p:txBody>
          <a:bodyPr vert="horz" wrap="square" lIns="91440" tIns="45720" rIns="91440" bIns="45720" numCol="1" anchor="t" anchorCtr="0" compatLnSpc="1">
            <a:prstTxWarp prst="textNoShape">
              <a:avLst/>
            </a:prstTxWarp>
          </a:bodyPr>
          <a:lstStyle/>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ja-JP" altLang="en-US" sz="1600" i="0" u="none" strike="noStrike" cap="none" normalizeH="0" baseline="0" dirty="0">
                <a:ln>
                  <a:noFill/>
                </a:ln>
                <a:solidFill>
                  <a:schemeClr val="tx1"/>
                </a:solidFill>
                <a:effectLst/>
                <a:latin typeface="+mn-ea"/>
                <a:cs typeface="Times New Roman" panose="02020603050405020304" pitchFamily="18" charset="0"/>
              </a:rPr>
              <a:t>社会貢献</a:t>
            </a:r>
            <a:r>
              <a:rPr kumimoji="0" lang="ja-JP" altLang="en-US" sz="1600" dirty="0">
                <a:latin typeface="+mn-ea"/>
                <a:cs typeface="Times New Roman" panose="02020603050405020304" pitchFamily="18" charset="0"/>
              </a:rPr>
              <a:t>に貢献することができる</a:t>
            </a:r>
            <a:endParaRPr kumimoji="0" lang="en-US" altLang="ja-JP" sz="1600" dirty="0">
              <a:latin typeface="+mn-ea"/>
              <a:cs typeface="Times New Roman" panose="02020603050405020304" pitchFamily="18"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ja-JP" altLang="en-US" sz="1600" i="0" u="none" strike="noStrike" cap="none" normalizeH="0" baseline="0" dirty="0">
                <a:ln>
                  <a:noFill/>
                </a:ln>
                <a:solidFill>
                  <a:schemeClr val="tx1"/>
                </a:solidFill>
                <a:effectLst/>
                <a:latin typeface="+mn-ea"/>
                <a:cs typeface="Times New Roman" panose="02020603050405020304" pitchFamily="18" charset="0"/>
              </a:rPr>
              <a:t>認定講師という社会的信頼性にあるポジションが得られる</a:t>
            </a:r>
            <a:endParaRPr kumimoji="0" lang="en-US" altLang="ja-JP" sz="1600" dirty="0">
              <a:latin typeface="+mn-ea"/>
              <a:cs typeface="Times New Roman" panose="02020603050405020304" pitchFamily="18"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ja-JP" altLang="en-US" sz="1600" i="0" u="none" strike="noStrike" cap="none" normalizeH="0" baseline="0" dirty="0">
                <a:ln>
                  <a:noFill/>
                </a:ln>
                <a:solidFill>
                  <a:schemeClr val="tx1"/>
                </a:solidFill>
                <a:effectLst/>
                <a:latin typeface="+mn-ea"/>
                <a:cs typeface="Times New Roman" panose="02020603050405020304" pitchFamily="18" charset="0"/>
              </a:rPr>
              <a:t>情報発信として</a:t>
            </a:r>
            <a:r>
              <a:rPr kumimoji="0" lang="ja-JP" altLang="en-US" sz="1600" dirty="0">
                <a:latin typeface="+mn-ea"/>
                <a:cs typeface="Times New Roman" panose="02020603050405020304" pitchFamily="18" charset="0"/>
              </a:rPr>
              <a:t>自分</a:t>
            </a:r>
            <a:r>
              <a:rPr kumimoji="0" lang="en-US" altLang="ja-JP" sz="1600" dirty="0">
                <a:latin typeface="+mn-ea"/>
                <a:cs typeface="Times New Roman" panose="02020603050405020304" pitchFamily="18" charset="0"/>
              </a:rPr>
              <a:t>1</a:t>
            </a:r>
            <a:r>
              <a:rPr kumimoji="0" lang="ja-JP" altLang="en-US" sz="1600" dirty="0">
                <a:latin typeface="+mn-ea"/>
                <a:cs typeface="Times New Roman" panose="02020603050405020304" pitchFamily="18" charset="0"/>
              </a:rPr>
              <a:t>人でコンテンツ作成、集客のリスト取り、セールスプロモーションを行わないとできないが、協会のバックアップのもと、認定講座を受けるだけですぐに講座を開設できるようになる</a:t>
            </a:r>
            <a:endParaRPr kumimoji="0" lang="en-US" altLang="ja-JP" sz="1600" dirty="0">
              <a:latin typeface="+mn-ea"/>
              <a:cs typeface="Times New Roman" panose="02020603050405020304" pitchFamily="18"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ja-JP" altLang="en-US" sz="1600" dirty="0">
                <a:latin typeface="+mn-ea"/>
                <a:cs typeface="Times New Roman" panose="02020603050405020304" pitchFamily="18" charset="0"/>
              </a:rPr>
              <a:t>業界の最新情報を、実際に講師・生徒から得られることができる</a:t>
            </a:r>
            <a:endParaRPr kumimoji="0" lang="en-US" altLang="ja-JP" sz="1600" dirty="0">
              <a:latin typeface="+mn-ea"/>
              <a:cs typeface="Times New Roman" panose="02020603050405020304" pitchFamily="18"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ja-JP" altLang="en-US" sz="1600" dirty="0">
                <a:latin typeface="+mn-ea"/>
                <a:cs typeface="Times New Roman" panose="02020603050405020304" pitchFamily="18" charset="0"/>
              </a:rPr>
              <a:t>同じ認定講師の仲間ができ、コミュニティの中で活躍することができる</a:t>
            </a:r>
            <a:endParaRPr kumimoji="0" lang="en-US" altLang="ja-JP" sz="1600" dirty="0">
              <a:latin typeface="+mn-ea"/>
              <a:cs typeface="Times New Roman" panose="02020603050405020304" pitchFamily="18"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ja-JP" altLang="en-US" sz="1600" i="0" u="none" strike="noStrike" cap="none" normalizeH="0" baseline="0" dirty="0">
                <a:ln>
                  <a:noFill/>
                </a:ln>
                <a:solidFill>
                  <a:schemeClr val="tx1"/>
                </a:solidFill>
                <a:effectLst/>
                <a:latin typeface="+mn-ea"/>
                <a:cs typeface="Times New Roman" panose="02020603050405020304" pitchFamily="18" charset="0"/>
              </a:rPr>
              <a:t>協会ＨＰに講師として掲載ができる</a:t>
            </a:r>
            <a:endParaRPr kumimoji="0" lang="en-US" altLang="ja-JP" sz="1600" dirty="0">
              <a:latin typeface="+mn-ea"/>
              <a:cs typeface="Times New Roman" panose="02020603050405020304" pitchFamily="18" charset="0"/>
            </a:endParaRPr>
          </a:p>
          <a:p>
            <a:pPr marL="285750" lvl="0" indent="-285750" eaLnBrk="0" fontAlgn="base" hangingPunct="0">
              <a:lnSpc>
                <a:spcPct val="150000"/>
              </a:lnSpc>
              <a:spcBef>
                <a:spcPct val="0"/>
              </a:spcBef>
              <a:spcAft>
                <a:spcPct val="0"/>
              </a:spcAft>
              <a:buFont typeface="Arial" panose="020B0604020202020204" pitchFamily="34" charset="0"/>
              <a:buChar char="•"/>
            </a:pPr>
            <a:r>
              <a:rPr kumimoji="0" lang="ja-JP" altLang="ja-JP" sz="1600" dirty="0">
                <a:latin typeface="+mn-ea"/>
                <a:cs typeface="Times New Roman" panose="02020603050405020304" pitchFamily="18" charset="0"/>
              </a:rPr>
              <a:t>協会</a:t>
            </a:r>
            <a:r>
              <a:rPr kumimoji="0" lang="ja-JP" altLang="en-US" sz="1600" dirty="0">
                <a:latin typeface="+mn-ea"/>
                <a:cs typeface="Times New Roman" panose="02020603050405020304" pitchFamily="18" charset="0"/>
              </a:rPr>
              <a:t>ＨＰや公式メルマガにて初級講座やイベントの案内を掲載できる</a:t>
            </a:r>
            <a:endParaRPr kumimoji="0" lang="en-US" altLang="ja-JP" sz="1600" i="0" u="none" strike="noStrike" cap="none" normalizeH="0" baseline="0" dirty="0">
              <a:ln>
                <a:noFill/>
              </a:ln>
              <a:solidFill>
                <a:schemeClr val="tx1"/>
              </a:solidFill>
              <a:effectLst/>
              <a:latin typeface="+mn-ea"/>
            </a:endParaRPr>
          </a:p>
          <a:p>
            <a:pPr marL="285750" indent="-285750" eaLnBrk="0" fontAlgn="base" hangingPunct="0">
              <a:lnSpc>
                <a:spcPct val="150000"/>
              </a:lnSpc>
              <a:spcBef>
                <a:spcPct val="0"/>
              </a:spcBef>
              <a:spcAft>
                <a:spcPct val="0"/>
              </a:spcAft>
              <a:buFont typeface="Arial" panose="020B0604020202020204" pitchFamily="34" charset="0"/>
              <a:buChar char="•"/>
            </a:pPr>
            <a:r>
              <a:rPr kumimoji="0" lang="ja-JP" altLang="ja-JP" sz="1600" dirty="0">
                <a:latin typeface="+mn-ea"/>
                <a:cs typeface="Times New Roman" panose="02020603050405020304" pitchFamily="18" charset="0"/>
              </a:rPr>
              <a:t>認定講師が参加できる「勉強会」</a:t>
            </a:r>
            <a:r>
              <a:rPr kumimoji="0" lang="ja-JP" altLang="en-US" sz="1600" dirty="0">
                <a:latin typeface="+mn-ea"/>
                <a:cs typeface="Times New Roman" panose="02020603050405020304" pitchFamily="18" charset="0"/>
              </a:rPr>
              <a:t>を定期開催し講師としてのスキルアップができる</a:t>
            </a:r>
            <a:endParaRPr kumimoji="0" lang="en-US" altLang="ja-JP" sz="1600" dirty="0">
              <a:latin typeface="+mn-ea"/>
              <a:cs typeface="Times New Roman" panose="02020603050405020304" pitchFamily="18" charset="0"/>
            </a:endParaRPr>
          </a:p>
          <a:p>
            <a:pPr marL="285750" lvl="0" indent="-285750" eaLnBrk="0" fontAlgn="base" hangingPunct="0">
              <a:lnSpc>
                <a:spcPct val="150000"/>
              </a:lnSpc>
              <a:spcBef>
                <a:spcPct val="0"/>
              </a:spcBef>
              <a:spcAft>
                <a:spcPct val="0"/>
              </a:spcAft>
              <a:buFont typeface="Arial" panose="020B0604020202020204" pitchFamily="34" charset="0"/>
              <a:buChar char="•"/>
            </a:pPr>
            <a:r>
              <a:rPr kumimoji="0" lang="ja-JP" altLang="ja-JP" sz="1600" dirty="0">
                <a:latin typeface="+mn-ea"/>
                <a:cs typeface="Times New Roman" panose="02020603050405020304" pitchFamily="18" charset="0"/>
              </a:rPr>
              <a:t>実績を出した</a:t>
            </a:r>
            <a:r>
              <a:rPr kumimoji="0" lang="ja-JP" altLang="en-US" sz="1600" dirty="0">
                <a:latin typeface="+mn-ea"/>
                <a:cs typeface="Times New Roman" panose="02020603050405020304" pitchFamily="18" charset="0"/>
              </a:rPr>
              <a:t>認定講師を表彰する。</a:t>
            </a:r>
            <a:endParaRPr kumimoji="0" lang="en-US" altLang="ja-JP" sz="1600" dirty="0">
              <a:latin typeface="+mn-ea"/>
              <a:cs typeface="Times New Roman" panose="02020603050405020304" pitchFamily="18" charset="0"/>
            </a:endParaRPr>
          </a:p>
          <a:p>
            <a:pPr marL="285750" indent="-285750" eaLnBrk="0" fontAlgn="base" hangingPunct="0">
              <a:lnSpc>
                <a:spcPct val="150000"/>
              </a:lnSpc>
              <a:spcBef>
                <a:spcPct val="0"/>
              </a:spcBef>
              <a:spcAft>
                <a:spcPct val="0"/>
              </a:spcAft>
              <a:buFont typeface="Arial" panose="020B0604020202020204" pitchFamily="34" charset="0"/>
              <a:buChar char="•"/>
            </a:pPr>
            <a:r>
              <a:rPr kumimoji="0" lang="ja-JP" altLang="en-US" sz="1600" dirty="0">
                <a:latin typeface="+mn-ea"/>
                <a:cs typeface="Times New Roman" panose="02020603050405020304" pitchFamily="18" charset="0"/>
              </a:rPr>
              <a:t>認定講師に対してのブログ収益アップの為の勉強会や相談会を実施</a:t>
            </a:r>
            <a:endParaRPr kumimoji="0" lang="en-US" altLang="ja-JP" sz="1600" dirty="0">
              <a:latin typeface="+mn-ea"/>
              <a:cs typeface="Times New Roman" panose="02020603050405020304" pitchFamily="18" charset="0"/>
            </a:endParaRPr>
          </a:p>
          <a:p>
            <a:pPr marL="285750" indent="-285750" eaLnBrk="0" fontAlgn="base" hangingPunct="0">
              <a:lnSpc>
                <a:spcPct val="150000"/>
              </a:lnSpc>
              <a:spcBef>
                <a:spcPct val="0"/>
              </a:spcBef>
              <a:spcAft>
                <a:spcPct val="0"/>
              </a:spcAft>
              <a:buFont typeface="Arial" panose="020B0604020202020204" pitchFamily="34" charset="0"/>
              <a:buChar char="•"/>
            </a:pPr>
            <a:r>
              <a:rPr kumimoji="0" lang="en-US" altLang="ja-JP" sz="1600" dirty="0">
                <a:latin typeface="+mn-ea"/>
                <a:cs typeface="Times New Roman" panose="02020603050405020304" pitchFamily="18" charset="0"/>
              </a:rPr>
              <a:t>ASP</a:t>
            </a:r>
            <a:r>
              <a:rPr kumimoji="0" lang="ja-JP" altLang="en-US" sz="1600" dirty="0">
                <a:latin typeface="+mn-ea"/>
                <a:cs typeface="Times New Roman" panose="02020603050405020304" pitchFamily="18" charset="0"/>
              </a:rPr>
              <a:t>特単やクローズド</a:t>
            </a:r>
            <a:r>
              <a:rPr kumimoji="0" lang="en-US" altLang="ja-JP" sz="1600" dirty="0">
                <a:latin typeface="+mn-ea"/>
                <a:cs typeface="Times New Roman" panose="02020603050405020304" pitchFamily="18" charset="0"/>
              </a:rPr>
              <a:t>ASP</a:t>
            </a:r>
            <a:r>
              <a:rPr kumimoji="0" lang="ja-JP" altLang="en-US" sz="1600" dirty="0">
                <a:latin typeface="+mn-ea"/>
                <a:cs typeface="Times New Roman" panose="02020603050405020304" pitchFamily="18" charset="0"/>
              </a:rPr>
              <a:t>の紹介、</a:t>
            </a:r>
            <a:r>
              <a:rPr kumimoji="0" lang="en-US" altLang="ja-JP" sz="1600" dirty="0">
                <a:latin typeface="+mn-ea"/>
                <a:cs typeface="Times New Roman" panose="02020603050405020304" pitchFamily="18" charset="0"/>
              </a:rPr>
              <a:t>TOP</a:t>
            </a:r>
            <a:r>
              <a:rPr kumimoji="0" lang="ja-JP" altLang="en-US" sz="1600" dirty="0">
                <a:latin typeface="+mn-ea"/>
                <a:cs typeface="Times New Roman" panose="02020603050405020304" pitchFamily="18" charset="0"/>
              </a:rPr>
              <a:t>アフィリエイターからの情報提供がもらえる</a:t>
            </a:r>
            <a:endParaRPr kumimoji="0" lang="en-US" altLang="ja-JP" sz="1600" dirty="0">
              <a:latin typeface="+mn-ea"/>
              <a:cs typeface="Times New Roman" panose="02020603050405020304" pitchFamily="18" charset="0"/>
            </a:endParaRPr>
          </a:p>
          <a:p>
            <a:pPr eaLnBrk="0" fontAlgn="base" hangingPunct="0">
              <a:spcBef>
                <a:spcPct val="0"/>
              </a:spcBef>
              <a:spcAft>
                <a:spcPct val="0"/>
              </a:spcAft>
            </a:pPr>
            <a:endParaRPr kumimoji="0" lang="en-US" altLang="ja-JP" sz="1600" dirty="0">
              <a:latin typeface="HGPｺﾞｼｯｸE" panose="020B0900000000000000" pitchFamily="50" charset="-128"/>
              <a:ea typeface="HGPｺﾞｼｯｸE" panose="020B0900000000000000" pitchFamily="50" charset="-128"/>
              <a:cs typeface="Times New Roman" panose="02020603050405020304" pitchFamily="18" charset="0"/>
            </a:endParaRPr>
          </a:p>
          <a:p>
            <a:pPr eaLnBrk="0" fontAlgn="base" hangingPunct="0">
              <a:spcBef>
                <a:spcPct val="0"/>
              </a:spcBef>
              <a:spcAft>
                <a:spcPct val="0"/>
              </a:spcAft>
            </a:pPr>
            <a:endParaRPr kumimoji="0" lang="en-US" altLang="ja-JP" sz="1600" dirty="0">
              <a:latin typeface="HGPｺﾞｼｯｸE" panose="020B0900000000000000" pitchFamily="50" charset="-128"/>
              <a:ea typeface="HGPｺﾞｼｯｸE" panose="020B0900000000000000" pitchFamily="50" charset="-128"/>
              <a:cs typeface="Times New Roman" panose="02020603050405020304" pitchFamily="18" charset="0"/>
            </a:endParaRPr>
          </a:p>
          <a:p>
            <a:pPr eaLnBrk="0" fontAlgn="base" hangingPunct="0">
              <a:spcBef>
                <a:spcPct val="0"/>
              </a:spcBef>
              <a:spcAft>
                <a:spcPct val="0"/>
              </a:spcAft>
            </a:pPr>
            <a:endParaRPr kumimoji="0" lang="en-US" altLang="ja-JP" sz="1600" dirty="0">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600" b="1"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dirty="0">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dirty="0">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600" b="1"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endParaRPr>
          </a:p>
        </p:txBody>
      </p:sp>
      <p:sp>
        <p:nvSpPr>
          <p:cNvPr id="6" name="テキスト ボックス 5">
            <a:extLst>
              <a:ext uri="{FF2B5EF4-FFF2-40B4-BE49-F238E27FC236}">
                <a16:creationId xmlns:a16="http://schemas.microsoft.com/office/drawing/2014/main" id="{F9503B9F-9982-4F3F-AC16-F3491509F55F}"/>
              </a:ext>
            </a:extLst>
          </p:cNvPr>
          <p:cNvSpPr txBox="1"/>
          <p:nvPr/>
        </p:nvSpPr>
        <p:spPr>
          <a:xfrm>
            <a:off x="621438" y="357194"/>
            <a:ext cx="5352747" cy="584775"/>
          </a:xfrm>
          <a:prstGeom prst="rect">
            <a:avLst/>
          </a:prstGeom>
          <a:noFill/>
        </p:spPr>
        <p:txBody>
          <a:bodyPr wrap="none" rtlCol="0">
            <a:spAutoFit/>
          </a:bodyPr>
          <a:lstStyle/>
          <a:p>
            <a:r>
              <a:rPr kumimoji="1" lang="ja-JP" altLang="en-US" sz="3200" b="1" dirty="0">
                <a:ea typeface="HGPｺﾞｼｯｸE" panose="020B0900000000000000" pitchFamily="50" charset="-128"/>
              </a:rPr>
              <a:t>認定講師になることのメリット</a:t>
            </a:r>
          </a:p>
        </p:txBody>
      </p:sp>
    </p:spTree>
    <p:extLst>
      <p:ext uri="{BB962C8B-B14F-4D97-AF65-F5344CB8AC3E}">
        <p14:creationId xmlns:p14="http://schemas.microsoft.com/office/powerpoint/2010/main" val="30683890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C8B54D9-74E5-4822-B719-E9D53F3CA049}"/>
              </a:ext>
            </a:extLst>
          </p:cNvPr>
          <p:cNvSpPr/>
          <p:nvPr/>
        </p:nvSpPr>
        <p:spPr>
          <a:xfrm>
            <a:off x="8343001" y="5599373"/>
            <a:ext cx="3345446" cy="830997"/>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235EC2E0-E236-46E1-92F9-D32CF81BED61}"/>
              </a:ext>
            </a:extLst>
          </p:cNvPr>
          <p:cNvSpPr txBox="1"/>
          <p:nvPr/>
        </p:nvSpPr>
        <p:spPr>
          <a:xfrm>
            <a:off x="503553" y="1181750"/>
            <a:ext cx="11047217" cy="5509200"/>
          </a:xfrm>
          <a:prstGeom prst="rect">
            <a:avLst/>
          </a:prstGeom>
          <a:noFill/>
        </p:spPr>
        <p:txBody>
          <a:bodyPr wrap="square" rtlCol="0">
            <a:spAutoFit/>
          </a:bodyPr>
          <a:lstStyle/>
          <a:p>
            <a:r>
              <a:rPr lang="ja-JP" altLang="ja-JP" sz="2000" b="1" dirty="0">
                <a:latin typeface="ＭＳ Ｐゴシック" panose="020B0600070205080204" pitchFamily="50" charset="-128"/>
                <a:ea typeface="ＭＳ Ｐゴシック" panose="020B0600070205080204" pitchFamily="50" charset="-128"/>
              </a:rPr>
              <a:t>「</a:t>
            </a:r>
            <a:r>
              <a:rPr lang="ja-JP" altLang="en-US" sz="2000" b="1" dirty="0">
                <a:latin typeface="ＭＳ Ｐゴシック" panose="020B0600070205080204" pitchFamily="50" charset="-128"/>
                <a:ea typeface="ＭＳ Ｐゴシック" panose="020B0600070205080204" pitchFamily="50" charset="-128"/>
              </a:rPr>
              <a:t>おうちワークアドバイザー認定</a:t>
            </a:r>
            <a:r>
              <a:rPr lang="ja-JP" altLang="ja-JP" sz="2000" b="1" dirty="0">
                <a:latin typeface="ＭＳ Ｐゴシック" panose="020B0600070205080204" pitchFamily="50" charset="-128"/>
                <a:ea typeface="ＭＳ Ｐゴシック" panose="020B0600070205080204" pitchFamily="50" charset="-128"/>
              </a:rPr>
              <a:t>講座</a:t>
            </a:r>
            <a:r>
              <a:rPr lang="ja-JP" altLang="en-US" sz="2000" b="1" dirty="0">
                <a:latin typeface="ＭＳ Ｐゴシック" panose="020B0600070205080204" pitchFamily="50" charset="-128"/>
                <a:ea typeface="ＭＳ Ｐゴシック" panose="020B0600070205080204" pitchFamily="50" charset="-128"/>
              </a:rPr>
              <a:t>」</a:t>
            </a:r>
            <a:r>
              <a:rPr lang="ja-JP" altLang="ja-JP" sz="2000" b="1" dirty="0">
                <a:latin typeface="ＭＳ Ｐゴシック" panose="020B0600070205080204" pitchFamily="50" charset="-128"/>
                <a:ea typeface="ＭＳ Ｐゴシック" panose="020B0600070205080204" pitchFamily="50" charset="-128"/>
              </a:rPr>
              <a:t>では、</a:t>
            </a:r>
            <a:r>
              <a:rPr lang="ja-JP" altLang="en-US" sz="2000" b="1" dirty="0">
                <a:latin typeface="ＭＳ Ｐゴシック" panose="020B0600070205080204" pitchFamily="50" charset="-128"/>
                <a:ea typeface="ＭＳ Ｐゴシック" panose="020B0600070205080204" pitchFamily="50" charset="-128"/>
              </a:rPr>
              <a:t>プロライター養成</a:t>
            </a:r>
            <a:r>
              <a:rPr lang="ja-JP" altLang="ja-JP" sz="2000" b="1" dirty="0">
                <a:latin typeface="ＭＳ Ｐゴシック" panose="020B0600070205080204" pitchFamily="50" charset="-128"/>
                <a:ea typeface="ＭＳ Ｐゴシック" panose="020B0600070205080204" pitchFamily="50" charset="-128"/>
              </a:rPr>
              <a:t>講座開講の知識と技術</a:t>
            </a:r>
            <a:r>
              <a:rPr lang="ja-JP" altLang="en-US" sz="2000" b="1" dirty="0">
                <a:latin typeface="ＭＳ Ｐゴシック" panose="020B0600070205080204" pitchFamily="50" charset="-128"/>
                <a:ea typeface="ＭＳ Ｐゴシック" panose="020B0600070205080204" pitchFamily="50" charset="-128"/>
              </a:rPr>
              <a:t>、</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初級</a:t>
            </a:r>
            <a:r>
              <a:rPr lang="en-US" altLang="ja-JP" sz="2000" b="1" dirty="0">
                <a:latin typeface="ＭＳ Ｐゴシック" panose="020B0600070205080204" pitchFamily="50" charset="-128"/>
                <a:ea typeface="ＭＳ Ｐゴシック" panose="020B0600070205080204" pitchFamily="50" charset="-128"/>
              </a:rPr>
              <a:t>WEB</a:t>
            </a:r>
            <a:r>
              <a:rPr lang="ja-JP" altLang="en-US" sz="2000" b="1" dirty="0">
                <a:latin typeface="ＭＳ Ｐゴシック" panose="020B0600070205080204" pitchFamily="50" charset="-128"/>
                <a:ea typeface="ＭＳ Ｐゴシック" panose="020B0600070205080204" pitchFamily="50" charset="-128"/>
              </a:rPr>
              <a:t>ライター講座開設の為の集客やセールスの方法</a:t>
            </a:r>
            <a:r>
              <a:rPr lang="ja-JP" altLang="ja-JP" sz="2000" b="1" dirty="0">
                <a:latin typeface="ＭＳ Ｐゴシック" panose="020B0600070205080204" pitchFamily="50" charset="-128"/>
                <a:ea typeface="ＭＳ Ｐゴシック" panose="020B0600070205080204" pitchFamily="50" charset="-128"/>
              </a:rPr>
              <a:t>を</a:t>
            </a:r>
            <a:r>
              <a:rPr lang="en-US" altLang="ja-JP" sz="2000" b="1" dirty="0">
                <a:latin typeface="ＭＳ Ｐゴシック" panose="020B0600070205080204" pitchFamily="50" charset="-128"/>
                <a:ea typeface="ＭＳ Ｐゴシック" panose="020B0600070205080204" pitchFamily="50" charset="-128"/>
              </a:rPr>
              <a:t>2</a:t>
            </a:r>
            <a:r>
              <a:rPr lang="ja-JP" altLang="en-US" sz="2000" b="1" dirty="0">
                <a:latin typeface="ＭＳ Ｐゴシック" panose="020B0600070205080204" pitchFamily="50" charset="-128"/>
                <a:ea typeface="ＭＳ Ｐゴシック" panose="020B0600070205080204" pitchFamily="50" charset="-128"/>
              </a:rPr>
              <a:t>か月間</a:t>
            </a:r>
            <a:r>
              <a:rPr lang="ja-JP" altLang="ja-JP" sz="2000" b="1" dirty="0">
                <a:latin typeface="ＭＳ Ｐゴシック" panose="020B0600070205080204" pitchFamily="50" charset="-128"/>
                <a:ea typeface="ＭＳ Ｐゴシック" panose="020B0600070205080204" pitchFamily="50" charset="-128"/>
              </a:rPr>
              <a:t>で身につけることができます。</a:t>
            </a:r>
            <a:endParaRPr lang="en-US" altLang="ja-JP" sz="2000" b="1" dirty="0">
              <a:latin typeface="ＭＳ Ｐゴシック" panose="020B0600070205080204" pitchFamily="50" charset="-128"/>
              <a:ea typeface="ＭＳ Ｐゴシック" panose="020B0600070205080204" pitchFamily="50" charset="-128"/>
            </a:endParaRPr>
          </a:p>
          <a:p>
            <a:endParaRPr lang="en-US" altLang="ja-JP" b="1" dirty="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＜参加資格＞　</a:t>
            </a:r>
            <a:r>
              <a:rPr lang="en-US" altLang="ja-JP" sz="1600" b="1" dirty="0">
                <a:latin typeface="ＭＳ Ｐゴシック" panose="020B0600070205080204" pitchFamily="50" charset="-128"/>
                <a:ea typeface="ＭＳ Ｐゴシック" panose="020B0600070205080204" pitchFamily="50" charset="-128"/>
              </a:rPr>
              <a:t>WEB</a:t>
            </a:r>
            <a:r>
              <a:rPr lang="ja-JP" altLang="en-US" sz="1600" b="1" dirty="0">
                <a:latin typeface="ＭＳ Ｐゴシック" panose="020B0600070205080204" pitchFamily="50" charset="-128"/>
                <a:ea typeface="ＭＳ Ｐゴシック" panose="020B0600070205080204" pitchFamily="50" charset="-128"/>
              </a:rPr>
              <a:t>ライターまたは編集者としての実績が月３万円以上ある方</a:t>
            </a:r>
            <a:endParaRPr lang="en-US" altLang="ja-JP" sz="1600" b="1" dirty="0">
              <a:latin typeface="ＭＳ Ｐゴシック" panose="020B0600070205080204" pitchFamily="50" charset="-128"/>
              <a:ea typeface="ＭＳ Ｐゴシック" panose="020B0600070205080204" pitchFamily="50" charset="-128"/>
            </a:endParaRPr>
          </a:p>
          <a:p>
            <a:endParaRPr lang="ja-JP" altLang="ja-JP" sz="1600" b="1" dirty="0">
              <a:latin typeface="ＭＳ Ｐゴシック" panose="020B0600070205080204" pitchFamily="50" charset="-128"/>
              <a:ea typeface="ＭＳ Ｐゴシック" panose="020B0600070205080204" pitchFamily="50" charset="-128"/>
            </a:endParaRPr>
          </a:p>
          <a:p>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a:t>
            </a:r>
            <a:r>
              <a:rPr lang="ja-JP"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第</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３</a:t>
            </a:r>
            <a:r>
              <a:rPr lang="ja-JP"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期生</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受講期間＞　</a:t>
            </a:r>
            <a:r>
              <a:rPr lang="ja-JP"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　</a:t>
            </a:r>
            <a:r>
              <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2</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か月間　</a:t>
            </a:r>
            <a:r>
              <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4</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時間</a:t>
            </a:r>
            <a:r>
              <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×5</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日間＋</a:t>
            </a:r>
            <a:r>
              <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4</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時間　オンライン＆対面（関東）での試験開催</a:t>
            </a:r>
            <a:endPar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　</a:t>
            </a:r>
            <a:r>
              <a:rPr lang="en-US" altLang="ja-JP" sz="1600" b="1" dirty="0">
                <a:latin typeface="ＭＳ Ｐゴシック" panose="020B0600070205080204" pitchFamily="50" charset="-128"/>
                <a:ea typeface="ＭＳ Ｐゴシック" panose="020B0600070205080204" pitchFamily="50" charset="-128"/>
              </a:rPr>
              <a:t>※</a:t>
            </a:r>
            <a:r>
              <a:rPr lang="ja-JP" altLang="en-US" sz="1600" b="1" dirty="0">
                <a:latin typeface="ＭＳ Ｐゴシック" panose="020B0600070205080204" pitchFamily="50" charset="-128"/>
                <a:ea typeface="ＭＳ Ｐゴシック" panose="020B0600070205080204" pitchFamily="50" charset="-128"/>
              </a:rPr>
              <a:t>上記日程は、対面での受講</a:t>
            </a:r>
            <a:r>
              <a:rPr lang="en-US" altLang="ja-JP" sz="1600" b="1" dirty="0" err="1">
                <a:latin typeface="ＭＳ Ｐゴシック" panose="020B0600070205080204" pitchFamily="50" charset="-128"/>
                <a:ea typeface="ＭＳ Ｐゴシック" panose="020B0600070205080204" pitchFamily="50" charset="-128"/>
              </a:rPr>
              <a:t>orZoom</a:t>
            </a:r>
            <a:r>
              <a:rPr lang="ja-JP" altLang="en-US" sz="1600" b="1" dirty="0" err="1">
                <a:latin typeface="ＭＳ Ｐゴシック" panose="020B0600070205080204" pitchFamily="50" charset="-128"/>
                <a:ea typeface="ＭＳ Ｐゴシック" panose="020B0600070205080204" pitchFamily="50" charset="-128"/>
              </a:rPr>
              <a:t>での</a:t>
            </a:r>
            <a:r>
              <a:rPr lang="ja-JP" altLang="en-US" sz="1600" b="1" dirty="0">
                <a:latin typeface="ＭＳ Ｐゴシック" panose="020B0600070205080204" pitchFamily="50" charset="-128"/>
                <a:ea typeface="ＭＳ Ｐゴシック" panose="020B0600070205080204" pitchFamily="50" charset="-128"/>
              </a:rPr>
              <a:t>参加が可能。このほかオンラインでもサポートします。</a:t>
            </a:r>
            <a:endParaRPr lang="en-US" altLang="ja-JP" sz="1600" b="1" dirty="0">
              <a:latin typeface="ＭＳ Ｐゴシック" panose="020B0600070205080204" pitchFamily="50" charset="-128"/>
              <a:ea typeface="ＭＳ Ｐゴシック" panose="020B0600070205080204" pitchFamily="50" charset="-128"/>
            </a:endParaRPr>
          </a:p>
          <a:p>
            <a:endParaRPr lang="en-US" altLang="ja-JP" sz="1600" b="1" dirty="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a:t>
            </a:r>
            <a:r>
              <a:rPr lang="ja-JP" altLang="ja-JP" sz="1600" b="1" dirty="0">
                <a:latin typeface="ＭＳ Ｐゴシック" panose="020B0600070205080204" pitchFamily="50" charset="-128"/>
                <a:ea typeface="ＭＳ Ｐゴシック" panose="020B0600070205080204" pitchFamily="50" charset="-128"/>
              </a:rPr>
              <a:t>受講料</a:t>
            </a:r>
            <a:r>
              <a:rPr lang="ja-JP" altLang="en-US" sz="1600" b="1" dirty="0">
                <a:latin typeface="ＭＳ Ｐゴシック" panose="020B0600070205080204" pitchFamily="50" charset="-128"/>
                <a:ea typeface="ＭＳ Ｐゴシック" panose="020B0600070205080204" pitchFamily="50" charset="-128"/>
              </a:rPr>
              <a:t>＞　</a:t>
            </a:r>
            <a:r>
              <a:rPr lang="ja-JP" altLang="en-US" sz="4000" b="1" dirty="0">
                <a:solidFill>
                  <a:srgbClr val="FF0000"/>
                </a:solidFill>
                <a:latin typeface="ＭＳ Ｐゴシック" panose="020B0600070205080204" pitchFamily="50" charset="-128"/>
                <a:ea typeface="ＭＳ Ｐゴシック" panose="020B0600070205080204" pitchFamily="50" charset="-128"/>
              </a:rPr>
              <a:t>　　　</a:t>
            </a:r>
            <a:r>
              <a:rPr lang="ja-JP" altLang="en-US" sz="4000" dirty="0">
                <a:solidFill>
                  <a:srgbClr val="FF0000"/>
                </a:solidFill>
                <a:latin typeface="ＭＳ Ｐゴシック" panose="020B0600070205080204" pitchFamily="50" charset="-128"/>
                <a:ea typeface="ＭＳ Ｐゴシック" panose="020B0600070205080204" pitchFamily="50" charset="-128"/>
              </a:rPr>
              <a:t>　　　　　　　</a:t>
            </a:r>
            <a:endParaRPr lang="en-US" altLang="ja-JP" sz="4000" dirty="0">
              <a:solidFill>
                <a:srgbClr val="FF0000"/>
              </a:solidFill>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　　　　　　　　銀行振り込み　　分割払い</a:t>
            </a:r>
            <a:r>
              <a:rPr lang="en-US" altLang="ja-JP" sz="1600" b="1" dirty="0">
                <a:latin typeface="ＭＳ Ｐゴシック" panose="020B0600070205080204" pitchFamily="50" charset="-128"/>
                <a:ea typeface="ＭＳ Ｐゴシック" panose="020B0600070205080204" pitchFamily="50" charset="-128"/>
              </a:rPr>
              <a:t>3</a:t>
            </a:r>
            <a:r>
              <a:rPr lang="ja-JP" altLang="en-US" sz="1600" b="1" dirty="0">
                <a:latin typeface="ＭＳ Ｐゴシック" panose="020B0600070205080204" pitchFamily="50" charset="-128"/>
                <a:ea typeface="ＭＳ Ｐゴシック" panose="020B0600070205080204" pitchFamily="50" charset="-128"/>
              </a:rPr>
              <a:t>回までＯＫ（カード）</a:t>
            </a:r>
            <a:endParaRPr lang="en-US" altLang="ja-JP" sz="1600" b="1" dirty="0">
              <a:latin typeface="ＭＳ Ｐゴシック" panose="020B0600070205080204" pitchFamily="50" charset="-128"/>
              <a:ea typeface="ＭＳ Ｐゴシック" panose="020B0600070205080204" pitchFamily="50" charset="-128"/>
            </a:endParaRPr>
          </a:p>
          <a:p>
            <a:endParaRPr lang="en-US" altLang="ja-JP" sz="1600" b="1"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＜認定試験＞　　認定試験：</a:t>
            </a:r>
            <a:r>
              <a:rPr lang="en-US" altLang="ja-JP" sz="1400" dirty="0">
                <a:latin typeface="ＭＳ Ｐゴシック" panose="020B0600070205080204" pitchFamily="50" charset="-128"/>
                <a:ea typeface="ＭＳ Ｐゴシック" panose="020B0600070205080204" pitchFamily="50" charset="-128"/>
              </a:rPr>
              <a:t>5,500</a:t>
            </a:r>
            <a:r>
              <a:rPr lang="ja-JP" altLang="en-US" sz="1400" dirty="0">
                <a:latin typeface="ＭＳ Ｐゴシック" panose="020B0600070205080204" pitchFamily="50" charset="-128"/>
                <a:ea typeface="ＭＳ Ｐゴシック" panose="020B0600070205080204" pitchFamily="50" charset="-128"/>
              </a:rPr>
              <a:t>円税込を上記に含む。</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＜活動に必要な費用＞合格後の認定料</a:t>
            </a:r>
            <a:r>
              <a:rPr lang="en-US" altLang="ja-JP" sz="1400" dirty="0">
                <a:latin typeface="ＭＳ Ｐゴシック" panose="020B0600070205080204" pitchFamily="50" charset="-128"/>
                <a:ea typeface="ＭＳ Ｐゴシック" panose="020B0600070205080204" pitchFamily="50" charset="-128"/>
              </a:rPr>
              <a:t>1</a:t>
            </a:r>
            <a:r>
              <a:rPr lang="ja-JP" altLang="en-US" sz="1400" dirty="0">
                <a:latin typeface="ＭＳ Ｐゴシック" panose="020B0600070205080204" pitchFamily="50" charset="-128"/>
                <a:ea typeface="ＭＳ Ｐゴシック" panose="020B0600070205080204" pitchFamily="50" charset="-128"/>
              </a:rPr>
              <a:t>万円税別、認定講師会員年会費</a:t>
            </a:r>
            <a:r>
              <a:rPr lang="en-US" altLang="ja-JP" sz="1400" dirty="0">
                <a:latin typeface="ＭＳ Ｐゴシック" panose="020B0600070205080204" pitchFamily="50" charset="-128"/>
                <a:ea typeface="ＭＳ Ｐゴシック" panose="020B0600070205080204" pitchFamily="50" charset="-128"/>
              </a:rPr>
              <a:t>3</a:t>
            </a:r>
            <a:r>
              <a:rPr lang="ja-JP" altLang="en-US" sz="1400" dirty="0">
                <a:latin typeface="ＭＳ Ｐゴシック" panose="020B0600070205080204" pitchFamily="50" charset="-128"/>
                <a:ea typeface="ＭＳ Ｐゴシック" panose="020B0600070205080204" pitchFamily="50" charset="-128"/>
              </a:rPr>
              <a:t>万円税別は試験合格後に別途必要となります。</a:t>
            </a:r>
            <a:endParaRPr lang="en-US" altLang="ja-JP" sz="1400" dirty="0">
              <a:latin typeface="ＭＳ Ｐゴシック" panose="020B0600070205080204" pitchFamily="50" charset="-128"/>
              <a:ea typeface="ＭＳ Ｐゴシック" panose="020B0600070205080204" pitchFamily="50" charset="-128"/>
            </a:endParaRPr>
          </a:p>
          <a:p>
            <a:endParaRPr lang="en-US" altLang="ja-JP" sz="1600" b="1" dirty="0">
              <a:latin typeface="ＭＳ Ｐゴシック" panose="020B0600070205080204" pitchFamily="50" charset="-128"/>
              <a:ea typeface="ＭＳ Ｐゴシック" panose="020B0600070205080204" pitchFamily="50" charset="-128"/>
            </a:endParaRPr>
          </a:p>
          <a:p>
            <a:r>
              <a:rPr lang="ja-JP" altLang="en-US" sz="1600" b="1" dirty="0">
                <a:solidFill>
                  <a:srgbClr val="FF0000"/>
                </a:solidFill>
                <a:latin typeface="ＭＳ Ｐゴシック" panose="020B0600070205080204" pitchFamily="50" charset="-128"/>
                <a:ea typeface="ＭＳ Ｐゴシック" panose="020B0600070205080204" pitchFamily="50" charset="-128"/>
              </a:rPr>
              <a:t>＜定員＞　６名限定</a:t>
            </a:r>
            <a:endParaRPr lang="en-US" altLang="ja-JP" sz="1600" b="1" dirty="0">
              <a:solidFill>
                <a:srgbClr val="FF0000"/>
              </a:solidFill>
              <a:latin typeface="ＭＳ Ｐゴシック" panose="020B0600070205080204" pitchFamily="50" charset="-128"/>
              <a:ea typeface="ＭＳ Ｐゴシック" panose="020B0600070205080204" pitchFamily="50" charset="-128"/>
            </a:endParaRPr>
          </a:p>
          <a:p>
            <a:r>
              <a:rPr lang="ja-JP" altLang="en-US" sz="1600" b="1" dirty="0">
                <a:solidFill>
                  <a:srgbClr val="FF0000"/>
                </a:solidFill>
                <a:latin typeface="ＭＳ Ｐゴシック" panose="020B0600070205080204" pitchFamily="50" charset="-128"/>
                <a:ea typeface="ＭＳ Ｐゴシック" panose="020B0600070205080204" pitchFamily="50" charset="-128"/>
              </a:rPr>
              <a:t>＜申込〆切＞　</a:t>
            </a:r>
            <a:r>
              <a:rPr lang="en-US" altLang="ja-JP" sz="1600" b="1" dirty="0">
                <a:solidFill>
                  <a:srgbClr val="FF0000"/>
                </a:solidFill>
                <a:latin typeface="ＭＳ Ｐゴシック" panose="020B0600070205080204" pitchFamily="50" charset="-128"/>
                <a:ea typeface="ＭＳ Ｐゴシック" panose="020B0600070205080204" pitchFamily="50" charset="-128"/>
              </a:rPr>
              <a:t>10</a:t>
            </a:r>
            <a:r>
              <a:rPr lang="ja-JP" altLang="en-US" sz="1600" b="1" dirty="0">
                <a:solidFill>
                  <a:srgbClr val="FF0000"/>
                </a:solidFill>
                <a:latin typeface="ＭＳ Ｐゴシック" panose="020B0600070205080204" pitchFamily="50" charset="-128"/>
                <a:ea typeface="ＭＳ Ｐゴシック" panose="020B0600070205080204" pitchFamily="50" charset="-128"/>
              </a:rPr>
              <a:t>月</a:t>
            </a:r>
            <a:r>
              <a:rPr lang="en-US" altLang="ja-JP" sz="1600" b="1" dirty="0">
                <a:solidFill>
                  <a:srgbClr val="FF0000"/>
                </a:solidFill>
                <a:latin typeface="ＭＳ Ｐゴシック" panose="020B0600070205080204" pitchFamily="50" charset="-128"/>
                <a:ea typeface="ＭＳ Ｐゴシック" panose="020B0600070205080204" pitchFamily="50" charset="-128"/>
              </a:rPr>
              <a:t>14</a:t>
            </a:r>
            <a:r>
              <a:rPr lang="ja-JP" altLang="en-US" sz="1600" b="1" dirty="0">
                <a:solidFill>
                  <a:srgbClr val="FF0000"/>
                </a:solidFill>
                <a:latin typeface="ＭＳ Ｐゴシック" panose="020B0600070205080204" pitchFamily="50" charset="-128"/>
                <a:ea typeface="ＭＳ Ｐゴシック" panose="020B0600070205080204" pitchFamily="50" charset="-128"/>
              </a:rPr>
              <a:t>日（木）</a:t>
            </a:r>
            <a:r>
              <a:rPr lang="en-US" altLang="ja-JP" sz="1600" b="1" dirty="0">
                <a:solidFill>
                  <a:srgbClr val="FF0000"/>
                </a:solidFill>
                <a:latin typeface="ＭＳ Ｐゴシック" panose="020B0600070205080204" pitchFamily="50" charset="-128"/>
                <a:ea typeface="ＭＳ Ｐゴシック" panose="020B0600070205080204" pitchFamily="50" charset="-128"/>
              </a:rPr>
              <a:t>23</a:t>
            </a:r>
            <a:r>
              <a:rPr lang="ja-JP" altLang="en-US" sz="1600" b="1" dirty="0">
                <a:solidFill>
                  <a:srgbClr val="FF0000"/>
                </a:solidFill>
                <a:latin typeface="ＭＳ Ｐゴシック" panose="020B0600070205080204" pitchFamily="50" charset="-128"/>
                <a:ea typeface="ＭＳ Ｐゴシック" panose="020B0600070205080204" pitchFamily="50" charset="-128"/>
              </a:rPr>
              <a:t>：</a:t>
            </a:r>
            <a:r>
              <a:rPr lang="en-US" altLang="ja-JP" sz="1600" b="1" dirty="0">
                <a:solidFill>
                  <a:srgbClr val="FF0000"/>
                </a:solidFill>
                <a:latin typeface="ＭＳ Ｐゴシック" panose="020B0600070205080204" pitchFamily="50" charset="-128"/>
                <a:ea typeface="ＭＳ Ｐゴシック" panose="020B0600070205080204" pitchFamily="50" charset="-128"/>
              </a:rPr>
              <a:t>59</a:t>
            </a:r>
            <a:r>
              <a:rPr lang="ja-JP" altLang="en-US" sz="1600" b="1" dirty="0">
                <a:solidFill>
                  <a:srgbClr val="FF0000"/>
                </a:solidFill>
                <a:latin typeface="ＭＳ Ｐゴシック" panose="020B0600070205080204" pitchFamily="50" charset="-128"/>
                <a:ea typeface="ＭＳ Ｐゴシック" panose="020B0600070205080204" pitchFamily="50" charset="-128"/>
              </a:rPr>
              <a:t>まで</a:t>
            </a:r>
            <a:endParaRPr lang="en-US" altLang="ja-JP" sz="1600" b="1" dirty="0">
              <a:solidFill>
                <a:srgbClr val="FF0000"/>
              </a:solidFill>
              <a:latin typeface="ＭＳ Ｐゴシック" panose="020B0600070205080204" pitchFamily="50" charset="-128"/>
              <a:ea typeface="ＭＳ Ｐゴシック" panose="020B0600070205080204" pitchFamily="50" charset="-128"/>
            </a:endParaRPr>
          </a:p>
          <a:p>
            <a:endParaRPr lang="en-US" altLang="ja-JP" sz="1600" b="1" dirty="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a:t>
            </a:r>
            <a:r>
              <a:rPr lang="ja-JP" altLang="ja-JP" sz="1600" b="1" dirty="0">
                <a:latin typeface="ＭＳ Ｐゴシック" panose="020B0600070205080204" pitchFamily="50" charset="-128"/>
                <a:ea typeface="ＭＳ Ｐゴシック" panose="020B0600070205080204" pitchFamily="50" charset="-128"/>
              </a:rPr>
              <a:t>講座内容</a:t>
            </a:r>
            <a:r>
              <a:rPr lang="ja-JP" altLang="en-US" sz="1600" b="1" dirty="0">
                <a:latin typeface="ＭＳ Ｐゴシック" panose="020B0600070205080204" pitchFamily="50" charset="-128"/>
                <a:ea typeface="ＭＳ Ｐゴシック" panose="020B0600070205080204" pitchFamily="50" charset="-128"/>
              </a:rPr>
              <a:t>＞　入門講座開講スキル、教材を使った講座のプレゼンや受講生への教え方、</a:t>
            </a:r>
            <a:r>
              <a:rPr lang="en-US" altLang="ja-JP" sz="1600" b="1" dirty="0">
                <a:latin typeface="ＭＳ Ｐゴシック" panose="020B0600070205080204" pitchFamily="50" charset="-128"/>
                <a:ea typeface="ＭＳ Ｐゴシック" panose="020B0600070205080204" pitchFamily="50" charset="-128"/>
              </a:rPr>
              <a:t>SNS</a:t>
            </a:r>
            <a:r>
              <a:rPr lang="ja-JP" altLang="en-US" sz="1600" b="1" dirty="0">
                <a:latin typeface="ＭＳ Ｐゴシック" panose="020B0600070205080204" pitchFamily="50" charset="-128"/>
                <a:ea typeface="ＭＳ Ｐゴシック" panose="020B0600070205080204" pitchFamily="50" charset="-128"/>
              </a:rPr>
              <a:t>開設や集客方法、地域密着型での集客導線の作成と実施をしていきます。</a:t>
            </a:r>
            <a:endParaRPr lang="ja-JP" altLang="ja-JP" sz="1600" b="1" dirty="0">
              <a:latin typeface="ＭＳ Ｐゴシック" panose="020B0600070205080204" pitchFamily="50" charset="-128"/>
              <a:ea typeface="ＭＳ Ｐゴシック" panose="020B0600070205080204" pitchFamily="50" charset="-128"/>
            </a:endParaRPr>
          </a:p>
          <a:p>
            <a:endParaRPr kumimoji="1" lang="ja-JP" altLang="en-US" dirty="0"/>
          </a:p>
        </p:txBody>
      </p:sp>
      <p:grpSp>
        <p:nvGrpSpPr>
          <p:cNvPr id="14" name="グループ化 13">
            <a:extLst>
              <a:ext uri="{FF2B5EF4-FFF2-40B4-BE49-F238E27FC236}">
                <a16:creationId xmlns:a16="http://schemas.microsoft.com/office/drawing/2014/main" id="{8A596E26-F27F-43AF-B6F0-EC5C2E259497}"/>
              </a:ext>
            </a:extLst>
          </p:cNvPr>
          <p:cNvGrpSpPr/>
          <p:nvPr/>
        </p:nvGrpSpPr>
        <p:grpSpPr>
          <a:xfrm>
            <a:off x="5380359" y="3383668"/>
            <a:ext cx="2415989" cy="646331"/>
            <a:chOff x="5105399" y="3382351"/>
            <a:chExt cx="2415989" cy="646331"/>
          </a:xfrm>
        </p:grpSpPr>
        <p:sp>
          <p:nvSpPr>
            <p:cNvPr id="2" name="テキスト ボックス 1">
              <a:extLst>
                <a:ext uri="{FF2B5EF4-FFF2-40B4-BE49-F238E27FC236}">
                  <a16:creationId xmlns:a16="http://schemas.microsoft.com/office/drawing/2014/main" id="{131FAB50-0D69-4759-9E40-04A7E9D7476D}"/>
                </a:ext>
              </a:extLst>
            </p:cNvPr>
            <p:cNvSpPr txBox="1"/>
            <p:nvPr/>
          </p:nvSpPr>
          <p:spPr>
            <a:xfrm>
              <a:off x="5105399" y="3382351"/>
              <a:ext cx="2415989" cy="646331"/>
            </a:xfrm>
            <a:prstGeom prst="rect">
              <a:avLst/>
            </a:prstGeom>
            <a:noFill/>
          </p:spPr>
          <p:txBody>
            <a:bodyPr wrap="square" rtlCol="0">
              <a:spAutoFit/>
            </a:bodyPr>
            <a:lstStyle/>
            <a:p>
              <a:r>
                <a:rPr kumimoji="1" lang="en-US" altLang="ja-JP" sz="3600" b="1" dirty="0">
                  <a:solidFill>
                    <a:srgbClr val="FF0000"/>
                  </a:solidFill>
                </a:rPr>
                <a:t>330,000</a:t>
              </a:r>
              <a:endParaRPr kumimoji="1" lang="ja-JP" altLang="en-US" sz="3600" b="1" dirty="0">
                <a:solidFill>
                  <a:srgbClr val="FF0000"/>
                </a:solidFill>
              </a:endParaRPr>
            </a:p>
          </p:txBody>
        </p:sp>
        <p:grpSp>
          <p:nvGrpSpPr>
            <p:cNvPr id="11" name="グループ化 10">
              <a:extLst>
                <a:ext uri="{FF2B5EF4-FFF2-40B4-BE49-F238E27FC236}">
                  <a16:creationId xmlns:a16="http://schemas.microsoft.com/office/drawing/2014/main" id="{96ED764F-8445-47ED-BCB5-35FE9BD04B9B}"/>
                </a:ext>
              </a:extLst>
            </p:cNvPr>
            <p:cNvGrpSpPr/>
            <p:nvPr/>
          </p:nvGrpSpPr>
          <p:grpSpPr>
            <a:xfrm>
              <a:off x="6722999" y="3433634"/>
              <a:ext cx="779074" cy="514318"/>
              <a:chOff x="9803536" y="2805442"/>
              <a:chExt cx="779074" cy="514318"/>
            </a:xfrm>
          </p:grpSpPr>
          <p:sp>
            <p:nvSpPr>
              <p:cNvPr id="12" name="テキスト ボックス 11">
                <a:extLst>
                  <a:ext uri="{FF2B5EF4-FFF2-40B4-BE49-F238E27FC236}">
                    <a16:creationId xmlns:a16="http://schemas.microsoft.com/office/drawing/2014/main" id="{52459C6C-0A6E-45EC-8341-57F97A521010}"/>
                  </a:ext>
                </a:extLst>
              </p:cNvPr>
              <p:cNvSpPr txBox="1"/>
              <p:nvPr/>
            </p:nvSpPr>
            <p:spPr>
              <a:xfrm>
                <a:off x="9803536" y="2805442"/>
                <a:ext cx="779074" cy="246221"/>
              </a:xfrm>
              <a:prstGeom prst="rect">
                <a:avLst/>
              </a:prstGeom>
              <a:noFill/>
            </p:spPr>
            <p:txBody>
              <a:bodyPr wrap="square" rtlCol="0">
                <a:spAutoFit/>
              </a:bodyPr>
              <a:lstStyle/>
              <a:p>
                <a:r>
                  <a:rPr kumimoji="1" lang="ja-JP" altLang="en-US" sz="1000" dirty="0">
                    <a:solidFill>
                      <a:srgbClr val="FF0000"/>
                    </a:solidFill>
                  </a:rPr>
                  <a:t>（税込）</a:t>
                </a:r>
              </a:p>
            </p:txBody>
          </p:sp>
          <p:sp>
            <p:nvSpPr>
              <p:cNvPr id="13" name="テキスト ボックス 12">
                <a:extLst>
                  <a:ext uri="{FF2B5EF4-FFF2-40B4-BE49-F238E27FC236}">
                    <a16:creationId xmlns:a16="http://schemas.microsoft.com/office/drawing/2014/main" id="{6C69F334-86AF-47BC-939E-4EE31C10656E}"/>
                  </a:ext>
                </a:extLst>
              </p:cNvPr>
              <p:cNvSpPr txBox="1"/>
              <p:nvPr/>
            </p:nvSpPr>
            <p:spPr>
              <a:xfrm>
                <a:off x="9930377" y="2950428"/>
                <a:ext cx="539041" cy="369332"/>
              </a:xfrm>
              <a:prstGeom prst="rect">
                <a:avLst/>
              </a:prstGeom>
              <a:noFill/>
            </p:spPr>
            <p:txBody>
              <a:bodyPr wrap="square" rtlCol="0">
                <a:spAutoFit/>
              </a:bodyPr>
              <a:lstStyle/>
              <a:p>
                <a:r>
                  <a:rPr kumimoji="1" lang="ja-JP" altLang="en-US" b="1" dirty="0">
                    <a:solidFill>
                      <a:srgbClr val="FF0000"/>
                    </a:solidFill>
                  </a:rPr>
                  <a:t>円</a:t>
                </a:r>
              </a:p>
            </p:txBody>
          </p:sp>
        </p:grpSp>
      </p:grpSp>
      <p:sp>
        <p:nvSpPr>
          <p:cNvPr id="20" name="テキスト ボックス 19">
            <a:extLst>
              <a:ext uri="{FF2B5EF4-FFF2-40B4-BE49-F238E27FC236}">
                <a16:creationId xmlns:a16="http://schemas.microsoft.com/office/drawing/2014/main" id="{457384F1-F7CF-4457-B1EE-03EB0E1617C3}"/>
              </a:ext>
            </a:extLst>
          </p:cNvPr>
          <p:cNvSpPr txBox="1"/>
          <p:nvPr/>
        </p:nvSpPr>
        <p:spPr>
          <a:xfrm>
            <a:off x="1590762" y="3414445"/>
            <a:ext cx="3963043" cy="584775"/>
          </a:xfrm>
          <a:prstGeom prst="rect">
            <a:avLst/>
          </a:prstGeom>
          <a:noFill/>
        </p:spPr>
        <p:txBody>
          <a:bodyPr wrap="square" rtlCol="0">
            <a:spAutoFit/>
          </a:bodyPr>
          <a:lstStyle/>
          <a:p>
            <a:r>
              <a:rPr kumimoji="1" lang="ja-JP" altLang="en-US" sz="3200" b="1" dirty="0">
                <a:solidFill>
                  <a:srgbClr val="FF0000"/>
                </a:solidFill>
              </a:rPr>
              <a:t>説明会参加限定価格</a:t>
            </a:r>
          </a:p>
        </p:txBody>
      </p:sp>
      <p:sp>
        <p:nvSpPr>
          <p:cNvPr id="3" name="タイトル 1">
            <a:extLst>
              <a:ext uri="{FF2B5EF4-FFF2-40B4-BE49-F238E27FC236}">
                <a16:creationId xmlns:a16="http://schemas.microsoft.com/office/drawing/2014/main" id="{FBD27B74-6C12-F41A-D184-24A0D9F51ED3}"/>
              </a:ext>
            </a:extLst>
          </p:cNvPr>
          <p:cNvSpPr txBox="1">
            <a:spLocks/>
          </p:cNvSpPr>
          <p:nvPr/>
        </p:nvSpPr>
        <p:spPr>
          <a:xfrm>
            <a:off x="546847" y="395960"/>
            <a:ext cx="11141600" cy="1428802"/>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000" dirty="0">
                <a:latin typeface="HGPｺﾞｼｯｸE" panose="020B0900000000000000" pitchFamily="50" charset="-128"/>
                <a:ea typeface="HGPｺﾞｼｯｸE" panose="020B0900000000000000" pitchFamily="50" charset="-128"/>
              </a:rPr>
              <a:t>おうちワークアドバイザー認定</a:t>
            </a:r>
            <a:r>
              <a:rPr lang="ja-JP" altLang="ja-JP" sz="4000" dirty="0">
                <a:latin typeface="HGPｺﾞｼｯｸE" panose="020B0900000000000000" pitchFamily="50" charset="-128"/>
                <a:ea typeface="HGPｺﾞｼｯｸE" panose="020B0900000000000000" pitchFamily="50" charset="-128"/>
              </a:rPr>
              <a:t>講座</a:t>
            </a:r>
            <a:r>
              <a:rPr lang="ja-JP" altLang="en-US" sz="1800" dirty="0">
                <a:latin typeface="HGPｺﾞｼｯｸE" panose="020B0900000000000000" pitchFamily="50" charset="-128"/>
                <a:ea typeface="HGPｺﾞｼｯｸE" panose="020B0900000000000000" pitchFamily="50" charset="-128"/>
              </a:rPr>
              <a:t>（</a:t>
            </a:r>
            <a:r>
              <a:rPr lang="en-US" altLang="ja-JP" sz="1800" dirty="0">
                <a:latin typeface="HGPｺﾞｼｯｸE" panose="020B0900000000000000" pitchFamily="50" charset="-128"/>
                <a:ea typeface="HGPｺﾞｼｯｸE" panose="020B0900000000000000" pitchFamily="50" charset="-128"/>
              </a:rPr>
              <a:t>WEB</a:t>
            </a:r>
            <a:r>
              <a:rPr lang="ja-JP" altLang="en-US" sz="1800" dirty="0">
                <a:latin typeface="HGPｺﾞｼｯｸE" panose="020B0900000000000000" pitchFamily="50" charset="-128"/>
                <a:ea typeface="HGPｺﾞｼｯｸE" panose="020B0900000000000000" pitchFamily="50" charset="-128"/>
              </a:rPr>
              <a:t>ライターコース）</a:t>
            </a:r>
          </a:p>
        </p:txBody>
      </p:sp>
    </p:spTree>
    <p:extLst>
      <p:ext uri="{BB962C8B-B14F-4D97-AF65-F5344CB8AC3E}">
        <p14:creationId xmlns:p14="http://schemas.microsoft.com/office/powerpoint/2010/main" val="1906493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C8B54D9-74E5-4822-B719-E9D53F3CA049}"/>
              </a:ext>
            </a:extLst>
          </p:cNvPr>
          <p:cNvSpPr/>
          <p:nvPr/>
        </p:nvSpPr>
        <p:spPr>
          <a:xfrm>
            <a:off x="8343001" y="5599373"/>
            <a:ext cx="3345446" cy="830997"/>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235EC2E0-E236-46E1-92F9-D32CF81BED61}"/>
              </a:ext>
            </a:extLst>
          </p:cNvPr>
          <p:cNvSpPr txBox="1"/>
          <p:nvPr/>
        </p:nvSpPr>
        <p:spPr>
          <a:xfrm>
            <a:off x="503553" y="1181750"/>
            <a:ext cx="11047217" cy="5509200"/>
          </a:xfrm>
          <a:prstGeom prst="rect">
            <a:avLst/>
          </a:prstGeom>
          <a:noFill/>
        </p:spPr>
        <p:txBody>
          <a:bodyPr wrap="square" rtlCol="0">
            <a:spAutoFit/>
          </a:bodyPr>
          <a:lstStyle/>
          <a:p>
            <a:r>
              <a:rPr lang="ja-JP" altLang="ja-JP" sz="2000" b="1" dirty="0">
                <a:latin typeface="ＭＳ Ｐゴシック" panose="020B0600070205080204" pitchFamily="50" charset="-128"/>
                <a:ea typeface="ＭＳ Ｐゴシック" panose="020B0600070205080204" pitchFamily="50" charset="-128"/>
              </a:rPr>
              <a:t>「</a:t>
            </a:r>
            <a:r>
              <a:rPr lang="ja-JP" altLang="en-US" sz="2000" b="1" dirty="0">
                <a:latin typeface="ＭＳ Ｐゴシック" panose="020B0600070205080204" pitchFamily="50" charset="-128"/>
                <a:ea typeface="ＭＳ Ｐゴシック" panose="020B0600070205080204" pitchFamily="50" charset="-128"/>
              </a:rPr>
              <a:t>おうちワークアドバイザー認定</a:t>
            </a:r>
            <a:r>
              <a:rPr lang="ja-JP" altLang="ja-JP" sz="2000" b="1" dirty="0">
                <a:latin typeface="ＭＳ Ｐゴシック" panose="020B0600070205080204" pitchFamily="50" charset="-128"/>
                <a:ea typeface="ＭＳ Ｐゴシック" panose="020B0600070205080204" pitchFamily="50" charset="-128"/>
              </a:rPr>
              <a:t>講座</a:t>
            </a:r>
            <a:r>
              <a:rPr lang="ja-JP" altLang="en-US" sz="2000" b="1" dirty="0">
                <a:latin typeface="ＭＳ Ｐゴシック" panose="020B0600070205080204" pitchFamily="50" charset="-128"/>
                <a:ea typeface="ＭＳ Ｐゴシック" panose="020B0600070205080204" pitchFamily="50" charset="-128"/>
              </a:rPr>
              <a:t>」</a:t>
            </a:r>
            <a:r>
              <a:rPr lang="ja-JP" altLang="ja-JP" sz="2000" b="1" dirty="0">
                <a:latin typeface="ＭＳ Ｐゴシック" panose="020B0600070205080204" pitchFamily="50" charset="-128"/>
                <a:ea typeface="ＭＳ Ｐゴシック" panose="020B0600070205080204" pitchFamily="50" charset="-128"/>
              </a:rPr>
              <a:t>では、</a:t>
            </a:r>
            <a:r>
              <a:rPr lang="ja-JP" altLang="en-US" sz="2000" b="1" dirty="0">
                <a:latin typeface="ＭＳ Ｐゴシック" panose="020B0600070205080204" pitchFamily="50" charset="-128"/>
                <a:ea typeface="ＭＳ Ｐゴシック" panose="020B0600070205080204" pitchFamily="50" charset="-128"/>
              </a:rPr>
              <a:t>プロライター養成</a:t>
            </a:r>
            <a:r>
              <a:rPr lang="ja-JP" altLang="ja-JP" sz="2000" b="1" dirty="0">
                <a:latin typeface="ＭＳ Ｐゴシック" panose="020B0600070205080204" pitchFamily="50" charset="-128"/>
                <a:ea typeface="ＭＳ Ｐゴシック" panose="020B0600070205080204" pitchFamily="50" charset="-128"/>
              </a:rPr>
              <a:t>講座開講の知識と技術</a:t>
            </a:r>
            <a:r>
              <a:rPr lang="ja-JP" altLang="en-US" sz="2000" b="1" dirty="0">
                <a:latin typeface="ＭＳ Ｐゴシック" panose="020B0600070205080204" pitchFamily="50" charset="-128"/>
                <a:ea typeface="ＭＳ Ｐゴシック" panose="020B0600070205080204" pitchFamily="50" charset="-128"/>
              </a:rPr>
              <a:t>、</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初級</a:t>
            </a:r>
            <a:r>
              <a:rPr lang="en-US" altLang="ja-JP" sz="2000" b="1" dirty="0">
                <a:latin typeface="ＭＳ Ｐゴシック" panose="020B0600070205080204" pitchFamily="50" charset="-128"/>
                <a:ea typeface="ＭＳ Ｐゴシック" panose="020B0600070205080204" pitchFamily="50" charset="-128"/>
              </a:rPr>
              <a:t>WEB</a:t>
            </a:r>
            <a:r>
              <a:rPr lang="ja-JP" altLang="en-US" sz="2000" b="1" dirty="0">
                <a:latin typeface="ＭＳ Ｐゴシック" panose="020B0600070205080204" pitchFamily="50" charset="-128"/>
                <a:ea typeface="ＭＳ Ｐゴシック" panose="020B0600070205080204" pitchFamily="50" charset="-128"/>
              </a:rPr>
              <a:t>ライター講座開設の為の集客やセールスの方法</a:t>
            </a:r>
            <a:r>
              <a:rPr lang="ja-JP" altLang="ja-JP" sz="2000" b="1" dirty="0">
                <a:latin typeface="ＭＳ Ｐゴシック" panose="020B0600070205080204" pitchFamily="50" charset="-128"/>
                <a:ea typeface="ＭＳ Ｐゴシック" panose="020B0600070205080204" pitchFamily="50" charset="-128"/>
              </a:rPr>
              <a:t>を</a:t>
            </a:r>
            <a:r>
              <a:rPr lang="en-US" altLang="ja-JP" sz="2000" b="1" dirty="0">
                <a:latin typeface="ＭＳ Ｐゴシック" panose="020B0600070205080204" pitchFamily="50" charset="-128"/>
                <a:ea typeface="ＭＳ Ｐゴシック" panose="020B0600070205080204" pitchFamily="50" charset="-128"/>
              </a:rPr>
              <a:t>2</a:t>
            </a:r>
            <a:r>
              <a:rPr lang="ja-JP" altLang="en-US" sz="2000" b="1" dirty="0">
                <a:latin typeface="ＭＳ Ｐゴシック" panose="020B0600070205080204" pitchFamily="50" charset="-128"/>
                <a:ea typeface="ＭＳ Ｐゴシック" panose="020B0600070205080204" pitchFamily="50" charset="-128"/>
              </a:rPr>
              <a:t>か月間</a:t>
            </a:r>
            <a:r>
              <a:rPr lang="ja-JP" altLang="ja-JP" sz="2000" b="1" dirty="0">
                <a:latin typeface="ＭＳ Ｐゴシック" panose="020B0600070205080204" pitchFamily="50" charset="-128"/>
                <a:ea typeface="ＭＳ Ｐゴシック" panose="020B0600070205080204" pitchFamily="50" charset="-128"/>
              </a:rPr>
              <a:t>で身につけることができます。</a:t>
            </a:r>
            <a:endParaRPr lang="en-US" altLang="ja-JP" sz="2000" b="1" dirty="0">
              <a:latin typeface="ＭＳ Ｐゴシック" panose="020B0600070205080204" pitchFamily="50" charset="-128"/>
              <a:ea typeface="ＭＳ Ｐゴシック" panose="020B0600070205080204" pitchFamily="50" charset="-128"/>
            </a:endParaRPr>
          </a:p>
          <a:p>
            <a:endParaRPr lang="en-US" altLang="ja-JP" b="1" dirty="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＜参加資格＞　</a:t>
            </a:r>
            <a:r>
              <a:rPr lang="en-US" altLang="ja-JP" sz="1600" b="1" dirty="0">
                <a:latin typeface="ＭＳ Ｐゴシック" panose="020B0600070205080204" pitchFamily="50" charset="-128"/>
                <a:ea typeface="ＭＳ Ｐゴシック" panose="020B0600070205080204" pitchFamily="50" charset="-128"/>
              </a:rPr>
              <a:t>WEB</a:t>
            </a:r>
            <a:r>
              <a:rPr lang="ja-JP" altLang="en-US" sz="1600" b="1" dirty="0">
                <a:latin typeface="ＭＳ Ｐゴシック" panose="020B0600070205080204" pitchFamily="50" charset="-128"/>
                <a:ea typeface="ＭＳ Ｐゴシック" panose="020B0600070205080204" pitchFamily="50" charset="-128"/>
              </a:rPr>
              <a:t>ライターまたは編集者としての実績が月３万円以上ある方</a:t>
            </a:r>
            <a:endParaRPr lang="en-US" altLang="ja-JP" sz="1600" b="1" dirty="0">
              <a:latin typeface="ＭＳ Ｐゴシック" panose="020B0600070205080204" pitchFamily="50" charset="-128"/>
              <a:ea typeface="ＭＳ Ｐゴシック" panose="020B0600070205080204" pitchFamily="50" charset="-128"/>
            </a:endParaRPr>
          </a:p>
          <a:p>
            <a:endParaRPr lang="ja-JP" altLang="ja-JP" sz="1600" b="1" dirty="0">
              <a:latin typeface="ＭＳ Ｐゴシック" panose="020B0600070205080204" pitchFamily="50" charset="-128"/>
              <a:ea typeface="ＭＳ Ｐゴシック" panose="020B0600070205080204" pitchFamily="50" charset="-128"/>
            </a:endParaRPr>
          </a:p>
          <a:p>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a:t>
            </a:r>
            <a:r>
              <a:rPr lang="ja-JP"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第</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３</a:t>
            </a:r>
            <a:r>
              <a:rPr lang="ja-JP"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期生</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受講期間＞　</a:t>
            </a:r>
            <a:r>
              <a:rPr lang="ja-JP"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　</a:t>
            </a:r>
            <a:r>
              <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2</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か月間　</a:t>
            </a:r>
            <a:r>
              <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4</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時間</a:t>
            </a:r>
            <a:r>
              <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×5</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日間＋</a:t>
            </a:r>
            <a:r>
              <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4</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時間　オンライン＆対面（関東）での試験開催</a:t>
            </a:r>
            <a:endPar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　</a:t>
            </a:r>
            <a:r>
              <a:rPr lang="en-US" altLang="ja-JP" sz="1600" b="1" dirty="0">
                <a:latin typeface="ＭＳ Ｐゴシック" panose="020B0600070205080204" pitchFamily="50" charset="-128"/>
                <a:ea typeface="ＭＳ Ｐゴシック" panose="020B0600070205080204" pitchFamily="50" charset="-128"/>
              </a:rPr>
              <a:t>※</a:t>
            </a:r>
            <a:r>
              <a:rPr lang="ja-JP" altLang="en-US" sz="1600" b="1" dirty="0">
                <a:latin typeface="ＭＳ Ｐゴシック" panose="020B0600070205080204" pitchFamily="50" charset="-128"/>
                <a:ea typeface="ＭＳ Ｐゴシック" panose="020B0600070205080204" pitchFamily="50" charset="-128"/>
              </a:rPr>
              <a:t>上記日程は、対面での受講</a:t>
            </a:r>
            <a:r>
              <a:rPr lang="en-US" altLang="ja-JP" sz="1600" b="1" dirty="0" err="1">
                <a:latin typeface="ＭＳ Ｐゴシック" panose="020B0600070205080204" pitchFamily="50" charset="-128"/>
                <a:ea typeface="ＭＳ Ｐゴシック" panose="020B0600070205080204" pitchFamily="50" charset="-128"/>
              </a:rPr>
              <a:t>orZoom</a:t>
            </a:r>
            <a:r>
              <a:rPr lang="ja-JP" altLang="en-US" sz="1600" b="1" dirty="0" err="1">
                <a:latin typeface="ＭＳ Ｐゴシック" panose="020B0600070205080204" pitchFamily="50" charset="-128"/>
                <a:ea typeface="ＭＳ Ｐゴシック" panose="020B0600070205080204" pitchFamily="50" charset="-128"/>
              </a:rPr>
              <a:t>での</a:t>
            </a:r>
            <a:r>
              <a:rPr lang="ja-JP" altLang="en-US" sz="1600" b="1" dirty="0">
                <a:latin typeface="ＭＳ Ｐゴシック" panose="020B0600070205080204" pitchFamily="50" charset="-128"/>
                <a:ea typeface="ＭＳ Ｐゴシック" panose="020B0600070205080204" pitchFamily="50" charset="-128"/>
              </a:rPr>
              <a:t>参加が可能。このほかオンラインでもサポートします。</a:t>
            </a:r>
            <a:endParaRPr lang="en-US" altLang="ja-JP" sz="1600" b="1" dirty="0">
              <a:latin typeface="ＭＳ Ｐゴシック" panose="020B0600070205080204" pitchFamily="50" charset="-128"/>
              <a:ea typeface="ＭＳ Ｐゴシック" panose="020B0600070205080204" pitchFamily="50" charset="-128"/>
            </a:endParaRPr>
          </a:p>
          <a:p>
            <a:endParaRPr lang="en-US" altLang="ja-JP" sz="1600" b="1" dirty="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a:t>
            </a:r>
            <a:r>
              <a:rPr lang="ja-JP" altLang="ja-JP" sz="1600" b="1" dirty="0">
                <a:latin typeface="ＭＳ Ｐゴシック" panose="020B0600070205080204" pitchFamily="50" charset="-128"/>
                <a:ea typeface="ＭＳ Ｐゴシック" panose="020B0600070205080204" pitchFamily="50" charset="-128"/>
              </a:rPr>
              <a:t>受講料</a:t>
            </a:r>
            <a:r>
              <a:rPr lang="ja-JP" altLang="en-US" sz="1600" b="1" dirty="0">
                <a:latin typeface="ＭＳ Ｐゴシック" panose="020B0600070205080204" pitchFamily="50" charset="-128"/>
                <a:ea typeface="ＭＳ Ｐゴシック" panose="020B0600070205080204" pitchFamily="50" charset="-128"/>
              </a:rPr>
              <a:t>＞　</a:t>
            </a:r>
            <a:r>
              <a:rPr lang="ja-JP" altLang="en-US" sz="4000" b="1" dirty="0">
                <a:solidFill>
                  <a:srgbClr val="FF0000"/>
                </a:solidFill>
                <a:latin typeface="ＭＳ Ｐゴシック" panose="020B0600070205080204" pitchFamily="50" charset="-128"/>
                <a:ea typeface="ＭＳ Ｐゴシック" panose="020B0600070205080204" pitchFamily="50" charset="-128"/>
              </a:rPr>
              <a:t>　　　</a:t>
            </a:r>
            <a:r>
              <a:rPr lang="ja-JP" altLang="en-US" sz="4000" dirty="0">
                <a:solidFill>
                  <a:srgbClr val="FF0000"/>
                </a:solidFill>
                <a:latin typeface="ＭＳ Ｐゴシック" panose="020B0600070205080204" pitchFamily="50" charset="-128"/>
                <a:ea typeface="ＭＳ Ｐゴシック" panose="020B0600070205080204" pitchFamily="50" charset="-128"/>
              </a:rPr>
              <a:t>　　　　　　　</a:t>
            </a:r>
            <a:endParaRPr lang="en-US" altLang="ja-JP" sz="4000" dirty="0">
              <a:solidFill>
                <a:srgbClr val="FF0000"/>
              </a:solidFill>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　　　　　　　　銀行振り込み　　分割払い</a:t>
            </a:r>
            <a:r>
              <a:rPr lang="en-US" altLang="ja-JP" sz="1600" b="1" dirty="0">
                <a:latin typeface="ＭＳ Ｐゴシック" panose="020B0600070205080204" pitchFamily="50" charset="-128"/>
                <a:ea typeface="ＭＳ Ｐゴシック" panose="020B0600070205080204" pitchFamily="50" charset="-128"/>
              </a:rPr>
              <a:t>3</a:t>
            </a:r>
            <a:r>
              <a:rPr lang="ja-JP" altLang="en-US" sz="1600" b="1" dirty="0">
                <a:latin typeface="ＭＳ Ｐゴシック" panose="020B0600070205080204" pitchFamily="50" charset="-128"/>
                <a:ea typeface="ＭＳ Ｐゴシック" panose="020B0600070205080204" pitchFamily="50" charset="-128"/>
              </a:rPr>
              <a:t>回までＯＫ（カード）</a:t>
            </a:r>
            <a:endParaRPr lang="en-US" altLang="ja-JP" sz="1600" b="1" dirty="0">
              <a:latin typeface="ＭＳ Ｐゴシック" panose="020B0600070205080204" pitchFamily="50" charset="-128"/>
              <a:ea typeface="ＭＳ Ｐゴシック" panose="020B0600070205080204" pitchFamily="50" charset="-128"/>
            </a:endParaRPr>
          </a:p>
          <a:p>
            <a:endParaRPr lang="en-US" altLang="ja-JP" sz="1600" b="1"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＜認定試験＞　　認定試験：</a:t>
            </a:r>
            <a:r>
              <a:rPr lang="en-US" altLang="ja-JP" sz="1400" dirty="0">
                <a:latin typeface="ＭＳ Ｐゴシック" panose="020B0600070205080204" pitchFamily="50" charset="-128"/>
                <a:ea typeface="ＭＳ Ｐゴシック" panose="020B0600070205080204" pitchFamily="50" charset="-128"/>
              </a:rPr>
              <a:t>5,500</a:t>
            </a:r>
            <a:r>
              <a:rPr lang="ja-JP" altLang="en-US" sz="1400" dirty="0">
                <a:latin typeface="ＭＳ Ｐゴシック" panose="020B0600070205080204" pitchFamily="50" charset="-128"/>
                <a:ea typeface="ＭＳ Ｐゴシック" panose="020B0600070205080204" pitchFamily="50" charset="-128"/>
              </a:rPr>
              <a:t>円税込を上記に含む。</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＜活動に必要な費用＞合格後の認定料</a:t>
            </a:r>
            <a:r>
              <a:rPr lang="en-US" altLang="ja-JP" sz="1400" dirty="0">
                <a:latin typeface="ＭＳ Ｐゴシック" panose="020B0600070205080204" pitchFamily="50" charset="-128"/>
                <a:ea typeface="ＭＳ Ｐゴシック" panose="020B0600070205080204" pitchFamily="50" charset="-128"/>
              </a:rPr>
              <a:t>1</a:t>
            </a:r>
            <a:r>
              <a:rPr lang="ja-JP" altLang="en-US" sz="1400" dirty="0">
                <a:latin typeface="ＭＳ Ｐゴシック" panose="020B0600070205080204" pitchFamily="50" charset="-128"/>
                <a:ea typeface="ＭＳ Ｐゴシック" panose="020B0600070205080204" pitchFamily="50" charset="-128"/>
              </a:rPr>
              <a:t>万円税別、認定講師会員年会費</a:t>
            </a:r>
            <a:r>
              <a:rPr lang="en-US" altLang="ja-JP" sz="1400" dirty="0">
                <a:latin typeface="ＭＳ Ｐゴシック" panose="020B0600070205080204" pitchFamily="50" charset="-128"/>
                <a:ea typeface="ＭＳ Ｐゴシック" panose="020B0600070205080204" pitchFamily="50" charset="-128"/>
              </a:rPr>
              <a:t>3</a:t>
            </a:r>
            <a:r>
              <a:rPr lang="ja-JP" altLang="en-US" sz="1400" dirty="0">
                <a:latin typeface="ＭＳ Ｐゴシック" panose="020B0600070205080204" pitchFamily="50" charset="-128"/>
                <a:ea typeface="ＭＳ Ｐゴシック" panose="020B0600070205080204" pitchFamily="50" charset="-128"/>
              </a:rPr>
              <a:t>万円税別は試験合格後に別途必要となります。</a:t>
            </a:r>
            <a:endParaRPr lang="en-US" altLang="ja-JP" sz="1400" dirty="0">
              <a:latin typeface="ＭＳ Ｐゴシック" panose="020B0600070205080204" pitchFamily="50" charset="-128"/>
              <a:ea typeface="ＭＳ Ｐゴシック" panose="020B0600070205080204" pitchFamily="50" charset="-128"/>
            </a:endParaRPr>
          </a:p>
          <a:p>
            <a:endParaRPr lang="en-US" altLang="ja-JP" sz="1600" b="1" dirty="0">
              <a:latin typeface="ＭＳ Ｐゴシック" panose="020B0600070205080204" pitchFamily="50" charset="-128"/>
              <a:ea typeface="ＭＳ Ｐゴシック" panose="020B0600070205080204" pitchFamily="50" charset="-128"/>
            </a:endParaRPr>
          </a:p>
          <a:p>
            <a:r>
              <a:rPr lang="ja-JP" altLang="en-US" sz="1600" b="1" dirty="0">
                <a:solidFill>
                  <a:srgbClr val="FF0000"/>
                </a:solidFill>
                <a:latin typeface="ＭＳ Ｐゴシック" panose="020B0600070205080204" pitchFamily="50" charset="-128"/>
                <a:ea typeface="ＭＳ Ｐゴシック" panose="020B0600070205080204" pitchFamily="50" charset="-128"/>
              </a:rPr>
              <a:t>＜定員＞　６名限定</a:t>
            </a:r>
            <a:endParaRPr lang="en-US" altLang="ja-JP" sz="1600" b="1" dirty="0">
              <a:solidFill>
                <a:srgbClr val="FF0000"/>
              </a:solidFill>
              <a:latin typeface="ＭＳ Ｐゴシック" panose="020B0600070205080204" pitchFamily="50" charset="-128"/>
              <a:ea typeface="ＭＳ Ｐゴシック" panose="020B0600070205080204" pitchFamily="50" charset="-128"/>
            </a:endParaRPr>
          </a:p>
          <a:p>
            <a:r>
              <a:rPr lang="ja-JP" altLang="en-US" sz="1600" b="1" dirty="0">
                <a:solidFill>
                  <a:srgbClr val="FF0000"/>
                </a:solidFill>
                <a:latin typeface="ＭＳ Ｐゴシック" panose="020B0600070205080204" pitchFamily="50" charset="-128"/>
                <a:ea typeface="ＭＳ Ｐゴシック" panose="020B0600070205080204" pitchFamily="50" charset="-128"/>
              </a:rPr>
              <a:t>＜申込〆切＞　</a:t>
            </a:r>
            <a:r>
              <a:rPr lang="en-US" altLang="ja-JP" sz="1600" b="1" dirty="0">
                <a:solidFill>
                  <a:srgbClr val="FF0000"/>
                </a:solidFill>
                <a:latin typeface="ＭＳ Ｐゴシック" panose="020B0600070205080204" pitchFamily="50" charset="-128"/>
                <a:ea typeface="ＭＳ Ｐゴシック" panose="020B0600070205080204" pitchFamily="50" charset="-128"/>
              </a:rPr>
              <a:t>10</a:t>
            </a:r>
            <a:r>
              <a:rPr lang="ja-JP" altLang="en-US" sz="1600" b="1" dirty="0">
                <a:solidFill>
                  <a:srgbClr val="FF0000"/>
                </a:solidFill>
                <a:latin typeface="ＭＳ Ｐゴシック" panose="020B0600070205080204" pitchFamily="50" charset="-128"/>
                <a:ea typeface="ＭＳ Ｐゴシック" panose="020B0600070205080204" pitchFamily="50" charset="-128"/>
              </a:rPr>
              <a:t>月</a:t>
            </a:r>
            <a:r>
              <a:rPr lang="en-US" altLang="ja-JP" sz="1600" b="1" dirty="0">
                <a:solidFill>
                  <a:srgbClr val="FF0000"/>
                </a:solidFill>
                <a:latin typeface="ＭＳ Ｐゴシック" panose="020B0600070205080204" pitchFamily="50" charset="-128"/>
                <a:ea typeface="ＭＳ Ｐゴシック" panose="020B0600070205080204" pitchFamily="50" charset="-128"/>
              </a:rPr>
              <a:t>14</a:t>
            </a:r>
            <a:r>
              <a:rPr lang="ja-JP" altLang="en-US" sz="1600" b="1" dirty="0">
                <a:solidFill>
                  <a:srgbClr val="FF0000"/>
                </a:solidFill>
                <a:latin typeface="ＭＳ Ｐゴシック" panose="020B0600070205080204" pitchFamily="50" charset="-128"/>
                <a:ea typeface="ＭＳ Ｐゴシック" panose="020B0600070205080204" pitchFamily="50" charset="-128"/>
              </a:rPr>
              <a:t>日（木）</a:t>
            </a:r>
            <a:r>
              <a:rPr lang="en-US" altLang="ja-JP" sz="1600" b="1" dirty="0">
                <a:solidFill>
                  <a:srgbClr val="FF0000"/>
                </a:solidFill>
                <a:latin typeface="ＭＳ Ｐゴシック" panose="020B0600070205080204" pitchFamily="50" charset="-128"/>
                <a:ea typeface="ＭＳ Ｐゴシック" panose="020B0600070205080204" pitchFamily="50" charset="-128"/>
              </a:rPr>
              <a:t>23</a:t>
            </a:r>
            <a:r>
              <a:rPr lang="ja-JP" altLang="en-US" sz="1600" b="1" dirty="0">
                <a:solidFill>
                  <a:srgbClr val="FF0000"/>
                </a:solidFill>
                <a:latin typeface="ＭＳ Ｐゴシック" panose="020B0600070205080204" pitchFamily="50" charset="-128"/>
                <a:ea typeface="ＭＳ Ｐゴシック" panose="020B0600070205080204" pitchFamily="50" charset="-128"/>
              </a:rPr>
              <a:t>：</a:t>
            </a:r>
            <a:r>
              <a:rPr lang="en-US" altLang="ja-JP" sz="1600" b="1" dirty="0">
                <a:solidFill>
                  <a:srgbClr val="FF0000"/>
                </a:solidFill>
                <a:latin typeface="ＭＳ Ｐゴシック" panose="020B0600070205080204" pitchFamily="50" charset="-128"/>
                <a:ea typeface="ＭＳ Ｐゴシック" panose="020B0600070205080204" pitchFamily="50" charset="-128"/>
              </a:rPr>
              <a:t>59</a:t>
            </a:r>
            <a:r>
              <a:rPr lang="ja-JP" altLang="en-US" sz="1600" b="1" dirty="0">
                <a:solidFill>
                  <a:srgbClr val="FF0000"/>
                </a:solidFill>
                <a:latin typeface="ＭＳ Ｐゴシック" panose="020B0600070205080204" pitchFamily="50" charset="-128"/>
                <a:ea typeface="ＭＳ Ｐゴシック" panose="020B0600070205080204" pitchFamily="50" charset="-128"/>
              </a:rPr>
              <a:t>まで</a:t>
            </a:r>
            <a:endParaRPr lang="en-US" altLang="ja-JP" sz="1600" b="1" dirty="0">
              <a:solidFill>
                <a:srgbClr val="FF0000"/>
              </a:solidFill>
              <a:latin typeface="ＭＳ Ｐゴシック" panose="020B0600070205080204" pitchFamily="50" charset="-128"/>
              <a:ea typeface="ＭＳ Ｐゴシック" panose="020B0600070205080204" pitchFamily="50" charset="-128"/>
            </a:endParaRPr>
          </a:p>
          <a:p>
            <a:endParaRPr lang="en-US" altLang="ja-JP" sz="1600" b="1" dirty="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a:t>
            </a:r>
            <a:r>
              <a:rPr lang="ja-JP" altLang="ja-JP" sz="1600" b="1" dirty="0">
                <a:latin typeface="ＭＳ Ｐゴシック" panose="020B0600070205080204" pitchFamily="50" charset="-128"/>
                <a:ea typeface="ＭＳ Ｐゴシック" panose="020B0600070205080204" pitchFamily="50" charset="-128"/>
              </a:rPr>
              <a:t>講座内容</a:t>
            </a:r>
            <a:r>
              <a:rPr lang="ja-JP" altLang="en-US" sz="1600" b="1" dirty="0">
                <a:latin typeface="ＭＳ Ｐゴシック" panose="020B0600070205080204" pitchFamily="50" charset="-128"/>
                <a:ea typeface="ＭＳ Ｐゴシック" panose="020B0600070205080204" pitchFamily="50" charset="-128"/>
              </a:rPr>
              <a:t>＞　入門講座開講スキル、教材を使った講座のプレゼンや受講生への教え方、</a:t>
            </a:r>
            <a:r>
              <a:rPr lang="en-US" altLang="ja-JP" sz="1600" b="1" dirty="0">
                <a:latin typeface="ＭＳ Ｐゴシック" panose="020B0600070205080204" pitchFamily="50" charset="-128"/>
                <a:ea typeface="ＭＳ Ｐゴシック" panose="020B0600070205080204" pitchFamily="50" charset="-128"/>
              </a:rPr>
              <a:t>SNS</a:t>
            </a:r>
            <a:r>
              <a:rPr lang="ja-JP" altLang="en-US" sz="1600" b="1" dirty="0">
                <a:latin typeface="ＭＳ Ｐゴシック" panose="020B0600070205080204" pitchFamily="50" charset="-128"/>
                <a:ea typeface="ＭＳ Ｐゴシック" panose="020B0600070205080204" pitchFamily="50" charset="-128"/>
              </a:rPr>
              <a:t>開設や集客方法、地域密着型での集客導線の作成と実施をしていきます。</a:t>
            </a:r>
            <a:endParaRPr lang="ja-JP" altLang="ja-JP" sz="1600" b="1"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8" name="テキスト ボックス 7">
            <a:extLst>
              <a:ext uri="{FF2B5EF4-FFF2-40B4-BE49-F238E27FC236}">
                <a16:creationId xmlns:a16="http://schemas.microsoft.com/office/drawing/2014/main" id="{BC349A0C-C650-44AF-8339-375B76DF44D4}"/>
              </a:ext>
            </a:extLst>
          </p:cNvPr>
          <p:cNvSpPr txBox="1"/>
          <p:nvPr/>
        </p:nvSpPr>
        <p:spPr>
          <a:xfrm>
            <a:off x="8270796" y="3295134"/>
            <a:ext cx="2415989" cy="769441"/>
          </a:xfrm>
          <a:prstGeom prst="rect">
            <a:avLst/>
          </a:prstGeom>
          <a:noFill/>
        </p:spPr>
        <p:txBody>
          <a:bodyPr wrap="square" rtlCol="0">
            <a:spAutoFit/>
          </a:bodyPr>
          <a:lstStyle/>
          <a:p>
            <a:r>
              <a:rPr lang="en-US" altLang="ja-JP" sz="4400" b="1" dirty="0">
                <a:solidFill>
                  <a:srgbClr val="FF0000"/>
                </a:solidFill>
              </a:rPr>
              <a:t>198</a:t>
            </a:r>
            <a:r>
              <a:rPr kumimoji="1" lang="en-US" altLang="ja-JP" sz="4400" b="1" dirty="0">
                <a:solidFill>
                  <a:srgbClr val="FF0000"/>
                </a:solidFill>
              </a:rPr>
              <a:t>,000</a:t>
            </a:r>
            <a:endParaRPr kumimoji="1" lang="ja-JP" altLang="en-US" sz="4400" b="1" dirty="0">
              <a:solidFill>
                <a:srgbClr val="FF0000"/>
              </a:solidFill>
            </a:endParaRPr>
          </a:p>
        </p:txBody>
      </p:sp>
      <p:grpSp>
        <p:nvGrpSpPr>
          <p:cNvPr id="10" name="グループ化 9">
            <a:extLst>
              <a:ext uri="{FF2B5EF4-FFF2-40B4-BE49-F238E27FC236}">
                <a16:creationId xmlns:a16="http://schemas.microsoft.com/office/drawing/2014/main" id="{422FAC60-A1F3-4D2D-9EDD-A40A2EC908E4}"/>
              </a:ext>
            </a:extLst>
          </p:cNvPr>
          <p:cNvGrpSpPr/>
          <p:nvPr/>
        </p:nvGrpSpPr>
        <p:grpSpPr>
          <a:xfrm>
            <a:off x="10297248" y="3398034"/>
            <a:ext cx="779074" cy="528041"/>
            <a:chOff x="10288283" y="3362141"/>
            <a:chExt cx="779074" cy="528041"/>
          </a:xfrm>
        </p:grpSpPr>
        <p:sp>
          <p:nvSpPr>
            <p:cNvPr id="7" name="テキスト ボックス 6">
              <a:extLst>
                <a:ext uri="{FF2B5EF4-FFF2-40B4-BE49-F238E27FC236}">
                  <a16:creationId xmlns:a16="http://schemas.microsoft.com/office/drawing/2014/main" id="{E7C44A79-05B2-43A3-8A04-30DFFA9BB7B9}"/>
                </a:ext>
              </a:extLst>
            </p:cNvPr>
            <p:cNvSpPr txBox="1"/>
            <p:nvPr/>
          </p:nvSpPr>
          <p:spPr>
            <a:xfrm>
              <a:off x="10288283" y="3362141"/>
              <a:ext cx="779074" cy="246221"/>
            </a:xfrm>
            <a:prstGeom prst="rect">
              <a:avLst/>
            </a:prstGeom>
            <a:noFill/>
          </p:spPr>
          <p:txBody>
            <a:bodyPr wrap="square" rtlCol="0">
              <a:spAutoFit/>
            </a:bodyPr>
            <a:lstStyle/>
            <a:p>
              <a:r>
                <a:rPr kumimoji="1" lang="ja-JP" altLang="en-US" sz="1000" dirty="0">
                  <a:solidFill>
                    <a:srgbClr val="FF0000"/>
                  </a:solidFill>
                </a:rPr>
                <a:t>（税込）</a:t>
              </a:r>
            </a:p>
          </p:txBody>
        </p:sp>
        <p:sp>
          <p:nvSpPr>
            <p:cNvPr id="9" name="テキスト ボックス 8">
              <a:extLst>
                <a:ext uri="{FF2B5EF4-FFF2-40B4-BE49-F238E27FC236}">
                  <a16:creationId xmlns:a16="http://schemas.microsoft.com/office/drawing/2014/main" id="{5D1B4948-93E9-4E4E-A288-FD94E5020C02}"/>
                </a:ext>
              </a:extLst>
            </p:cNvPr>
            <p:cNvSpPr txBox="1"/>
            <p:nvPr/>
          </p:nvSpPr>
          <p:spPr>
            <a:xfrm>
              <a:off x="10424793" y="3520850"/>
              <a:ext cx="539041" cy="369332"/>
            </a:xfrm>
            <a:prstGeom prst="rect">
              <a:avLst/>
            </a:prstGeom>
            <a:noFill/>
          </p:spPr>
          <p:txBody>
            <a:bodyPr wrap="square" rtlCol="0">
              <a:spAutoFit/>
            </a:bodyPr>
            <a:lstStyle/>
            <a:p>
              <a:r>
                <a:rPr kumimoji="1" lang="ja-JP" altLang="en-US" b="1" dirty="0">
                  <a:solidFill>
                    <a:srgbClr val="FF0000"/>
                  </a:solidFill>
                </a:rPr>
                <a:t>円</a:t>
              </a:r>
            </a:p>
          </p:txBody>
        </p:sp>
      </p:grpSp>
      <p:grpSp>
        <p:nvGrpSpPr>
          <p:cNvPr id="14" name="グループ化 13">
            <a:extLst>
              <a:ext uri="{FF2B5EF4-FFF2-40B4-BE49-F238E27FC236}">
                <a16:creationId xmlns:a16="http://schemas.microsoft.com/office/drawing/2014/main" id="{8A596E26-F27F-43AF-B6F0-EC5C2E259497}"/>
              </a:ext>
            </a:extLst>
          </p:cNvPr>
          <p:cNvGrpSpPr/>
          <p:nvPr/>
        </p:nvGrpSpPr>
        <p:grpSpPr>
          <a:xfrm>
            <a:off x="5380359" y="3383668"/>
            <a:ext cx="2415989" cy="646331"/>
            <a:chOff x="5105399" y="3382351"/>
            <a:chExt cx="2415989" cy="646331"/>
          </a:xfrm>
        </p:grpSpPr>
        <p:sp>
          <p:nvSpPr>
            <p:cNvPr id="2" name="テキスト ボックス 1">
              <a:extLst>
                <a:ext uri="{FF2B5EF4-FFF2-40B4-BE49-F238E27FC236}">
                  <a16:creationId xmlns:a16="http://schemas.microsoft.com/office/drawing/2014/main" id="{131FAB50-0D69-4759-9E40-04A7E9D7476D}"/>
                </a:ext>
              </a:extLst>
            </p:cNvPr>
            <p:cNvSpPr txBox="1"/>
            <p:nvPr/>
          </p:nvSpPr>
          <p:spPr>
            <a:xfrm>
              <a:off x="5105399" y="3382351"/>
              <a:ext cx="2415989" cy="646331"/>
            </a:xfrm>
            <a:prstGeom prst="rect">
              <a:avLst/>
            </a:prstGeom>
            <a:noFill/>
          </p:spPr>
          <p:txBody>
            <a:bodyPr wrap="square" rtlCol="0">
              <a:spAutoFit/>
            </a:bodyPr>
            <a:lstStyle/>
            <a:p>
              <a:r>
                <a:rPr kumimoji="1" lang="en-US" altLang="ja-JP" sz="3600" b="1" dirty="0">
                  <a:solidFill>
                    <a:srgbClr val="FF0000"/>
                  </a:solidFill>
                </a:rPr>
                <a:t>330,000</a:t>
              </a:r>
              <a:endParaRPr kumimoji="1" lang="ja-JP" altLang="en-US" sz="3600" b="1" dirty="0">
                <a:solidFill>
                  <a:srgbClr val="FF0000"/>
                </a:solidFill>
              </a:endParaRPr>
            </a:p>
          </p:txBody>
        </p:sp>
        <p:grpSp>
          <p:nvGrpSpPr>
            <p:cNvPr id="11" name="グループ化 10">
              <a:extLst>
                <a:ext uri="{FF2B5EF4-FFF2-40B4-BE49-F238E27FC236}">
                  <a16:creationId xmlns:a16="http://schemas.microsoft.com/office/drawing/2014/main" id="{96ED764F-8445-47ED-BCB5-35FE9BD04B9B}"/>
                </a:ext>
              </a:extLst>
            </p:cNvPr>
            <p:cNvGrpSpPr/>
            <p:nvPr/>
          </p:nvGrpSpPr>
          <p:grpSpPr>
            <a:xfrm>
              <a:off x="6722999" y="3433634"/>
              <a:ext cx="779074" cy="514318"/>
              <a:chOff x="9803536" y="2805442"/>
              <a:chExt cx="779074" cy="514318"/>
            </a:xfrm>
          </p:grpSpPr>
          <p:sp>
            <p:nvSpPr>
              <p:cNvPr id="12" name="テキスト ボックス 11">
                <a:extLst>
                  <a:ext uri="{FF2B5EF4-FFF2-40B4-BE49-F238E27FC236}">
                    <a16:creationId xmlns:a16="http://schemas.microsoft.com/office/drawing/2014/main" id="{52459C6C-0A6E-45EC-8341-57F97A521010}"/>
                  </a:ext>
                </a:extLst>
              </p:cNvPr>
              <p:cNvSpPr txBox="1"/>
              <p:nvPr/>
            </p:nvSpPr>
            <p:spPr>
              <a:xfrm>
                <a:off x="9803536" y="2805442"/>
                <a:ext cx="779074" cy="246221"/>
              </a:xfrm>
              <a:prstGeom prst="rect">
                <a:avLst/>
              </a:prstGeom>
              <a:noFill/>
            </p:spPr>
            <p:txBody>
              <a:bodyPr wrap="square" rtlCol="0">
                <a:spAutoFit/>
              </a:bodyPr>
              <a:lstStyle/>
              <a:p>
                <a:r>
                  <a:rPr kumimoji="1" lang="ja-JP" altLang="en-US" sz="1000" dirty="0">
                    <a:solidFill>
                      <a:srgbClr val="FF0000"/>
                    </a:solidFill>
                  </a:rPr>
                  <a:t>（税別）</a:t>
                </a:r>
              </a:p>
            </p:txBody>
          </p:sp>
          <p:sp>
            <p:nvSpPr>
              <p:cNvPr id="13" name="テキスト ボックス 12">
                <a:extLst>
                  <a:ext uri="{FF2B5EF4-FFF2-40B4-BE49-F238E27FC236}">
                    <a16:creationId xmlns:a16="http://schemas.microsoft.com/office/drawing/2014/main" id="{6C69F334-86AF-47BC-939E-4EE31C10656E}"/>
                  </a:ext>
                </a:extLst>
              </p:cNvPr>
              <p:cNvSpPr txBox="1"/>
              <p:nvPr/>
            </p:nvSpPr>
            <p:spPr>
              <a:xfrm>
                <a:off x="9930377" y="2950428"/>
                <a:ext cx="539041" cy="369332"/>
              </a:xfrm>
              <a:prstGeom prst="rect">
                <a:avLst/>
              </a:prstGeom>
              <a:noFill/>
            </p:spPr>
            <p:txBody>
              <a:bodyPr wrap="square" rtlCol="0">
                <a:spAutoFit/>
              </a:bodyPr>
              <a:lstStyle/>
              <a:p>
                <a:r>
                  <a:rPr kumimoji="1" lang="ja-JP" altLang="en-US" b="1" dirty="0">
                    <a:solidFill>
                      <a:srgbClr val="FF0000"/>
                    </a:solidFill>
                  </a:rPr>
                  <a:t>円</a:t>
                </a:r>
              </a:p>
            </p:txBody>
          </p:sp>
        </p:grpSp>
      </p:grpSp>
      <p:cxnSp>
        <p:nvCxnSpPr>
          <p:cNvPr id="16" name="直線コネクタ 15">
            <a:extLst>
              <a:ext uri="{FF2B5EF4-FFF2-40B4-BE49-F238E27FC236}">
                <a16:creationId xmlns:a16="http://schemas.microsoft.com/office/drawing/2014/main" id="{6819BB60-C685-4518-B4D6-105471CF6551}"/>
              </a:ext>
            </a:extLst>
          </p:cNvPr>
          <p:cNvCxnSpPr>
            <a:cxnSpLocks/>
          </p:cNvCxnSpPr>
          <p:nvPr/>
        </p:nvCxnSpPr>
        <p:spPr>
          <a:xfrm flipV="1">
            <a:off x="5380359" y="3423049"/>
            <a:ext cx="2026452" cy="420969"/>
          </a:xfrm>
          <a:prstGeom prst="line">
            <a:avLst/>
          </a:prstGeom>
        </p:spPr>
        <p:style>
          <a:lnRef idx="3">
            <a:schemeClr val="dk1"/>
          </a:lnRef>
          <a:fillRef idx="0">
            <a:schemeClr val="dk1"/>
          </a:fillRef>
          <a:effectRef idx="2">
            <a:schemeClr val="dk1"/>
          </a:effectRef>
          <a:fontRef idx="minor">
            <a:schemeClr val="tx1"/>
          </a:fontRef>
        </p:style>
      </p:cxnSp>
      <p:sp>
        <p:nvSpPr>
          <p:cNvPr id="20" name="テキスト ボックス 19">
            <a:extLst>
              <a:ext uri="{FF2B5EF4-FFF2-40B4-BE49-F238E27FC236}">
                <a16:creationId xmlns:a16="http://schemas.microsoft.com/office/drawing/2014/main" id="{457384F1-F7CF-4457-B1EE-03EB0E1617C3}"/>
              </a:ext>
            </a:extLst>
          </p:cNvPr>
          <p:cNvSpPr txBox="1"/>
          <p:nvPr/>
        </p:nvSpPr>
        <p:spPr>
          <a:xfrm>
            <a:off x="1590762" y="3414445"/>
            <a:ext cx="3963043" cy="584775"/>
          </a:xfrm>
          <a:prstGeom prst="rect">
            <a:avLst/>
          </a:prstGeom>
          <a:noFill/>
        </p:spPr>
        <p:txBody>
          <a:bodyPr wrap="square" rtlCol="0">
            <a:spAutoFit/>
          </a:bodyPr>
          <a:lstStyle/>
          <a:p>
            <a:r>
              <a:rPr kumimoji="1" lang="ja-JP" altLang="en-US" sz="3200" b="1" dirty="0">
                <a:solidFill>
                  <a:srgbClr val="FF0000"/>
                </a:solidFill>
              </a:rPr>
              <a:t>説明会参加限定価格</a:t>
            </a:r>
          </a:p>
        </p:txBody>
      </p:sp>
      <p:cxnSp>
        <p:nvCxnSpPr>
          <p:cNvPr id="22" name="直線矢印コネクタ 21">
            <a:extLst>
              <a:ext uri="{FF2B5EF4-FFF2-40B4-BE49-F238E27FC236}">
                <a16:creationId xmlns:a16="http://schemas.microsoft.com/office/drawing/2014/main" id="{B64C9BEA-D590-49A0-B950-A537E241EEFD}"/>
              </a:ext>
            </a:extLst>
          </p:cNvPr>
          <p:cNvCxnSpPr/>
          <p:nvPr/>
        </p:nvCxnSpPr>
        <p:spPr>
          <a:xfrm>
            <a:off x="7692825" y="3644255"/>
            <a:ext cx="4744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タイトル 1">
            <a:extLst>
              <a:ext uri="{FF2B5EF4-FFF2-40B4-BE49-F238E27FC236}">
                <a16:creationId xmlns:a16="http://schemas.microsoft.com/office/drawing/2014/main" id="{FBD27B74-6C12-F41A-D184-24A0D9F51ED3}"/>
              </a:ext>
            </a:extLst>
          </p:cNvPr>
          <p:cNvSpPr txBox="1">
            <a:spLocks/>
          </p:cNvSpPr>
          <p:nvPr/>
        </p:nvSpPr>
        <p:spPr>
          <a:xfrm>
            <a:off x="546847" y="395960"/>
            <a:ext cx="11141600" cy="1428802"/>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000" dirty="0">
                <a:latin typeface="HGPｺﾞｼｯｸE" panose="020B0900000000000000" pitchFamily="50" charset="-128"/>
                <a:ea typeface="HGPｺﾞｼｯｸE" panose="020B0900000000000000" pitchFamily="50" charset="-128"/>
              </a:rPr>
              <a:t>おうちワークアドバイザー認定</a:t>
            </a:r>
            <a:r>
              <a:rPr lang="ja-JP" altLang="ja-JP" sz="4000" dirty="0">
                <a:latin typeface="HGPｺﾞｼｯｸE" panose="020B0900000000000000" pitchFamily="50" charset="-128"/>
                <a:ea typeface="HGPｺﾞｼｯｸE" panose="020B0900000000000000" pitchFamily="50" charset="-128"/>
              </a:rPr>
              <a:t>講座</a:t>
            </a:r>
            <a:r>
              <a:rPr lang="ja-JP" altLang="en-US" sz="1800" dirty="0">
                <a:latin typeface="HGPｺﾞｼｯｸE" panose="020B0900000000000000" pitchFamily="50" charset="-128"/>
                <a:ea typeface="HGPｺﾞｼｯｸE" panose="020B0900000000000000" pitchFamily="50" charset="-128"/>
              </a:rPr>
              <a:t>（</a:t>
            </a:r>
            <a:r>
              <a:rPr lang="en-US" altLang="ja-JP" sz="1800" dirty="0">
                <a:latin typeface="HGPｺﾞｼｯｸE" panose="020B0900000000000000" pitchFamily="50" charset="-128"/>
                <a:ea typeface="HGPｺﾞｼｯｸE" panose="020B0900000000000000" pitchFamily="50" charset="-128"/>
              </a:rPr>
              <a:t>WEB</a:t>
            </a:r>
            <a:r>
              <a:rPr lang="ja-JP" altLang="en-US" sz="1800" dirty="0">
                <a:latin typeface="HGPｺﾞｼｯｸE" panose="020B0900000000000000" pitchFamily="50" charset="-128"/>
                <a:ea typeface="HGPｺﾞｼｯｸE" panose="020B0900000000000000" pitchFamily="50" charset="-128"/>
              </a:rPr>
              <a:t>ライターコース）</a:t>
            </a:r>
          </a:p>
        </p:txBody>
      </p:sp>
    </p:spTree>
    <p:extLst>
      <p:ext uri="{BB962C8B-B14F-4D97-AF65-F5344CB8AC3E}">
        <p14:creationId xmlns:p14="http://schemas.microsoft.com/office/powerpoint/2010/main" val="894063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5DDB8F-6E3C-4878-8801-9F74DFE9614E}"/>
              </a:ext>
            </a:extLst>
          </p:cNvPr>
          <p:cNvSpPr>
            <a:spLocks noGrp="1"/>
          </p:cNvSpPr>
          <p:nvPr>
            <p:ph type="title"/>
          </p:nvPr>
        </p:nvSpPr>
        <p:spPr>
          <a:xfrm>
            <a:off x="683395" y="140377"/>
            <a:ext cx="10515600" cy="1325563"/>
          </a:xfrm>
        </p:spPr>
        <p:txBody>
          <a:bodyPr>
            <a:normAutofit/>
          </a:bodyPr>
          <a:lstStyle/>
          <a:p>
            <a:r>
              <a:rPr kumimoji="1" lang="ja-JP" altLang="en-US" sz="3200" b="1" dirty="0"/>
              <a:t>一般社団法人おうちワーク協会としての活動実績</a:t>
            </a:r>
          </a:p>
        </p:txBody>
      </p:sp>
      <p:pic>
        <p:nvPicPr>
          <p:cNvPr id="5" name="図 4">
            <a:extLst>
              <a:ext uri="{FF2B5EF4-FFF2-40B4-BE49-F238E27FC236}">
                <a16:creationId xmlns:a16="http://schemas.microsoft.com/office/drawing/2014/main" id="{3239633E-6B66-4A17-B0BD-E46F74E32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1195" y="1561153"/>
            <a:ext cx="5534797" cy="4667901"/>
          </a:xfrm>
          <a:prstGeom prst="rect">
            <a:avLst/>
          </a:prstGeom>
        </p:spPr>
      </p:pic>
      <p:sp>
        <p:nvSpPr>
          <p:cNvPr id="6" name="テキスト ボックス 5">
            <a:extLst>
              <a:ext uri="{FF2B5EF4-FFF2-40B4-BE49-F238E27FC236}">
                <a16:creationId xmlns:a16="http://schemas.microsoft.com/office/drawing/2014/main" id="{D909D6EC-591D-41FE-B08B-698759A860A2}"/>
              </a:ext>
            </a:extLst>
          </p:cNvPr>
          <p:cNvSpPr txBox="1"/>
          <p:nvPr/>
        </p:nvSpPr>
        <p:spPr>
          <a:xfrm>
            <a:off x="799458" y="1281274"/>
            <a:ext cx="4592924" cy="369332"/>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b="1" dirty="0">
                <a:solidFill>
                  <a:srgbClr val="FF0000"/>
                </a:solidFill>
              </a:rPr>
              <a:t>雑誌月間</a:t>
            </a:r>
            <a:r>
              <a:rPr kumimoji="1" lang="en-US" altLang="ja-JP" b="1" dirty="0">
                <a:solidFill>
                  <a:srgbClr val="FF0000"/>
                </a:solidFill>
              </a:rPr>
              <a:t>MASTERS2019</a:t>
            </a:r>
            <a:r>
              <a:rPr kumimoji="1" lang="ja-JP" altLang="en-US" b="1" dirty="0">
                <a:solidFill>
                  <a:srgbClr val="FF0000"/>
                </a:solidFill>
              </a:rPr>
              <a:t>年</a:t>
            </a:r>
            <a:r>
              <a:rPr kumimoji="1" lang="en-US" altLang="ja-JP" b="1" dirty="0">
                <a:solidFill>
                  <a:srgbClr val="FF0000"/>
                </a:solidFill>
              </a:rPr>
              <a:t>2</a:t>
            </a:r>
            <a:r>
              <a:rPr kumimoji="1" lang="ja-JP" altLang="en-US" b="1" dirty="0">
                <a:solidFill>
                  <a:srgbClr val="FF0000"/>
                </a:solidFill>
              </a:rPr>
              <a:t>月号に掲載</a:t>
            </a:r>
          </a:p>
        </p:txBody>
      </p:sp>
      <p:pic>
        <p:nvPicPr>
          <p:cNvPr id="2050" name="Picture 2" descr="ãå½ééä¿¡ç¤¾ã®æåçµå¶æå ±èªãMASTERSï¼æåãã¹ã¿ã¼ãºï¼ææ°åè¡¨ç´">
            <a:extLst>
              <a:ext uri="{FF2B5EF4-FFF2-40B4-BE49-F238E27FC236}">
                <a16:creationId xmlns:a16="http://schemas.microsoft.com/office/drawing/2014/main" id="{2881B4B1-A202-4CB4-BD66-0AAB43C29F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8529" y="1744422"/>
            <a:ext cx="1381158" cy="1950788"/>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9ECADF8B-0AB2-427A-AED0-8C63DF9335A2}"/>
              </a:ext>
            </a:extLst>
          </p:cNvPr>
          <p:cNvSpPr txBox="1"/>
          <p:nvPr/>
        </p:nvSpPr>
        <p:spPr>
          <a:xfrm>
            <a:off x="799458" y="3757647"/>
            <a:ext cx="5030229" cy="1200329"/>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b="1" dirty="0">
                <a:solidFill>
                  <a:srgbClr val="FF0000"/>
                </a:solidFill>
              </a:rPr>
              <a:t>「妻社長」坂下仁の</a:t>
            </a:r>
            <a:r>
              <a:rPr kumimoji="1" lang="en-US" altLang="ja-JP" b="1" dirty="0">
                <a:solidFill>
                  <a:srgbClr val="FF0000"/>
                </a:solidFill>
              </a:rPr>
              <a:t>2</a:t>
            </a:r>
            <a:r>
              <a:rPr kumimoji="1" lang="ja-JP" altLang="en-US" b="1" dirty="0">
                <a:solidFill>
                  <a:srgbClr val="FF0000"/>
                </a:solidFill>
              </a:rPr>
              <a:t>月発売新刊に成功事例として掲載</a:t>
            </a:r>
            <a:endParaRPr kumimoji="1" lang="en-US" altLang="ja-JP" b="1" dirty="0">
              <a:solidFill>
                <a:srgbClr val="FF0000"/>
              </a:solidFill>
            </a:endParaRPr>
          </a:p>
          <a:p>
            <a:pPr marL="285750" indent="-285750">
              <a:buFont typeface="Arial" panose="020B0604020202020204" pitchFamily="34" charset="0"/>
              <a:buChar char="•"/>
            </a:pPr>
            <a:endParaRPr lang="en-US" altLang="ja-JP" b="1" dirty="0"/>
          </a:p>
          <a:p>
            <a:endParaRPr kumimoji="1" lang="ja-JP" altLang="en-US" b="1" dirty="0"/>
          </a:p>
        </p:txBody>
      </p:sp>
      <p:pic>
        <p:nvPicPr>
          <p:cNvPr id="8" name="図 7">
            <a:extLst>
              <a:ext uri="{FF2B5EF4-FFF2-40B4-BE49-F238E27FC236}">
                <a16:creationId xmlns:a16="http://schemas.microsoft.com/office/drawing/2014/main" id="{FF98047E-A877-4C4C-B0A1-AA30CC19C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6344" y="4422789"/>
            <a:ext cx="4169293" cy="1708925"/>
          </a:xfrm>
          <a:prstGeom prst="rect">
            <a:avLst/>
          </a:prstGeom>
        </p:spPr>
      </p:pic>
    </p:spTree>
    <p:extLst>
      <p:ext uri="{BB962C8B-B14F-4D97-AF65-F5344CB8AC3E}">
        <p14:creationId xmlns:p14="http://schemas.microsoft.com/office/powerpoint/2010/main" val="1169382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D85FAF3D-E01B-4AD8-B84C-CB74ADBFDE77}"/>
              </a:ext>
            </a:extLst>
          </p:cNvPr>
          <p:cNvSpPr>
            <a:spLocks noGrp="1"/>
          </p:cNvSpPr>
          <p:nvPr>
            <p:ph type="title"/>
          </p:nvPr>
        </p:nvSpPr>
        <p:spPr>
          <a:xfrm>
            <a:off x="683395" y="140377"/>
            <a:ext cx="10515600" cy="1325563"/>
          </a:xfrm>
        </p:spPr>
        <p:txBody>
          <a:bodyPr>
            <a:normAutofit/>
          </a:bodyPr>
          <a:lstStyle/>
          <a:p>
            <a:r>
              <a:rPr kumimoji="1" lang="ja-JP" altLang="en-US" sz="3200" b="1" dirty="0"/>
              <a:t>一般社団法人おうちワーク協会としての活動実績</a:t>
            </a:r>
          </a:p>
        </p:txBody>
      </p:sp>
      <p:sp>
        <p:nvSpPr>
          <p:cNvPr id="5" name="テキスト ボックス 4">
            <a:extLst>
              <a:ext uri="{FF2B5EF4-FFF2-40B4-BE49-F238E27FC236}">
                <a16:creationId xmlns:a16="http://schemas.microsoft.com/office/drawing/2014/main" id="{31D9EEC2-4FC9-449A-9E13-C9813927A1AD}"/>
              </a:ext>
            </a:extLst>
          </p:cNvPr>
          <p:cNvSpPr txBox="1"/>
          <p:nvPr/>
        </p:nvSpPr>
        <p:spPr>
          <a:xfrm>
            <a:off x="799458" y="1281274"/>
            <a:ext cx="7398179" cy="369332"/>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b="1" dirty="0">
                <a:solidFill>
                  <a:srgbClr val="FF0000"/>
                </a:solidFill>
              </a:rPr>
              <a:t>「妻リッチ起業術」古川美羽著に成功者事例として</a:t>
            </a:r>
            <a:r>
              <a:rPr lang="en-US" altLang="ja-JP" b="1" dirty="0">
                <a:solidFill>
                  <a:srgbClr val="FF0000"/>
                </a:solidFill>
              </a:rPr>
              <a:t>10</a:t>
            </a:r>
            <a:r>
              <a:rPr lang="ja-JP" altLang="en-US" b="1" dirty="0">
                <a:solidFill>
                  <a:srgbClr val="FF0000"/>
                </a:solidFill>
              </a:rPr>
              <a:t>ページも</a:t>
            </a:r>
            <a:r>
              <a:rPr kumimoji="1" lang="ja-JP" altLang="en-US" b="1" dirty="0">
                <a:solidFill>
                  <a:srgbClr val="FF0000"/>
                </a:solidFill>
              </a:rPr>
              <a:t>紹介</a:t>
            </a:r>
          </a:p>
        </p:txBody>
      </p:sp>
      <p:pic>
        <p:nvPicPr>
          <p:cNvPr id="1026" name="Picture 2">
            <a:extLst>
              <a:ext uri="{FF2B5EF4-FFF2-40B4-BE49-F238E27FC236}">
                <a16:creationId xmlns:a16="http://schemas.microsoft.com/office/drawing/2014/main" id="{4CAEFD2A-F911-473A-8AC2-4699C8DD9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458" y="1650606"/>
            <a:ext cx="1304417" cy="191442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715FEB1B-BDBA-4C3F-BD0B-BA664348597B}"/>
              </a:ext>
            </a:extLst>
          </p:cNvPr>
          <p:cNvSpPr txBox="1"/>
          <p:nvPr/>
        </p:nvSpPr>
        <p:spPr>
          <a:xfrm>
            <a:off x="3981073" y="5922539"/>
            <a:ext cx="6690170" cy="369332"/>
          </a:xfrm>
          <a:prstGeom prst="rect">
            <a:avLst/>
          </a:prstGeom>
          <a:noFill/>
        </p:spPr>
        <p:txBody>
          <a:bodyPr wrap="square" rtlCol="0">
            <a:spAutoFit/>
          </a:bodyPr>
          <a:lstStyle/>
          <a:p>
            <a:pPr marL="285750" indent="-285750">
              <a:buFont typeface="Arial" panose="020B0604020202020204" pitchFamily="34" charset="0"/>
              <a:buChar char="•"/>
            </a:pPr>
            <a:r>
              <a:rPr lang="ja-JP" altLang="en-US" b="1" dirty="0">
                <a:solidFill>
                  <a:srgbClr val="FF0000"/>
                </a:solidFill>
              </a:rPr>
              <a:t>夫婦</a:t>
            </a:r>
            <a:r>
              <a:rPr lang="en-US" altLang="ja-JP" b="1" dirty="0">
                <a:solidFill>
                  <a:srgbClr val="FF0000"/>
                </a:solidFill>
              </a:rPr>
              <a:t>1</a:t>
            </a:r>
            <a:r>
              <a:rPr lang="ja-JP" altLang="en-US" b="1" dirty="0">
                <a:solidFill>
                  <a:srgbClr val="FF0000"/>
                </a:solidFill>
              </a:rPr>
              <a:t>年目の「お金の教科書」坂下仁著にも紹介</a:t>
            </a:r>
            <a:endParaRPr kumimoji="1" lang="ja-JP" altLang="en-US" b="1" dirty="0">
              <a:solidFill>
                <a:srgbClr val="FF0000"/>
              </a:solidFill>
            </a:endParaRPr>
          </a:p>
        </p:txBody>
      </p:sp>
      <p:pic>
        <p:nvPicPr>
          <p:cNvPr id="1028" name="Picture 4">
            <a:extLst>
              <a:ext uri="{FF2B5EF4-FFF2-40B4-BE49-F238E27FC236}">
                <a16:creationId xmlns:a16="http://schemas.microsoft.com/office/drawing/2014/main" id="{C2489BA0-B929-4AB8-BFC9-52BB25081C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4107" y="3774332"/>
            <a:ext cx="1745628" cy="251753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写真, 座る, ホワイト, バス が含まれている画像&#10;&#10;自動的に生成された説明">
            <a:extLst>
              <a:ext uri="{FF2B5EF4-FFF2-40B4-BE49-F238E27FC236}">
                <a16:creationId xmlns:a16="http://schemas.microsoft.com/office/drawing/2014/main" id="{AD04BA48-1915-4C6E-B4BE-1690B08E6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937353" y="2545155"/>
            <a:ext cx="4173163" cy="2347404"/>
          </a:xfrm>
          <a:prstGeom prst="rect">
            <a:avLst/>
          </a:prstGeom>
        </p:spPr>
      </p:pic>
      <p:pic>
        <p:nvPicPr>
          <p:cNvPr id="10" name="図 9" descr="文字の書かれた紙&#10;&#10;自動的に生成された説明">
            <a:extLst>
              <a:ext uri="{FF2B5EF4-FFF2-40B4-BE49-F238E27FC236}">
                <a16:creationId xmlns:a16="http://schemas.microsoft.com/office/drawing/2014/main" id="{934FF860-64AE-4ECE-B10B-BCE023F84C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999082" y="2169960"/>
            <a:ext cx="4154832" cy="3116124"/>
          </a:xfrm>
          <a:prstGeom prst="rect">
            <a:avLst/>
          </a:prstGeom>
        </p:spPr>
      </p:pic>
    </p:spTree>
    <p:extLst>
      <p:ext uri="{BB962C8B-B14F-4D97-AF65-F5344CB8AC3E}">
        <p14:creationId xmlns:p14="http://schemas.microsoft.com/office/powerpoint/2010/main" val="1520322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C5E15233-D930-475A-8AB9-298762257E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561" y="2691737"/>
            <a:ext cx="6484690" cy="3647638"/>
          </a:xfrm>
          <a:prstGeom prst="rect">
            <a:avLst/>
          </a:prstGeom>
        </p:spPr>
      </p:pic>
      <p:sp>
        <p:nvSpPr>
          <p:cNvPr id="4" name="コンテンツ プレースホルダー 3">
            <a:extLst>
              <a:ext uri="{FF2B5EF4-FFF2-40B4-BE49-F238E27FC236}">
                <a16:creationId xmlns:a16="http://schemas.microsoft.com/office/drawing/2014/main" id="{E188279A-EC13-4BCA-94C7-AE73919A89C9}"/>
              </a:ext>
            </a:extLst>
          </p:cNvPr>
          <p:cNvSpPr txBox="1">
            <a:spLocks noGrp="1"/>
          </p:cNvSpPr>
          <p:nvPr>
            <p:ph idx="1"/>
          </p:nvPr>
        </p:nvSpPr>
        <p:spPr>
          <a:xfrm>
            <a:off x="683395" y="1224335"/>
            <a:ext cx="7398179" cy="483209"/>
          </a:xfrm>
          <a:prstGeom prst="rect">
            <a:avLst/>
          </a:prstGeom>
          <a:noFill/>
        </p:spPr>
        <p:txBody>
          <a:bodyPr wrap="none" rtlCol="0">
            <a:spAutoFit/>
          </a:bodyPr>
          <a:lstStyle/>
          <a:p>
            <a:pPr marL="285750" indent="-285750">
              <a:buFont typeface="Arial" panose="020B0604020202020204" pitchFamily="34" charset="0"/>
              <a:buChar char="•"/>
            </a:pPr>
            <a:r>
              <a:rPr lang="ja-JP" altLang="en-US" b="1" dirty="0">
                <a:solidFill>
                  <a:srgbClr val="FF0000"/>
                </a:solidFill>
              </a:rPr>
              <a:t>協会チャレンジアワード</a:t>
            </a:r>
            <a:r>
              <a:rPr lang="en-US" altLang="ja-JP" b="1" dirty="0">
                <a:solidFill>
                  <a:srgbClr val="FF0000"/>
                </a:solidFill>
              </a:rPr>
              <a:t>2019</a:t>
            </a:r>
            <a:r>
              <a:rPr lang="ja-JP" altLang="en-US" b="1" dirty="0">
                <a:solidFill>
                  <a:srgbClr val="FF0000"/>
                </a:solidFill>
              </a:rPr>
              <a:t>　優秀賞受賞</a:t>
            </a:r>
            <a:endParaRPr kumimoji="1" lang="ja-JP" altLang="en-US" b="1" dirty="0">
              <a:solidFill>
                <a:srgbClr val="FF0000"/>
              </a:solidFill>
            </a:endParaRPr>
          </a:p>
        </p:txBody>
      </p:sp>
      <p:sp>
        <p:nvSpPr>
          <p:cNvPr id="5" name="タイトル 1">
            <a:extLst>
              <a:ext uri="{FF2B5EF4-FFF2-40B4-BE49-F238E27FC236}">
                <a16:creationId xmlns:a16="http://schemas.microsoft.com/office/drawing/2014/main" id="{34B12278-EFE0-4C37-B0AF-17878DA0628B}"/>
              </a:ext>
            </a:extLst>
          </p:cNvPr>
          <p:cNvSpPr>
            <a:spLocks noGrp="1"/>
          </p:cNvSpPr>
          <p:nvPr>
            <p:ph type="title"/>
          </p:nvPr>
        </p:nvSpPr>
        <p:spPr>
          <a:xfrm>
            <a:off x="683395" y="140377"/>
            <a:ext cx="10515600" cy="1325563"/>
          </a:xfrm>
        </p:spPr>
        <p:txBody>
          <a:bodyPr>
            <a:normAutofit/>
          </a:bodyPr>
          <a:lstStyle/>
          <a:p>
            <a:r>
              <a:rPr kumimoji="1" lang="ja-JP" altLang="en-US" sz="3200" b="1" dirty="0"/>
              <a:t>一般社団法人おうちワーク協会としての活動実績</a:t>
            </a:r>
          </a:p>
        </p:txBody>
      </p:sp>
      <p:pic>
        <p:nvPicPr>
          <p:cNvPr id="1026" name="Picture 2" descr="Ã¥ÂÂÃ§ÂÂÃ£ÂÂ®Ã¨ÂªÂ¬Ã¦ÂÂÃ£ÂÂ¯Ã£ÂÂÃ£ÂÂÃ£ÂÂ¾Ã£ÂÂÃ£ÂÂÃ£ÂÂ">
            <a:extLst>
              <a:ext uri="{FF2B5EF4-FFF2-40B4-BE49-F238E27FC236}">
                <a16:creationId xmlns:a16="http://schemas.microsoft.com/office/drawing/2014/main" id="{2DA50299-CB8D-45CC-B3EB-F54358FC19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8136" y="4977347"/>
            <a:ext cx="3520418" cy="2346221"/>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descr="人, 室内, 光景 が含まれている画像&#10;&#10;自動的に生成された説明">
            <a:extLst>
              <a:ext uri="{FF2B5EF4-FFF2-40B4-BE49-F238E27FC236}">
                <a16:creationId xmlns:a16="http://schemas.microsoft.com/office/drawing/2014/main" id="{30D3A548-2807-4B8F-9756-D2162810DC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1339" y="1707544"/>
            <a:ext cx="6734100" cy="3647637"/>
          </a:xfrm>
          <a:prstGeom prst="rect">
            <a:avLst/>
          </a:prstGeom>
        </p:spPr>
      </p:pic>
    </p:spTree>
    <p:extLst>
      <p:ext uri="{BB962C8B-B14F-4D97-AF65-F5344CB8AC3E}">
        <p14:creationId xmlns:p14="http://schemas.microsoft.com/office/powerpoint/2010/main" val="1100653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C:\Users\yuka\Dropbox\SurfaceGoFolder_Yuka\協会ビジネスベーシック\開催セミナー\72053098_1916115121825508_3172768542864965632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4798" y="3999568"/>
            <a:ext cx="3738538" cy="2803903"/>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23F4A6D6-BD53-4017-AA00-F46B8D3EE69E}"/>
              </a:ext>
            </a:extLst>
          </p:cNvPr>
          <p:cNvSpPr>
            <a:spLocks noGrp="1"/>
          </p:cNvSpPr>
          <p:nvPr>
            <p:ph type="title"/>
          </p:nvPr>
        </p:nvSpPr>
        <p:spPr>
          <a:xfrm>
            <a:off x="683395" y="140377"/>
            <a:ext cx="10515600" cy="1325563"/>
          </a:xfrm>
        </p:spPr>
        <p:txBody>
          <a:bodyPr>
            <a:normAutofit/>
          </a:bodyPr>
          <a:lstStyle/>
          <a:p>
            <a:r>
              <a:rPr kumimoji="1" lang="ja-JP" altLang="en-US" sz="3200" b="1" dirty="0"/>
              <a:t>一般社団法人おうちワーク協会としての活動実績</a:t>
            </a:r>
          </a:p>
        </p:txBody>
      </p:sp>
      <p:sp>
        <p:nvSpPr>
          <p:cNvPr id="5" name="コンテンツ プレースホルダー 3">
            <a:extLst>
              <a:ext uri="{FF2B5EF4-FFF2-40B4-BE49-F238E27FC236}">
                <a16:creationId xmlns:a16="http://schemas.microsoft.com/office/drawing/2014/main" id="{BAC6CAA1-1C0E-4188-A90A-DFEF275EBD97}"/>
              </a:ext>
            </a:extLst>
          </p:cNvPr>
          <p:cNvSpPr txBox="1">
            <a:spLocks noGrp="1"/>
          </p:cNvSpPr>
          <p:nvPr>
            <p:ph idx="1"/>
          </p:nvPr>
        </p:nvSpPr>
        <p:spPr>
          <a:xfrm>
            <a:off x="683395" y="1224335"/>
            <a:ext cx="6232796" cy="483209"/>
          </a:xfrm>
          <a:prstGeom prst="rect">
            <a:avLst/>
          </a:prstGeom>
          <a:noFill/>
        </p:spPr>
        <p:txBody>
          <a:bodyPr wrap="none" rtlCol="0">
            <a:spAutoFit/>
          </a:bodyPr>
          <a:lstStyle/>
          <a:p>
            <a:pPr marL="285750" indent="-285750">
              <a:buFont typeface="Arial" panose="020B0604020202020204" pitchFamily="34" charset="0"/>
              <a:buChar char="•"/>
            </a:pPr>
            <a:r>
              <a:rPr kumimoji="1" lang="en-US" altLang="ja-JP" b="1" dirty="0">
                <a:solidFill>
                  <a:srgbClr val="FF0000"/>
                </a:solidFill>
              </a:rPr>
              <a:t>ASP</a:t>
            </a:r>
            <a:r>
              <a:rPr kumimoji="1" lang="ja-JP" altLang="en-US" b="1" dirty="0">
                <a:solidFill>
                  <a:srgbClr val="FF0000"/>
                </a:solidFill>
              </a:rPr>
              <a:t>・広告主様と協賛セミナー開催</a:t>
            </a:r>
          </a:p>
        </p:txBody>
      </p:sp>
      <p:pic>
        <p:nvPicPr>
          <p:cNvPr id="7" name="図 6" descr="室内, 人, 天井, 壁 が含まれている画像&#10;&#10;自動的に生成された説明">
            <a:extLst>
              <a:ext uri="{FF2B5EF4-FFF2-40B4-BE49-F238E27FC236}">
                <a16:creationId xmlns:a16="http://schemas.microsoft.com/office/drawing/2014/main" id="{582EB3DB-0076-4F1F-A241-F283CB68AB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82" y="3485625"/>
            <a:ext cx="4990415" cy="3317846"/>
          </a:xfrm>
          <a:prstGeom prst="rect">
            <a:avLst/>
          </a:prstGeom>
        </p:spPr>
      </p:pic>
      <p:pic>
        <p:nvPicPr>
          <p:cNvPr id="9" name="図 8" descr="人, 室内, テーブル, 座っている が含まれている画像&#10;&#10;自動的に生成された説明">
            <a:extLst>
              <a:ext uri="{FF2B5EF4-FFF2-40B4-BE49-F238E27FC236}">
                <a16:creationId xmlns:a16="http://schemas.microsoft.com/office/drawing/2014/main" id="{8E45F553-2ADF-407A-B689-7731550D9A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6908" y="2260412"/>
            <a:ext cx="3215781" cy="2411836"/>
          </a:xfrm>
          <a:prstGeom prst="rect">
            <a:avLst/>
          </a:prstGeom>
        </p:spPr>
      </p:pic>
      <p:pic>
        <p:nvPicPr>
          <p:cNvPr id="11" name="図 10" descr="人, 壁, 室内, 女性 が含まれている画像&#10;&#10;自動的に生成された説明">
            <a:extLst>
              <a:ext uri="{FF2B5EF4-FFF2-40B4-BE49-F238E27FC236}">
                <a16:creationId xmlns:a16="http://schemas.microsoft.com/office/drawing/2014/main" id="{03B586AC-205D-43C3-8032-ACF19A937E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395" y="2260412"/>
            <a:ext cx="2113513" cy="1405156"/>
          </a:xfrm>
          <a:prstGeom prst="rect">
            <a:avLst/>
          </a:prstGeom>
        </p:spPr>
      </p:pic>
      <p:pic>
        <p:nvPicPr>
          <p:cNvPr id="13" name="図 12" descr="天井, 室内, 人, 壁 が含まれている画像&#10;&#10;自動的に生成された説明">
            <a:extLst>
              <a:ext uri="{FF2B5EF4-FFF2-40B4-BE49-F238E27FC236}">
                <a16:creationId xmlns:a16="http://schemas.microsoft.com/office/drawing/2014/main" id="{3C0861CF-0E80-416E-B905-2CE6975DEE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603" y="3766657"/>
            <a:ext cx="3674377" cy="2755783"/>
          </a:xfrm>
          <a:prstGeom prst="rect">
            <a:avLst/>
          </a:prstGeom>
        </p:spPr>
      </p:pic>
      <p:sp>
        <p:nvSpPr>
          <p:cNvPr id="16" name="コンテンツ プレースホルダー 3">
            <a:extLst>
              <a:ext uri="{FF2B5EF4-FFF2-40B4-BE49-F238E27FC236}">
                <a16:creationId xmlns:a16="http://schemas.microsoft.com/office/drawing/2014/main" id="{993BA3F0-2A73-43D1-ADE0-C554FEA6F993}"/>
              </a:ext>
            </a:extLst>
          </p:cNvPr>
          <p:cNvSpPr txBox="1">
            <a:spLocks/>
          </p:cNvSpPr>
          <p:nvPr/>
        </p:nvSpPr>
        <p:spPr>
          <a:xfrm>
            <a:off x="665791" y="1916792"/>
            <a:ext cx="3667992" cy="343620"/>
          </a:xfrm>
          <a:prstGeom prst="rect">
            <a:avLst/>
          </a:prstGeom>
          <a:noFill/>
        </p:spPr>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b="1" dirty="0"/>
              <a:t>DAZN</a:t>
            </a:r>
            <a:r>
              <a:rPr lang="ja-JP" altLang="en-US" sz="1800" b="1" dirty="0"/>
              <a:t>様・</a:t>
            </a:r>
            <a:r>
              <a:rPr lang="en-US" altLang="ja-JP" sz="1800" b="1" dirty="0"/>
              <a:t>Link-A</a:t>
            </a:r>
            <a:r>
              <a:rPr lang="ja-JP" altLang="en-US" sz="1800" b="1" dirty="0"/>
              <a:t>様協賛セミナー</a:t>
            </a:r>
          </a:p>
        </p:txBody>
      </p:sp>
      <p:sp>
        <p:nvSpPr>
          <p:cNvPr id="17" name="コンテンツ プレースホルダー 3">
            <a:extLst>
              <a:ext uri="{FF2B5EF4-FFF2-40B4-BE49-F238E27FC236}">
                <a16:creationId xmlns:a16="http://schemas.microsoft.com/office/drawing/2014/main" id="{D2DFE398-F004-4E64-A171-FBB2D29F1ABA}"/>
              </a:ext>
            </a:extLst>
          </p:cNvPr>
          <p:cNvSpPr txBox="1">
            <a:spLocks/>
          </p:cNvSpPr>
          <p:nvPr/>
        </p:nvSpPr>
        <p:spPr>
          <a:xfrm>
            <a:off x="7938220" y="3455843"/>
            <a:ext cx="4158511" cy="343620"/>
          </a:xfrm>
          <a:prstGeom prst="rect">
            <a:avLst/>
          </a:prstGeom>
          <a:noFill/>
        </p:spPr>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00" b="1" dirty="0"/>
              <a:t>ポケトーク様・</a:t>
            </a:r>
            <a:r>
              <a:rPr lang="en-US" altLang="ja-JP" sz="1800" b="1" dirty="0"/>
              <a:t>Link-A</a:t>
            </a:r>
            <a:r>
              <a:rPr lang="ja-JP" altLang="en-US" sz="1800" b="1" dirty="0"/>
              <a:t>様協賛セミナー</a:t>
            </a:r>
          </a:p>
        </p:txBody>
      </p:sp>
      <p:pic>
        <p:nvPicPr>
          <p:cNvPr id="19" name="図 18" descr="人, 室内, テーブル, グループ が含まれている画像&#10;&#10;自動的に生成された説明">
            <a:extLst>
              <a:ext uri="{FF2B5EF4-FFF2-40B4-BE49-F238E27FC236}">
                <a16:creationId xmlns:a16="http://schemas.microsoft.com/office/drawing/2014/main" id="{98F83420-F53E-48AD-BD25-8D13DD9042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7247" y="1129137"/>
            <a:ext cx="3016733" cy="2262550"/>
          </a:xfrm>
          <a:prstGeom prst="rect">
            <a:avLst/>
          </a:prstGeom>
        </p:spPr>
      </p:pic>
      <p:sp>
        <p:nvSpPr>
          <p:cNvPr id="20" name="コンテンツ プレースホルダー 3">
            <a:extLst>
              <a:ext uri="{FF2B5EF4-FFF2-40B4-BE49-F238E27FC236}">
                <a16:creationId xmlns:a16="http://schemas.microsoft.com/office/drawing/2014/main" id="{7B992C94-7F5C-423B-93BD-FDB8C09C73F4}"/>
              </a:ext>
            </a:extLst>
          </p:cNvPr>
          <p:cNvSpPr txBox="1">
            <a:spLocks/>
          </p:cNvSpPr>
          <p:nvPr/>
        </p:nvSpPr>
        <p:spPr>
          <a:xfrm>
            <a:off x="6916754" y="1728022"/>
            <a:ext cx="1800493" cy="721159"/>
          </a:xfrm>
          <a:prstGeom prst="rect">
            <a:avLst/>
          </a:prstGeom>
          <a:noFill/>
        </p:spPr>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00" b="1" dirty="0"/>
              <a:t>講師による</a:t>
            </a:r>
            <a:endParaRPr lang="en-US" altLang="ja-JP" sz="1800" b="1" dirty="0"/>
          </a:p>
          <a:p>
            <a:pPr marL="0" indent="0">
              <a:buNone/>
            </a:pPr>
            <a:r>
              <a:rPr lang="ja-JP" altLang="en-US" sz="1800" b="1" dirty="0"/>
              <a:t>勉強会セミナー</a:t>
            </a:r>
          </a:p>
        </p:txBody>
      </p:sp>
    </p:spTree>
    <p:extLst>
      <p:ext uri="{BB962C8B-B14F-4D97-AF65-F5344CB8AC3E}">
        <p14:creationId xmlns:p14="http://schemas.microsoft.com/office/powerpoint/2010/main" val="3096822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yuka\Dropbox\SurfaceGoFolder_Yuka\協会ビジネスベーシック\開催セミナー\65304580_632934930559907_2035993959217496064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4890" y="2810610"/>
            <a:ext cx="5380595" cy="4046655"/>
          </a:xfrm>
          <a:prstGeom prst="rect">
            <a:avLst/>
          </a:prstGeom>
          <a:noFill/>
          <a:extLst>
            <a:ext uri="{909E8E84-426E-40DD-AFC4-6F175D3DCCD1}">
              <a14:hiddenFill xmlns:a14="http://schemas.microsoft.com/office/drawing/2010/main">
                <a:solidFill>
                  <a:srgbClr val="FFFFFF"/>
                </a:solidFill>
              </a14:hiddenFill>
            </a:ext>
          </a:extLst>
        </p:spPr>
      </p:pic>
      <p:sp>
        <p:nvSpPr>
          <p:cNvPr id="5" name="タイトル 1">
            <a:extLst>
              <a:ext uri="{FF2B5EF4-FFF2-40B4-BE49-F238E27FC236}">
                <a16:creationId xmlns:a16="http://schemas.microsoft.com/office/drawing/2014/main" id="{23F4A6D6-BD53-4017-AA00-F46B8D3EE69E}"/>
              </a:ext>
            </a:extLst>
          </p:cNvPr>
          <p:cNvSpPr txBox="1">
            <a:spLocks/>
          </p:cNvSpPr>
          <p:nvPr/>
        </p:nvSpPr>
        <p:spPr>
          <a:xfrm>
            <a:off x="683395" y="1403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t>一般社団法人おうちワーク協会としての活動実績</a:t>
            </a:r>
          </a:p>
        </p:txBody>
      </p:sp>
      <p:sp>
        <p:nvSpPr>
          <p:cNvPr id="6" name="コンテンツ プレースホルダー 3">
            <a:extLst>
              <a:ext uri="{FF2B5EF4-FFF2-40B4-BE49-F238E27FC236}">
                <a16:creationId xmlns:a16="http://schemas.microsoft.com/office/drawing/2014/main" id="{BAC6CAA1-1C0E-4188-A90A-DFEF275EBD97}"/>
              </a:ext>
            </a:extLst>
          </p:cNvPr>
          <p:cNvSpPr txBox="1">
            <a:spLocks noGrp="1"/>
          </p:cNvSpPr>
          <p:nvPr>
            <p:ph idx="1"/>
          </p:nvPr>
        </p:nvSpPr>
        <p:spPr>
          <a:xfrm>
            <a:off x="683395" y="1224335"/>
            <a:ext cx="3057247" cy="999248"/>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b="1" dirty="0">
                <a:solidFill>
                  <a:srgbClr val="FF0000"/>
                </a:solidFill>
              </a:rPr>
              <a:t>認定講師による</a:t>
            </a:r>
            <a:endParaRPr kumimoji="1" lang="en-US" altLang="ja-JP" b="1" dirty="0">
              <a:solidFill>
                <a:srgbClr val="FF0000"/>
              </a:solidFill>
            </a:endParaRPr>
          </a:p>
          <a:p>
            <a:pPr marL="0" indent="0">
              <a:buNone/>
            </a:pPr>
            <a:r>
              <a:rPr lang="ja-JP" altLang="en-US" b="1" dirty="0">
                <a:solidFill>
                  <a:srgbClr val="FF0000"/>
                </a:solidFill>
              </a:rPr>
              <a:t>   </a:t>
            </a:r>
            <a:r>
              <a:rPr kumimoji="1" lang="ja-JP" altLang="en-US" b="1" dirty="0">
                <a:solidFill>
                  <a:srgbClr val="FF0000"/>
                </a:solidFill>
              </a:rPr>
              <a:t>対面講座の開催</a:t>
            </a:r>
          </a:p>
        </p:txBody>
      </p:sp>
      <p:pic>
        <p:nvPicPr>
          <p:cNvPr id="3077" name="Picture 5" descr="C:\Users\yuka\Dropbox\SurfaceGoFolder_Yuka\協会ビジネスベーシック\開催セミナー\76706768_184312926057548_150781230722318336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2844" y="3687657"/>
            <a:ext cx="4262046" cy="316960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yuka\Dropbox\SurfaceGoFolder_Yuka\協会ビジネスベーシック\開催セミナー\56819141_2085157164935402_2494650493100359680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9107" y="974783"/>
            <a:ext cx="5051102" cy="2846719"/>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yuka\Dropbox\SurfaceGoFolder_Yuka\協会ビジネスベーシック\開催セミナー\74795487_182757149546459_5591942059549261824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0209" y="666542"/>
            <a:ext cx="2858758" cy="214406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yuka\Dropbox\SurfaceGoFolder_Yuka\協会ビジネスベーシック\開催セミナー\61398440_2113194255475481_516518328999608320_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8383" y="2393635"/>
            <a:ext cx="3450724" cy="2588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490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C28206F8-2B3F-9A6C-5E77-90A41FF58E8C}"/>
              </a:ext>
            </a:extLst>
          </p:cNvPr>
          <p:cNvSpPr txBox="1">
            <a:spLocks/>
          </p:cNvSpPr>
          <p:nvPr/>
        </p:nvSpPr>
        <p:spPr>
          <a:xfrm>
            <a:off x="593748" y="551982"/>
            <a:ext cx="6218369" cy="483209"/>
          </a:xfrm>
          <a:prstGeom prst="rect">
            <a:avLst/>
          </a:prstGeom>
          <a:noFill/>
        </p:spPr>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85750" indent="-285750"/>
            <a:r>
              <a:rPr lang="ja-JP" altLang="en-US" b="1" dirty="0">
                <a:solidFill>
                  <a:srgbClr val="FF0000"/>
                </a:solidFill>
              </a:rPr>
              <a:t>日本最大級のブログコンテスト主催</a:t>
            </a:r>
          </a:p>
        </p:txBody>
      </p:sp>
      <p:pic>
        <p:nvPicPr>
          <p:cNvPr id="6" name="図 5">
            <a:extLst>
              <a:ext uri="{FF2B5EF4-FFF2-40B4-BE49-F238E27FC236}">
                <a16:creationId xmlns:a16="http://schemas.microsoft.com/office/drawing/2014/main" id="{930C5383-4957-6844-B005-908287F22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102" y="1115891"/>
            <a:ext cx="2945830" cy="2313109"/>
          </a:xfrm>
          <a:prstGeom prst="rect">
            <a:avLst/>
          </a:prstGeom>
        </p:spPr>
      </p:pic>
      <p:pic>
        <p:nvPicPr>
          <p:cNvPr id="7172" name="Picture 4">
            <a:extLst>
              <a:ext uri="{FF2B5EF4-FFF2-40B4-BE49-F238E27FC236}">
                <a16:creationId xmlns:a16="http://schemas.microsoft.com/office/drawing/2014/main" id="{E748F881-056F-1BE0-D822-2D72F2EB0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1715" y="1000049"/>
            <a:ext cx="7772400" cy="437197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3225A08C-A691-64FF-195D-F956AB4634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23272"/>
            <a:ext cx="7772400" cy="437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221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42B0284-9BF5-4B3C-BB7E-22E0C79EC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62"/>
            <a:ext cx="12192000" cy="6858000"/>
          </a:xfrm>
          <a:prstGeom prst="rect">
            <a:avLst/>
          </a:prstGeom>
        </p:spPr>
      </p:pic>
      <p:sp>
        <p:nvSpPr>
          <p:cNvPr id="7" name="正方形/長方形 6">
            <a:extLst>
              <a:ext uri="{FF2B5EF4-FFF2-40B4-BE49-F238E27FC236}">
                <a16:creationId xmlns:a16="http://schemas.microsoft.com/office/drawing/2014/main" id="{F4BE3445-2CFF-41D1-8E1C-685254FC4E96}"/>
              </a:ext>
            </a:extLst>
          </p:cNvPr>
          <p:cNvSpPr/>
          <p:nvPr/>
        </p:nvSpPr>
        <p:spPr>
          <a:xfrm>
            <a:off x="8343001" y="5599373"/>
            <a:ext cx="3345446" cy="830997"/>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pic>
        <p:nvPicPr>
          <p:cNvPr id="8" name="Picture 2" descr="https://i1.wp.com/ouchi-work.jp/wp-content/uploads/2018/10/%E3%82%A8%E3%83%9E%E3%83%8E%E3%83%B3%E3%83%98%E3%83%83%E3%83%80%E3%83%BC-1.png?resize=750%2C195&amp;ssl=1">
            <a:extLst>
              <a:ext uri="{FF2B5EF4-FFF2-40B4-BE49-F238E27FC236}">
                <a16:creationId xmlns:a16="http://schemas.microsoft.com/office/drawing/2014/main" id="{EF362CFC-F35B-477F-87B2-C6598BBB8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388" y="2743019"/>
            <a:ext cx="9497819" cy="2469433"/>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2D59F1D9-622A-4D75-9C6A-D2F0B6104417}"/>
              </a:ext>
            </a:extLst>
          </p:cNvPr>
          <p:cNvSpPr txBox="1"/>
          <p:nvPr/>
        </p:nvSpPr>
        <p:spPr>
          <a:xfrm>
            <a:off x="1176792" y="1467168"/>
            <a:ext cx="9838416" cy="615553"/>
          </a:xfrm>
          <a:prstGeom prst="rect">
            <a:avLst/>
          </a:prstGeom>
          <a:solidFill>
            <a:schemeClr val="bg1"/>
          </a:solidFill>
        </p:spPr>
        <p:txBody>
          <a:bodyPr wrap="square" rtlCol="0">
            <a:spAutoFit/>
          </a:bodyPr>
          <a:lstStyle/>
          <a:p>
            <a:pPr algn="ctr">
              <a:lnSpc>
                <a:spcPct val="85000"/>
              </a:lnSpc>
              <a:defRPr/>
            </a:pPr>
            <a:r>
              <a:rPr lang="ja-JP" altLang="en-US" sz="4000" u="sng" kern="0" dirty="0">
                <a:latin typeface="Yu Gothic UI Semibold" panose="020B0700000000000000" pitchFamily="50" charset="-128"/>
                <a:ea typeface="Yu Gothic UI Semibold" panose="020B0700000000000000" pitchFamily="50" charset="-128"/>
              </a:rPr>
              <a:t>理念</a:t>
            </a:r>
            <a:endParaRPr lang="ja-JP" altLang="en-US" sz="4000" dirty="0">
              <a:latin typeface="Yu Gothic UI Semibold" panose="020B0700000000000000" pitchFamily="50" charset="-128"/>
              <a:ea typeface="Yu Gothic UI Semibold" panose="020B0700000000000000" pitchFamily="50" charset="-128"/>
            </a:endParaRPr>
          </a:p>
        </p:txBody>
      </p:sp>
    </p:spTree>
    <p:extLst>
      <p:ext uri="{BB962C8B-B14F-4D97-AF65-F5344CB8AC3E}">
        <p14:creationId xmlns:p14="http://schemas.microsoft.com/office/powerpoint/2010/main" val="2730534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32566DAE-E892-4FD5-A8E7-33ED6C64DDA8}"/>
              </a:ext>
            </a:extLst>
          </p:cNvPr>
          <p:cNvSpPr txBox="1"/>
          <p:nvPr/>
        </p:nvSpPr>
        <p:spPr>
          <a:xfrm>
            <a:off x="361329" y="377230"/>
            <a:ext cx="5519460" cy="584775"/>
          </a:xfrm>
          <a:prstGeom prst="rect">
            <a:avLst/>
          </a:prstGeom>
          <a:noFill/>
        </p:spPr>
        <p:txBody>
          <a:bodyPr wrap="none" rtlCol="0">
            <a:spAutoFit/>
          </a:bodyPr>
          <a:lstStyle/>
          <a:p>
            <a:r>
              <a:rPr kumimoji="1" lang="ja-JP" altLang="en-US" sz="3200" b="1" dirty="0"/>
              <a:t>おうちワーク協会の認定講座</a:t>
            </a:r>
          </a:p>
        </p:txBody>
      </p:sp>
      <p:pic>
        <p:nvPicPr>
          <p:cNvPr id="1027" name="Picture 3" descr="C:\Users\yuka\Dropbox\SurfaceGoFolder_Yuka\協会ビジネスベーシック\おうちワークアドバイザー認定講座説明会資料\講師名刺 (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1442" y="875740"/>
            <a:ext cx="9158691" cy="553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901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C6DB2E48-5AAA-4C51-A4E2-1BBCB52EF1BC}"/>
              </a:ext>
            </a:extLst>
          </p:cNvPr>
          <p:cNvSpPr txBox="1"/>
          <p:nvPr/>
        </p:nvSpPr>
        <p:spPr>
          <a:xfrm>
            <a:off x="2827866" y="2235200"/>
            <a:ext cx="6536267" cy="461665"/>
          </a:xfrm>
          <a:prstGeom prst="rect">
            <a:avLst/>
          </a:prstGeom>
          <a:noFill/>
        </p:spPr>
        <p:txBody>
          <a:bodyPr wrap="square" rtlCol="0">
            <a:spAutoFit/>
          </a:bodyPr>
          <a:lstStyle/>
          <a:p>
            <a:pPr algn="ctr"/>
            <a:r>
              <a:rPr lang="ja-JP" altLang="en-US" sz="2400" dirty="0">
                <a:solidFill>
                  <a:srgbClr val="FF0000"/>
                </a:solidFill>
                <a:latin typeface="Yu Gothic UI Semibold" panose="020B0700000000000000" pitchFamily="50" charset="-128"/>
                <a:ea typeface="Yu Gothic UI Semibold" panose="020B0700000000000000" pitchFamily="50" charset="-128"/>
              </a:rPr>
              <a:t>感謝されながらブログで幸せになる人を増やせる！</a:t>
            </a:r>
          </a:p>
        </p:txBody>
      </p:sp>
      <p:sp>
        <p:nvSpPr>
          <p:cNvPr id="13" name="テキスト ボックス 12">
            <a:extLst>
              <a:ext uri="{FF2B5EF4-FFF2-40B4-BE49-F238E27FC236}">
                <a16:creationId xmlns:a16="http://schemas.microsoft.com/office/drawing/2014/main" id="{1EA4DBD7-A8CF-4777-9130-097F3BEFD3DA}"/>
              </a:ext>
            </a:extLst>
          </p:cNvPr>
          <p:cNvSpPr txBox="1"/>
          <p:nvPr/>
        </p:nvSpPr>
        <p:spPr>
          <a:xfrm>
            <a:off x="2827865" y="3174475"/>
            <a:ext cx="6536267" cy="1569660"/>
          </a:xfrm>
          <a:prstGeom prst="rect">
            <a:avLst/>
          </a:prstGeom>
          <a:noFill/>
        </p:spPr>
        <p:txBody>
          <a:bodyPr wrap="square" rtlCol="0">
            <a:spAutoFit/>
          </a:bodyPr>
          <a:lstStyle/>
          <a:p>
            <a:pPr algn="ctr"/>
            <a:r>
              <a:rPr lang="ja-JP" altLang="en-US" sz="4800" b="1" dirty="0">
                <a:latin typeface="Yu Gothic UI Semibold" panose="020B0700000000000000" pitchFamily="50" charset="-128"/>
                <a:ea typeface="Yu Gothic UI Semibold" panose="020B0700000000000000" pitchFamily="50" charset="-128"/>
                <a:cs typeface="Ebrima" panose="02000000000000000000" pitchFamily="2" charset="0"/>
              </a:rPr>
              <a:t>「おうちワークアドバイザー」無料説明会　</a:t>
            </a:r>
            <a:endParaRPr lang="ja-JP" altLang="en-US" sz="4800" dirty="0">
              <a:solidFill>
                <a:srgbClr val="FF0000"/>
              </a:solidFill>
              <a:latin typeface="Yu Gothic UI Semibold" panose="020B0700000000000000" pitchFamily="50" charset="-128"/>
              <a:ea typeface="Yu Gothic UI Semibold" panose="020B0700000000000000" pitchFamily="50" charset="-128"/>
            </a:endParaRPr>
          </a:p>
        </p:txBody>
      </p:sp>
      <p:sp>
        <p:nvSpPr>
          <p:cNvPr id="14" name="テキスト ボックス 13">
            <a:extLst>
              <a:ext uri="{FF2B5EF4-FFF2-40B4-BE49-F238E27FC236}">
                <a16:creationId xmlns:a16="http://schemas.microsoft.com/office/drawing/2014/main" id="{81DEEC9C-2BFE-4FC7-A214-81CEC4327FB5}"/>
              </a:ext>
            </a:extLst>
          </p:cNvPr>
          <p:cNvSpPr txBox="1"/>
          <p:nvPr/>
        </p:nvSpPr>
        <p:spPr>
          <a:xfrm>
            <a:off x="2827865" y="2712810"/>
            <a:ext cx="6536267" cy="461665"/>
          </a:xfrm>
          <a:prstGeom prst="rect">
            <a:avLst/>
          </a:prstGeom>
          <a:noFill/>
        </p:spPr>
        <p:txBody>
          <a:bodyPr wrap="square" rtlCol="0">
            <a:spAutoFit/>
          </a:bodyPr>
          <a:lstStyle/>
          <a:p>
            <a:pPr algn="ctr"/>
            <a:r>
              <a:rPr lang="ja-JP" altLang="en-US" sz="2400" dirty="0">
                <a:solidFill>
                  <a:srgbClr val="FF0000"/>
                </a:solidFill>
                <a:latin typeface="Yu Gothic UI Semibold" panose="020B0700000000000000" pitchFamily="50" charset="-128"/>
                <a:ea typeface="Yu Gothic UI Semibold" panose="020B0700000000000000" pitchFamily="50" charset="-128"/>
              </a:rPr>
              <a:t>あなたにもできる！</a:t>
            </a:r>
          </a:p>
        </p:txBody>
      </p:sp>
      <p:sp>
        <p:nvSpPr>
          <p:cNvPr id="15" name="テキスト ボックス 14">
            <a:extLst>
              <a:ext uri="{FF2B5EF4-FFF2-40B4-BE49-F238E27FC236}">
                <a16:creationId xmlns:a16="http://schemas.microsoft.com/office/drawing/2014/main" id="{6E7D1060-5CC7-44DC-B313-1AFEA8FACA9D}"/>
              </a:ext>
            </a:extLst>
          </p:cNvPr>
          <p:cNvSpPr txBox="1"/>
          <p:nvPr/>
        </p:nvSpPr>
        <p:spPr>
          <a:xfrm>
            <a:off x="2565397" y="4926030"/>
            <a:ext cx="7061202" cy="738664"/>
          </a:xfrm>
          <a:prstGeom prst="rect">
            <a:avLst/>
          </a:prstGeom>
          <a:noFill/>
        </p:spPr>
        <p:txBody>
          <a:bodyPr wrap="square" rtlCol="0">
            <a:spAutoFit/>
          </a:bodyPr>
          <a:lstStyle/>
          <a:p>
            <a:r>
              <a:rPr lang="ja-JP" altLang="en-US" sz="1400" dirty="0">
                <a:latin typeface="Yu Gothic UI Semibold" panose="020B0700000000000000" pitchFamily="50" charset="-128"/>
                <a:ea typeface="Yu Gothic UI Semibold" panose="020B0700000000000000" pitchFamily="50" charset="-128"/>
              </a:rPr>
              <a:t>「おうちワークアドバイザー」は、「制約」があって外で働くことができないと悩んでいる人に、パソコン</a:t>
            </a:r>
            <a:r>
              <a:rPr lang="en-US" altLang="ja-JP" sz="1400" dirty="0">
                <a:latin typeface="Yu Gothic UI Semibold" panose="020B0700000000000000" pitchFamily="50" charset="-128"/>
                <a:ea typeface="Yu Gothic UI Semibold" panose="020B0700000000000000" pitchFamily="50" charset="-128"/>
              </a:rPr>
              <a:t>1</a:t>
            </a:r>
            <a:r>
              <a:rPr lang="ja-JP" altLang="en-US" sz="1400" dirty="0">
                <a:latin typeface="Yu Gothic UI Semibold" panose="020B0700000000000000" pitchFamily="50" charset="-128"/>
                <a:ea typeface="Yu Gothic UI Semibold" panose="020B0700000000000000" pitchFamily="50" charset="-128"/>
              </a:rPr>
              <a:t>つあれば、普通の主婦の人でもおうちで働くことができる新しい働き方を教えるお仕事です。</a:t>
            </a:r>
            <a:endParaRPr lang="en-US" altLang="ja-JP" sz="1400" dirty="0">
              <a:latin typeface="Yu Gothic UI Semibold" panose="020B0700000000000000" pitchFamily="50" charset="-128"/>
              <a:ea typeface="Yu Gothic UI Semibold" panose="020B0700000000000000" pitchFamily="50" charset="-128"/>
            </a:endParaRPr>
          </a:p>
          <a:p>
            <a:r>
              <a:rPr lang="ja-JP" altLang="en-US" sz="1400" dirty="0">
                <a:latin typeface="Yu Gothic UI Semibold" panose="020B0700000000000000" pitchFamily="50" charset="-128"/>
                <a:ea typeface="Yu Gothic UI Semibold" panose="020B0700000000000000" pitchFamily="50" charset="-128"/>
              </a:rPr>
              <a:t>多くの人から求められており、人に感謝され、役に立つやりがいのあるお仕事です。</a:t>
            </a:r>
            <a:endParaRPr kumimoji="1" lang="ja-JP" altLang="en-US" sz="1400" dirty="0">
              <a:latin typeface="Yu Gothic UI Semibold" panose="020B0700000000000000" pitchFamily="50" charset="-128"/>
              <a:ea typeface="Yu Gothic UI Semibold" panose="020B0700000000000000" pitchFamily="50" charset="-128"/>
            </a:endParaRPr>
          </a:p>
        </p:txBody>
      </p:sp>
      <p:pic>
        <p:nvPicPr>
          <p:cNvPr id="7" name="図 6">
            <a:extLst>
              <a:ext uri="{FF2B5EF4-FFF2-40B4-BE49-F238E27FC236}">
                <a16:creationId xmlns:a16="http://schemas.microsoft.com/office/drawing/2014/main" id="{5C7189F5-DB0D-45F2-A62E-6A6904296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2330" y="1034867"/>
            <a:ext cx="4807336" cy="1109385"/>
          </a:xfrm>
          <a:prstGeom prst="rect">
            <a:avLst/>
          </a:prstGeom>
        </p:spPr>
      </p:pic>
      <p:sp>
        <p:nvSpPr>
          <p:cNvPr id="2" name="テキスト ボックス 1"/>
          <p:cNvSpPr txBox="1"/>
          <p:nvPr/>
        </p:nvSpPr>
        <p:spPr>
          <a:xfrm>
            <a:off x="8735366" y="3148505"/>
            <a:ext cx="338554" cy="369332"/>
          </a:xfrm>
          <a:prstGeom prst="rect">
            <a:avLst/>
          </a:prstGeom>
          <a:noFill/>
        </p:spPr>
        <p:txBody>
          <a:bodyPr wrap="none" rtlCol="0">
            <a:spAutoFit/>
          </a:bodyPr>
          <a:lstStyle/>
          <a:p>
            <a:r>
              <a:rPr lang="en-US" altLang="ja-JP" dirty="0">
                <a:solidFill>
                  <a:schemeClr val="tx1">
                    <a:lumMod val="95000"/>
                    <a:lumOff val="5000"/>
                  </a:schemeClr>
                </a:solidFill>
                <a:latin typeface="ＭＳ Ｐゴシック" panose="020B0600070205080204" pitchFamily="50" charset="-128"/>
                <a:ea typeface="ＭＳ Ｐゴシック" panose="020B0600070205080204" pitchFamily="50" charset="-128"/>
              </a:rPr>
              <a:t>®</a:t>
            </a:r>
          </a:p>
        </p:txBody>
      </p:sp>
      <p:sp>
        <p:nvSpPr>
          <p:cNvPr id="9" name="テキスト ボックス 8"/>
          <p:cNvSpPr txBox="1"/>
          <p:nvPr/>
        </p:nvSpPr>
        <p:spPr>
          <a:xfrm>
            <a:off x="8249411" y="1404893"/>
            <a:ext cx="338554" cy="369332"/>
          </a:xfrm>
          <a:prstGeom prst="rect">
            <a:avLst/>
          </a:prstGeom>
          <a:noFill/>
        </p:spPr>
        <p:txBody>
          <a:bodyPr wrap="none" rtlCol="0">
            <a:spAutoFit/>
          </a:bodyPr>
          <a:lstStyle/>
          <a:p>
            <a:r>
              <a:rPr lang="en-US" altLang="ja-JP" dirty="0">
                <a:solidFill>
                  <a:schemeClr val="tx1">
                    <a:lumMod val="95000"/>
                    <a:lumOff val="5000"/>
                  </a:schemeClr>
                </a:solidFill>
                <a:latin typeface="ＭＳ Ｐゴシック" panose="020B0600070205080204" pitchFamily="50" charset="-128"/>
                <a:ea typeface="ＭＳ Ｐゴシック" panose="020B0600070205080204" pitchFamily="50" charset="-128"/>
              </a:rPr>
              <a:t>®</a:t>
            </a:r>
          </a:p>
        </p:txBody>
      </p:sp>
    </p:spTree>
    <p:extLst>
      <p:ext uri="{BB962C8B-B14F-4D97-AF65-F5344CB8AC3E}">
        <p14:creationId xmlns:p14="http://schemas.microsoft.com/office/powerpoint/2010/main" val="2119917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32566DAE-E892-4FD5-A8E7-33ED6C64DDA8}"/>
              </a:ext>
            </a:extLst>
          </p:cNvPr>
          <p:cNvSpPr txBox="1"/>
          <p:nvPr/>
        </p:nvSpPr>
        <p:spPr>
          <a:xfrm>
            <a:off x="361329" y="377230"/>
            <a:ext cx="5519460" cy="584775"/>
          </a:xfrm>
          <a:prstGeom prst="rect">
            <a:avLst/>
          </a:prstGeom>
          <a:noFill/>
        </p:spPr>
        <p:txBody>
          <a:bodyPr wrap="none" rtlCol="0">
            <a:spAutoFit/>
          </a:bodyPr>
          <a:lstStyle/>
          <a:p>
            <a:r>
              <a:rPr kumimoji="1" lang="ja-JP" altLang="en-US" sz="3200" b="1" dirty="0"/>
              <a:t>おうちワーク協会の認定講座</a:t>
            </a:r>
          </a:p>
        </p:txBody>
      </p:sp>
      <p:pic>
        <p:nvPicPr>
          <p:cNvPr id="1027" name="Picture 3" descr="C:\Users\yuka\Dropbox\SurfaceGoFolder_Yuka\協会ビジネスベーシック\おうちワークアドバイザー認定講座説明会資料\講師名刺 (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1443" y="866775"/>
            <a:ext cx="9158691" cy="5536761"/>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20051364-4D05-4D70-9578-6605421C7586}"/>
              </a:ext>
            </a:extLst>
          </p:cNvPr>
          <p:cNvSpPr/>
          <p:nvPr/>
        </p:nvSpPr>
        <p:spPr>
          <a:xfrm>
            <a:off x="1631576" y="3074894"/>
            <a:ext cx="4249213" cy="1631577"/>
          </a:xfrm>
          <a:prstGeom prst="rect">
            <a:avLst/>
          </a:prstGeom>
          <a:noFill/>
          <a:ln w="762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BE05B2BB-C5FF-3D8D-E314-EBE472087023}"/>
              </a:ext>
            </a:extLst>
          </p:cNvPr>
          <p:cNvSpPr/>
          <p:nvPr/>
        </p:nvSpPr>
        <p:spPr>
          <a:xfrm>
            <a:off x="1631577" y="3074893"/>
            <a:ext cx="8498424" cy="833719"/>
          </a:xfrm>
          <a:prstGeom prst="rect">
            <a:avLst/>
          </a:prstGeom>
          <a:noFill/>
          <a:ln w="762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下 3">
            <a:extLst>
              <a:ext uri="{FF2B5EF4-FFF2-40B4-BE49-F238E27FC236}">
                <a16:creationId xmlns:a16="http://schemas.microsoft.com/office/drawing/2014/main" id="{23CD042F-8C32-4CA2-A70B-D807A8E8E564}"/>
              </a:ext>
            </a:extLst>
          </p:cNvPr>
          <p:cNvSpPr/>
          <p:nvPr/>
        </p:nvSpPr>
        <p:spPr>
          <a:xfrm rot="10800000">
            <a:off x="3594668" y="3635155"/>
            <a:ext cx="323028" cy="363104"/>
          </a:xfrm>
          <a:prstGeom prst="downArrow">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下 4">
            <a:extLst>
              <a:ext uri="{FF2B5EF4-FFF2-40B4-BE49-F238E27FC236}">
                <a16:creationId xmlns:a16="http://schemas.microsoft.com/office/drawing/2014/main" id="{4DA61368-0A90-A499-513D-5CCADAA7F216}"/>
              </a:ext>
            </a:extLst>
          </p:cNvPr>
          <p:cNvSpPr/>
          <p:nvPr/>
        </p:nvSpPr>
        <p:spPr>
          <a:xfrm rot="13550079">
            <a:off x="5806644" y="3641284"/>
            <a:ext cx="323028" cy="363104"/>
          </a:xfrm>
          <a:prstGeom prst="downArrow">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52122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二等辺三角形 15">
            <a:extLst>
              <a:ext uri="{FF2B5EF4-FFF2-40B4-BE49-F238E27FC236}">
                <a16:creationId xmlns:a16="http://schemas.microsoft.com/office/drawing/2014/main" id="{A134159F-E81A-4DF8-A1EF-935CF66FF1C4}"/>
              </a:ext>
            </a:extLst>
          </p:cNvPr>
          <p:cNvSpPr/>
          <p:nvPr/>
        </p:nvSpPr>
        <p:spPr>
          <a:xfrm>
            <a:off x="503553" y="940064"/>
            <a:ext cx="6670548" cy="5175504"/>
          </a:xfrm>
          <a:prstGeom prst="triangle">
            <a:avLst/>
          </a:prstGeom>
          <a:gradFill>
            <a:gsLst>
              <a:gs pos="0">
                <a:schemeClr val="accent4">
                  <a:lumMod val="60000"/>
                  <a:lumOff val="40000"/>
                </a:schemeClr>
              </a:gs>
              <a:gs pos="100000">
                <a:schemeClr val="accent4">
                  <a:lumMod val="20000"/>
                  <a:lumOff val="80000"/>
                </a:schemeClr>
              </a:gs>
              <a:gs pos="46000">
                <a:schemeClr val="bg1"/>
              </a:gs>
              <a:gs pos="100000">
                <a:schemeClr val="accent1">
                  <a:lumMod val="30000"/>
                  <a:lumOff val="70000"/>
                </a:schemeClr>
              </a:gs>
            </a:gsLst>
            <a:lin ang="5400000" scaled="1"/>
          </a:gradFill>
          <a:ln w="381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テキスト ボックス 3">
            <a:extLst>
              <a:ext uri="{FF2B5EF4-FFF2-40B4-BE49-F238E27FC236}">
                <a16:creationId xmlns:a16="http://schemas.microsoft.com/office/drawing/2014/main" id="{A13BA090-0F26-4199-B6DC-2FFA42F17F3B}"/>
              </a:ext>
            </a:extLst>
          </p:cNvPr>
          <p:cNvSpPr txBox="1"/>
          <p:nvPr/>
        </p:nvSpPr>
        <p:spPr>
          <a:xfrm>
            <a:off x="445244" y="463758"/>
            <a:ext cx="5109091" cy="584775"/>
          </a:xfrm>
          <a:prstGeom prst="rect">
            <a:avLst/>
          </a:prstGeom>
          <a:noFill/>
        </p:spPr>
        <p:txBody>
          <a:bodyPr wrap="none" rtlCol="0">
            <a:spAutoFit/>
          </a:bodyPr>
          <a:lstStyle/>
          <a:p>
            <a:r>
              <a:rPr lang="ja-JP" altLang="en-US" sz="3200" b="1" dirty="0"/>
              <a:t>認定講座の全体（ブログ）</a:t>
            </a:r>
            <a:endParaRPr kumimoji="1" lang="ja-JP" altLang="en-US" sz="3200" b="1" dirty="0"/>
          </a:p>
        </p:txBody>
      </p:sp>
      <p:sp>
        <p:nvSpPr>
          <p:cNvPr id="5" name="テキスト ボックス 4">
            <a:extLst>
              <a:ext uri="{FF2B5EF4-FFF2-40B4-BE49-F238E27FC236}">
                <a16:creationId xmlns:a16="http://schemas.microsoft.com/office/drawing/2014/main" id="{4D31DF99-D384-41B8-A931-73F8CE4051E5}"/>
              </a:ext>
            </a:extLst>
          </p:cNvPr>
          <p:cNvSpPr txBox="1"/>
          <p:nvPr/>
        </p:nvSpPr>
        <p:spPr>
          <a:xfrm>
            <a:off x="2242416" y="5669622"/>
            <a:ext cx="3416320" cy="369332"/>
          </a:xfrm>
          <a:prstGeom prst="rect">
            <a:avLst/>
          </a:prstGeom>
          <a:noFill/>
        </p:spPr>
        <p:txBody>
          <a:bodyPr wrap="none" rtlCol="0">
            <a:spAutoFit/>
          </a:bodyPr>
          <a:lstStyle/>
          <a:p>
            <a:r>
              <a:rPr kumimoji="1" lang="ja-JP" altLang="en-US" b="1" dirty="0"/>
              <a:t>おうちワーク協会公式メルマガ</a:t>
            </a:r>
          </a:p>
        </p:txBody>
      </p:sp>
      <p:sp>
        <p:nvSpPr>
          <p:cNvPr id="6" name="テキスト ボックス 5">
            <a:extLst>
              <a:ext uri="{FF2B5EF4-FFF2-40B4-BE49-F238E27FC236}">
                <a16:creationId xmlns:a16="http://schemas.microsoft.com/office/drawing/2014/main" id="{04F5EA78-CE49-41C0-A794-AFC216B7B66A}"/>
              </a:ext>
            </a:extLst>
          </p:cNvPr>
          <p:cNvSpPr txBox="1"/>
          <p:nvPr/>
        </p:nvSpPr>
        <p:spPr>
          <a:xfrm>
            <a:off x="2544492" y="4634127"/>
            <a:ext cx="3132588" cy="369332"/>
          </a:xfrm>
          <a:prstGeom prst="rect">
            <a:avLst/>
          </a:prstGeom>
          <a:noFill/>
        </p:spPr>
        <p:txBody>
          <a:bodyPr wrap="none" rtlCol="0">
            <a:spAutoFit/>
          </a:bodyPr>
          <a:lstStyle/>
          <a:p>
            <a:pPr algn="ctr"/>
            <a:r>
              <a:rPr kumimoji="1" lang="ja-JP" altLang="en-US" b="1" dirty="0"/>
              <a:t>ブログ </a:t>
            </a:r>
            <a:r>
              <a:rPr lang="en-US" altLang="ja-JP" b="1" dirty="0"/>
              <a:t>de </a:t>
            </a:r>
            <a:r>
              <a:rPr lang="ja-JP" altLang="en-US" b="1" dirty="0"/>
              <a:t>おうちワーク講座</a:t>
            </a:r>
            <a:endParaRPr kumimoji="1" lang="ja-JP" altLang="en-US" b="1" dirty="0"/>
          </a:p>
        </p:txBody>
      </p:sp>
      <p:sp>
        <p:nvSpPr>
          <p:cNvPr id="7" name="テキスト ボックス 6">
            <a:extLst>
              <a:ext uri="{FF2B5EF4-FFF2-40B4-BE49-F238E27FC236}">
                <a16:creationId xmlns:a16="http://schemas.microsoft.com/office/drawing/2014/main" id="{D773FC70-6E51-49F8-9AB0-E82E342D668F}"/>
              </a:ext>
            </a:extLst>
          </p:cNvPr>
          <p:cNvSpPr txBox="1"/>
          <p:nvPr/>
        </p:nvSpPr>
        <p:spPr>
          <a:xfrm>
            <a:off x="2473248" y="3082207"/>
            <a:ext cx="2954655" cy="646331"/>
          </a:xfrm>
          <a:prstGeom prst="rect">
            <a:avLst/>
          </a:prstGeom>
          <a:noFill/>
        </p:spPr>
        <p:txBody>
          <a:bodyPr wrap="none" rtlCol="0">
            <a:spAutoFit/>
          </a:bodyPr>
          <a:lstStyle/>
          <a:p>
            <a:pPr algn="ctr"/>
            <a:r>
              <a:rPr kumimoji="1" lang="ja-JP" altLang="en-US" b="1" dirty="0"/>
              <a:t>おうちワークアドバイザー</a:t>
            </a:r>
            <a:endParaRPr kumimoji="1" lang="en-US" altLang="ja-JP" b="1" dirty="0"/>
          </a:p>
          <a:p>
            <a:pPr algn="ctr"/>
            <a:r>
              <a:rPr kumimoji="1" lang="ja-JP" altLang="en-US" b="1" dirty="0"/>
              <a:t>認定講座</a:t>
            </a:r>
          </a:p>
        </p:txBody>
      </p:sp>
      <p:sp>
        <p:nvSpPr>
          <p:cNvPr id="8" name="テキスト ボックス 7">
            <a:extLst>
              <a:ext uri="{FF2B5EF4-FFF2-40B4-BE49-F238E27FC236}">
                <a16:creationId xmlns:a16="http://schemas.microsoft.com/office/drawing/2014/main" id="{4267ED96-29E7-46E2-B12F-C7B3184E9A65}"/>
              </a:ext>
            </a:extLst>
          </p:cNvPr>
          <p:cNvSpPr txBox="1"/>
          <p:nvPr/>
        </p:nvSpPr>
        <p:spPr>
          <a:xfrm>
            <a:off x="3229526" y="1704958"/>
            <a:ext cx="1218602" cy="646331"/>
          </a:xfrm>
          <a:prstGeom prst="rect">
            <a:avLst/>
          </a:prstGeom>
          <a:noFill/>
        </p:spPr>
        <p:txBody>
          <a:bodyPr wrap="none" rtlCol="0">
            <a:spAutoFit/>
          </a:bodyPr>
          <a:lstStyle/>
          <a:p>
            <a:pPr algn="ctr"/>
            <a:r>
              <a:rPr lang="en-US" altLang="ja-JP" b="1" dirty="0" err="1"/>
              <a:t>Specalist</a:t>
            </a:r>
            <a:endParaRPr kumimoji="1" lang="en-US" altLang="ja-JP" b="1" dirty="0"/>
          </a:p>
          <a:p>
            <a:pPr algn="ctr"/>
            <a:r>
              <a:rPr kumimoji="1" lang="ja-JP" altLang="en-US" b="1" dirty="0"/>
              <a:t>認定講座</a:t>
            </a:r>
          </a:p>
        </p:txBody>
      </p:sp>
      <p:cxnSp>
        <p:nvCxnSpPr>
          <p:cNvPr id="9" name="カギ線コネクタ 64">
            <a:extLst>
              <a:ext uri="{FF2B5EF4-FFF2-40B4-BE49-F238E27FC236}">
                <a16:creationId xmlns:a16="http://schemas.microsoft.com/office/drawing/2014/main" id="{CF76E202-87BD-4A99-8BCD-4770C372C155}"/>
              </a:ext>
            </a:extLst>
          </p:cNvPr>
          <p:cNvCxnSpPr>
            <a:cxnSpLocks/>
          </p:cNvCxnSpPr>
          <p:nvPr/>
        </p:nvCxnSpPr>
        <p:spPr>
          <a:xfrm rot="10800000" flipV="1">
            <a:off x="2578035" y="2202470"/>
            <a:ext cx="832676" cy="804031"/>
          </a:xfrm>
          <a:prstGeom prst="bentConnector3">
            <a:avLst>
              <a:gd name="adj1" fmla="val 328929"/>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80">
            <a:extLst>
              <a:ext uri="{FF2B5EF4-FFF2-40B4-BE49-F238E27FC236}">
                <a16:creationId xmlns:a16="http://schemas.microsoft.com/office/drawing/2014/main" id="{D972C411-A577-49C4-AE5B-A51874FDAE57}"/>
              </a:ext>
            </a:extLst>
          </p:cNvPr>
          <p:cNvSpPr txBox="1">
            <a:spLocks noChangeArrowheads="1"/>
          </p:cNvSpPr>
          <p:nvPr/>
        </p:nvSpPr>
        <p:spPr bwMode="auto">
          <a:xfrm>
            <a:off x="687992" y="1499785"/>
            <a:ext cx="1285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4A0078"/>
                </a:solidFill>
                <a:latin typeface="Arial" panose="020B0604020202020204" pitchFamily="34" charset="0"/>
                <a:ea typeface="ＭＳ Ｐゴシック" panose="020B0600070205080204" pitchFamily="50" charset="-128"/>
              </a:defRPr>
            </a:lvl1pPr>
            <a:lvl2pPr marL="742950" indent="-285750">
              <a:defRPr sz="1600" b="1">
                <a:solidFill>
                  <a:srgbClr val="4A0078"/>
                </a:solidFill>
                <a:latin typeface="Arial" panose="020B0604020202020204" pitchFamily="34" charset="0"/>
                <a:ea typeface="ＭＳ Ｐゴシック" panose="020B0600070205080204" pitchFamily="50" charset="-128"/>
              </a:defRPr>
            </a:lvl2pPr>
            <a:lvl3pPr marL="1143000" indent="-228600">
              <a:defRPr sz="1600" b="1">
                <a:solidFill>
                  <a:srgbClr val="4A0078"/>
                </a:solidFill>
                <a:latin typeface="Arial" panose="020B0604020202020204" pitchFamily="34" charset="0"/>
                <a:ea typeface="ＭＳ Ｐゴシック" panose="020B0600070205080204" pitchFamily="50" charset="-128"/>
              </a:defRPr>
            </a:lvl3pPr>
            <a:lvl4pPr marL="1600200" indent="-228600">
              <a:defRPr sz="1600" b="1">
                <a:solidFill>
                  <a:srgbClr val="4A0078"/>
                </a:solidFill>
                <a:latin typeface="Arial" panose="020B0604020202020204" pitchFamily="34" charset="0"/>
                <a:ea typeface="ＭＳ Ｐゴシック" panose="020B0600070205080204" pitchFamily="50" charset="-128"/>
              </a:defRPr>
            </a:lvl4pPr>
            <a:lvl5pPr marL="2057400" indent="-228600">
              <a:defRPr sz="1600" b="1">
                <a:solidFill>
                  <a:srgbClr val="4A0078"/>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9pPr>
          </a:lstStyle>
          <a:p>
            <a:r>
              <a:rPr kumimoji="1" lang="ja-JP" altLang="en-US" dirty="0">
                <a:solidFill>
                  <a:srgbClr val="C00000"/>
                </a:solidFill>
              </a:rPr>
              <a:t>教えることが</a:t>
            </a:r>
            <a:endParaRPr kumimoji="1" lang="en-US" altLang="ja-JP" dirty="0">
              <a:solidFill>
                <a:srgbClr val="C00000"/>
              </a:solidFill>
            </a:endParaRPr>
          </a:p>
          <a:p>
            <a:r>
              <a:rPr kumimoji="1" lang="ja-JP" altLang="en-US" dirty="0">
                <a:solidFill>
                  <a:srgbClr val="C00000"/>
                </a:solidFill>
              </a:rPr>
              <a:t>できる</a:t>
            </a:r>
          </a:p>
        </p:txBody>
      </p:sp>
      <p:cxnSp>
        <p:nvCxnSpPr>
          <p:cNvPr id="11" name="カギ線コネクタ 97">
            <a:extLst>
              <a:ext uri="{FF2B5EF4-FFF2-40B4-BE49-F238E27FC236}">
                <a16:creationId xmlns:a16="http://schemas.microsoft.com/office/drawing/2014/main" id="{029E8FC2-96E8-4459-B872-6DBEFBB3167F}"/>
              </a:ext>
            </a:extLst>
          </p:cNvPr>
          <p:cNvCxnSpPr/>
          <p:nvPr/>
        </p:nvCxnSpPr>
        <p:spPr>
          <a:xfrm rot="10800000" flipV="1">
            <a:off x="2578036" y="3945926"/>
            <a:ext cx="832676" cy="804031"/>
          </a:xfrm>
          <a:prstGeom prst="bentConnector3">
            <a:avLst>
              <a:gd name="adj1" fmla="val 328929"/>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09B4E22F-1661-4C33-83DA-65C76C3D5A0F}"/>
              </a:ext>
            </a:extLst>
          </p:cNvPr>
          <p:cNvSpPr/>
          <p:nvPr/>
        </p:nvSpPr>
        <p:spPr>
          <a:xfrm>
            <a:off x="4980375" y="2377669"/>
            <a:ext cx="2803973" cy="707886"/>
          </a:xfrm>
          <a:prstGeom prst="rect">
            <a:avLst/>
          </a:prstGeom>
        </p:spPr>
        <p:txBody>
          <a:bodyPr wrap="none">
            <a:spAutoFit/>
          </a:bodyPr>
          <a:lstStyle/>
          <a:p>
            <a:r>
              <a:rPr lang="ja-JP" altLang="en-US" sz="2000" b="1" dirty="0">
                <a:solidFill>
                  <a:srgbClr val="C00000"/>
                </a:solidFill>
                <a:latin typeface="ＭＳ Ｐゴシック" panose="020B0600070205080204" pitchFamily="50" charset="-128"/>
                <a:ea typeface="ＭＳ Ｐゴシック" panose="020B0600070205080204" pitchFamily="50" charset="-128"/>
              </a:rPr>
              <a:t>ブログ講座を開設できる</a:t>
            </a:r>
            <a:endParaRPr lang="en-US" altLang="ja-JP" sz="2000" b="1" dirty="0">
              <a:solidFill>
                <a:srgbClr val="C00000"/>
              </a:solidFill>
              <a:latin typeface="ＭＳ Ｐゴシック" panose="020B0600070205080204" pitchFamily="50" charset="-128"/>
              <a:ea typeface="ＭＳ Ｐゴシック" panose="020B0600070205080204" pitchFamily="50" charset="-128"/>
            </a:endParaRPr>
          </a:p>
          <a:p>
            <a:r>
              <a:rPr lang="ja-JP" altLang="en-US" sz="2000" b="1" dirty="0">
                <a:solidFill>
                  <a:srgbClr val="C00000"/>
                </a:solidFill>
                <a:latin typeface="ＭＳ Ｐゴシック" panose="020B0600070205080204" pitchFamily="50" charset="-128"/>
                <a:ea typeface="ＭＳ Ｐゴシック" panose="020B0600070205080204" pitchFamily="50" charset="-128"/>
              </a:rPr>
              <a:t>　　「資格」が取得できる</a:t>
            </a:r>
          </a:p>
        </p:txBody>
      </p:sp>
      <p:sp>
        <p:nvSpPr>
          <p:cNvPr id="14" name="正方形/長方形 13">
            <a:extLst>
              <a:ext uri="{FF2B5EF4-FFF2-40B4-BE49-F238E27FC236}">
                <a16:creationId xmlns:a16="http://schemas.microsoft.com/office/drawing/2014/main" id="{280E715D-3EF6-4213-BF72-2AEE4AE23DCC}"/>
              </a:ext>
            </a:extLst>
          </p:cNvPr>
          <p:cNvSpPr/>
          <p:nvPr/>
        </p:nvSpPr>
        <p:spPr>
          <a:xfrm>
            <a:off x="4276656" y="903701"/>
            <a:ext cx="3501280" cy="400110"/>
          </a:xfrm>
          <a:prstGeom prst="rect">
            <a:avLst/>
          </a:prstGeom>
        </p:spPr>
        <p:txBody>
          <a:bodyPr wrap="none">
            <a:spAutoFit/>
          </a:bodyPr>
          <a:lstStyle/>
          <a:p>
            <a:r>
              <a:rPr lang="ja-JP" altLang="en-US" sz="2000" b="1" dirty="0">
                <a:solidFill>
                  <a:srgbClr val="C00000"/>
                </a:solidFill>
                <a:latin typeface="ＭＳ Ｐゴシック" panose="020B0600070205080204" pitchFamily="50" charset="-128"/>
                <a:ea typeface="ＭＳ Ｐゴシック" panose="020B0600070205080204" pitchFamily="50" charset="-128"/>
              </a:rPr>
              <a:t>アドバイザー講座を開設できる</a:t>
            </a:r>
          </a:p>
        </p:txBody>
      </p:sp>
      <p:sp>
        <p:nvSpPr>
          <p:cNvPr id="15" name="正方形/長方形 14">
            <a:extLst>
              <a:ext uri="{FF2B5EF4-FFF2-40B4-BE49-F238E27FC236}">
                <a16:creationId xmlns:a16="http://schemas.microsoft.com/office/drawing/2014/main" id="{1CEF18C1-A3F7-4AF0-A521-3DC04C8F0A9D}"/>
              </a:ext>
            </a:extLst>
          </p:cNvPr>
          <p:cNvSpPr/>
          <p:nvPr/>
        </p:nvSpPr>
        <p:spPr>
          <a:xfrm>
            <a:off x="6514921" y="4240413"/>
            <a:ext cx="1709122" cy="1200329"/>
          </a:xfrm>
          <a:prstGeom prst="rect">
            <a:avLst/>
          </a:prstGeom>
        </p:spPr>
        <p:txBody>
          <a:bodyPr wrap="none">
            <a:spAutoFit/>
          </a:bodyPr>
          <a:lstStyle/>
          <a:p>
            <a:r>
              <a:rPr lang="ja-JP" altLang="en-US" b="1" dirty="0">
                <a:solidFill>
                  <a:srgbClr val="C00000"/>
                </a:solidFill>
                <a:latin typeface="ＭＳ Ｐゴシック" panose="020B0600070205080204" pitchFamily="50" charset="-128"/>
                <a:ea typeface="ＭＳ Ｐゴシック" panose="020B0600070205080204" pitchFamily="50" charset="-128"/>
              </a:rPr>
              <a:t>月</a:t>
            </a:r>
            <a:r>
              <a:rPr lang="en-US" altLang="ja-JP" b="1" dirty="0">
                <a:solidFill>
                  <a:srgbClr val="C00000"/>
                </a:solidFill>
                <a:latin typeface="ＭＳ Ｐゴシック" panose="020B0600070205080204" pitchFamily="50" charset="-128"/>
                <a:ea typeface="ＭＳ Ｐゴシック" panose="020B0600070205080204" pitchFamily="50" charset="-128"/>
              </a:rPr>
              <a:t>3</a:t>
            </a:r>
            <a:r>
              <a:rPr lang="ja-JP" altLang="en-US" b="1" dirty="0">
                <a:solidFill>
                  <a:srgbClr val="C00000"/>
                </a:solidFill>
                <a:latin typeface="ＭＳ Ｐゴシック" panose="020B0600070205080204" pitchFamily="50" charset="-128"/>
                <a:ea typeface="ＭＳ Ｐゴシック" panose="020B0600070205080204" pitchFamily="50" charset="-128"/>
              </a:rPr>
              <a:t>万円</a:t>
            </a:r>
            <a:endParaRPr lang="en-US" altLang="ja-JP" b="1" dirty="0">
              <a:solidFill>
                <a:srgbClr val="C00000"/>
              </a:solidFill>
              <a:latin typeface="ＭＳ Ｐゴシック" panose="020B0600070205080204" pitchFamily="50" charset="-128"/>
              <a:ea typeface="ＭＳ Ｐゴシック" panose="020B0600070205080204" pitchFamily="50" charset="-128"/>
            </a:endParaRPr>
          </a:p>
          <a:p>
            <a:r>
              <a:rPr lang="ja-JP" altLang="en-US" b="1" dirty="0">
                <a:solidFill>
                  <a:srgbClr val="C00000"/>
                </a:solidFill>
                <a:latin typeface="ＭＳ Ｐゴシック" panose="020B0600070205080204" pitchFamily="50" charset="-128"/>
                <a:ea typeface="ＭＳ Ｐゴシック" panose="020B0600070205080204" pitchFamily="50" charset="-128"/>
              </a:rPr>
              <a:t>ブログで</a:t>
            </a:r>
            <a:endParaRPr lang="en-US" altLang="ja-JP" b="1" dirty="0">
              <a:solidFill>
                <a:srgbClr val="C00000"/>
              </a:solidFill>
              <a:latin typeface="ＭＳ Ｐゴシック" panose="020B0600070205080204" pitchFamily="50" charset="-128"/>
              <a:ea typeface="ＭＳ Ｐゴシック" panose="020B0600070205080204" pitchFamily="50" charset="-128"/>
            </a:endParaRPr>
          </a:p>
          <a:p>
            <a:r>
              <a:rPr lang="ja-JP" altLang="en-US" b="1" dirty="0">
                <a:solidFill>
                  <a:srgbClr val="C00000"/>
                </a:solidFill>
                <a:latin typeface="ＭＳ Ｐゴシック" panose="020B0600070205080204" pitchFamily="50" charset="-128"/>
                <a:ea typeface="ＭＳ Ｐゴシック" panose="020B0600070205080204" pitchFamily="50" charset="-128"/>
              </a:rPr>
              <a:t>稼げるスキルを</a:t>
            </a:r>
            <a:endParaRPr lang="en-US" altLang="ja-JP" b="1" dirty="0">
              <a:solidFill>
                <a:srgbClr val="C00000"/>
              </a:solidFill>
              <a:latin typeface="ＭＳ Ｐゴシック" panose="020B0600070205080204" pitchFamily="50" charset="-128"/>
              <a:ea typeface="ＭＳ Ｐゴシック" panose="020B0600070205080204" pitchFamily="50" charset="-128"/>
            </a:endParaRPr>
          </a:p>
          <a:p>
            <a:r>
              <a:rPr lang="ja-JP" altLang="en-US" b="1" dirty="0">
                <a:solidFill>
                  <a:srgbClr val="C00000"/>
                </a:solidFill>
                <a:latin typeface="ＭＳ Ｐゴシック" panose="020B0600070205080204" pitchFamily="50" charset="-128"/>
                <a:ea typeface="ＭＳ Ｐゴシック" panose="020B0600070205080204" pitchFamily="50" charset="-128"/>
              </a:rPr>
              <a:t>身に着ける</a:t>
            </a:r>
            <a:endParaRPr lang="en-US" altLang="ja-JP" b="1" dirty="0">
              <a:solidFill>
                <a:srgbClr val="C00000"/>
              </a:solidFill>
              <a:latin typeface="ＭＳ Ｐゴシック" panose="020B0600070205080204" pitchFamily="50" charset="-128"/>
              <a:ea typeface="ＭＳ Ｐゴシック" panose="020B0600070205080204" pitchFamily="50" charset="-128"/>
            </a:endParaRPr>
          </a:p>
        </p:txBody>
      </p:sp>
      <p:cxnSp>
        <p:nvCxnSpPr>
          <p:cNvPr id="17" name="直線コネクタ 16">
            <a:extLst>
              <a:ext uri="{FF2B5EF4-FFF2-40B4-BE49-F238E27FC236}">
                <a16:creationId xmlns:a16="http://schemas.microsoft.com/office/drawing/2014/main" id="{6EBDD9B7-08E4-4145-9EB2-7112995CD38C}"/>
              </a:ext>
            </a:extLst>
          </p:cNvPr>
          <p:cNvCxnSpPr/>
          <p:nvPr/>
        </p:nvCxnSpPr>
        <p:spPr>
          <a:xfrm>
            <a:off x="1737007" y="4240413"/>
            <a:ext cx="9599546" cy="0"/>
          </a:xfrm>
          <a:prstGeom prst="line">
            <a:avLst/>
          </a:prstGeom>
          <a:ln/>
        </p:spPr>
        <p:style>
          <a:lnRef idx="3">
            <a:schemeClr val="dk1"/>
          </a:lnRef>
          <a:fillRef idx="0">
            <a:schemeClr val="dk1"/>
          </a:fillRef>
          <a:effectRef idx="2">
            <a:schemeClr val="dk1"/>
          </a:effectRef>
          <a:fontRef idx="minor">
            <a:schemeClr val="tx1"/>
          </a:fontRef>
        </p:style>
      </p:cxnSp>
      <p:cxnSp>
        <p:nvCxnSpPr>
          <p:cNvPr id="18" name="直線コネクタ 17">
            <a:extLst>
              <a:ext uri="{FF2B5EF4-FFF2-40B4-BE49-F238E27FC236}">
                <a16:creationId xmlns:a16="http://schemas.microsoft.com/office/drawing/2014/main" id="{1DCA6943-216B-4D06-9FC6-3D9D40C4DC39}"/>
              </a:ext>
            </a:extLst>
          </p:cNvPr>
          <p:cNvCxnSpPr/>
          <p:nvPr/>
        </p:nvCxnSpPr>
        <p:spPr>
          <a:xfrm>
            <a:off x="2994372" y="2313432"/>
            <a:ext cx="8508780" cy="0"/>
          </a:xfrm>
          <a:prstGeom prst="line">
            <a:avLst/>
          </a:prstGeom>
        </p:spPr>
        <p:style>
          <a:lnRef idx="3">
            <a:schemeClr val="dk1"/>
          </a:lnRef>
          <a:fillRef idx="0">
            <a:schemeClr val="dk1"/>
          </a:fillRef>
          <a:effectRef idx="2">
            <a:schemeClr val="dk1"/>
          </a:effectRef>
          <a:fontRef idx="minor">
            <a:schemeClr val="tx1"/>
          </a:fontRef>
        </p:style>
      </p:cxnSp>
      <p:sp>
        <p:nvSpPr>
          <p:cNvPr id="21" name="テキスト ボックス 90">
            <a:extLst>
              <a:ext uri="{FF2B5EF4-FFF2-40B4-BE49-F238E27FC236}">
                <a16:creationId xmlns:a16="http://schemas.microsoft.com/office/drawing/2014/main" id="{6EB16F73-B2B0-467F-BBFD-F1B60227D0BD}"/>
              </a:ext>
            </a:extLst>
          </p:cNvPr>
          <p:cNvSpPr txBox="1">
            <a:spLocks noChangeArrowheads="1"/>
          </p:cNvSpPr>
          <p:nvPr/>
        </p:nvSpPr>
        <p:spPr bwMode="auto">
          <a:xfrm>
            <a:off x="8286827" y="4263204"/>
            <a:ext cx="32689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4A0078"/>
                </a:solidFill>
                <a:latin typeface="Arial" panose="020B0604020202020204" pitchFamily="34" charset="0"/>
                <a:ea typeface="ＭＳ Ｐゴシック" panose="020B0600070205080204" pitchFamily="50" charset="-128"/>
              </a:defRPr>
            </a:lvl1pPr>
            <a:lvl2pPr marL="742950" indent="-285750">
              <a:defRPr sz="1600" b="1">
                <a:solidFill>
                  <a:srgbClr val="4A0078"/>
                </a:solidFill>
                <a:latin typeface="Arial" panose="020B0604020202020204" pitchFamily="34" charset="0"/>
                <a:ea typeface="ＭＳ Ｐゴシック" panose="020B0600070205080204" pitchFamily="50" charset="-128"/>
              </a:defRPr>
            </a:lvl2pPr>
            <a:lvl3pPr marL="1143000" indent="-228600">
              <a:defRPr sz="1600" b="1">
                <a:solidFill>
                  <a:srgbClr val="4A0078"/>
                </a:solidFill>
                <a:latin typeface="Arial" panose="020B0604020202020204" pitchFamily="34" charset="0"/>
                <a:ea typeface="ＭＳ Ｐゴシック" panose="020B0600070205080204" pitchFamily="50" charset="-128"/>
              </a:defRPr>
            </a:lvl3pPr>
            <a:lvl4pPr marL="1600200" indent="-228600">
              <a:defRPr sz="1600" b="1">
                <a:solidFill>
                  <a:srgbClr val="4A0078"/>
                </a:solidFill>
                <a:latin typeface="Arial" panose="020B0604020202020204" pitchFamily="34" charset="0"/>
                <a:ea typeface="ＭＳ Ｐゴシック" panose="020B0600070205080204" pitchFamily="50" charset="-128"/>
              </a:defRPr>
            </a:lvl4pPr>
            <a:lvl5pPr marL="2057400" indent="-228600">
              <a:defRPr sz="1600" b="1">
                <a:solidFill>
                  <a:srgbClr val="4A0078"/>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9pPr>
          </a:lstStyle>
          <a:p>
            <a:pPr algn="r"/>
            <a:r>
              <a:rPr lang="en-US" altLang="ja-JP" sz="2000" dirty="0">
                <a:solidFill>
                  <a:schemeClr val="tx2"/>
                </a:solidFill>
              </a:rPr>
              <a:t>3</a:t>
            </a:r>
            <a:r>
              <a:rPr lang="ja-JP" altLang="en-US" sz="2000" dirty="0">
                <a:solidFill>
                  <a:schemeClr val="tx2"/>
                </a:solidFill>
              </a:rPr>
              <a:t>か月間でブログ基礎を学び</a:t>
            </a:r>
            <a:endParaRPr lang="en-US" altLang="ja-JP" sz="2000" dirty="0">
              <a:solidFill>
                <a:schemeClr val="tx2"/>
              </a:solidFill>
            </a:endParaRPr>
          </a:p>
          <a:p>
            <a:pPr algn="r"/>
            <a:r>
              <a:rPr kumimoji="1" lang="en-US" altLang="ja-JP" sz="2000" dirty="0">
                <a:solidFill>
                  <a:schemeClr val="tx2"/>
                </a:solidFill>
              </a:rPr>
              <a:t>1</a:t>
            </a:r>
            <a:r>
              <a:rPr kumimoji="1" lang="ja-JP" altLang="en-US" sz="2000" dirty="0">
                <a:solidFill>
                  <a:schemeClr val="tx2"/>
                </a:solidFill>
              </a:rPr>
              <a:t>年間コミュニティで継続する</a:t>
            </a:r>
            <a:endParaRPr kumimoji="1" lang="en-US" altLang="ja-JP" sz="2000" dirty="0">
              <a:solidFill>
                <a:schemeClr val="tx2"/>
              </a:solidFill>
            </a:endParaRPr>
          </a:p>
        </p:txBody>
      </p:sp>
      <p:sp>
        <p:nvSpPr>
          <p:cNvPr id="22" name="正方形/長方形 21">
            <a:extLst>
              <a:ext uri="{FF2B5EF4-FFF2-40B4-BE49-F238E27FC236}">
                <a16:creationId xmlns:a16="http://schemas.microsoft.com/office/drawing/2014/main" id="{3144F8FC-D14B-40BC-A4FB-8165AE98524C}"/>
              </a:ext>
            </a:extLst>
          </p:cNvPr>
          <p:cNvSpPr/>
          <p:nvPr/>
        </p:nvSpPr>
        <p:spPr>
          <a:xfrm>
            <a:off x="8296553" y="4929501"/>
            <a:ext cx="3245829" cy="646331"/>
          </a:xfrm>
          <a:prstGeom prst="rect">
            <a:avLst/>
          </a:prstGeom>
        </p:spPr>
        <p:txBody>
          <a:bodyPr wrap="square">
            <a:spAutoFit/>
          </a:bodyPr>
          <a:lstStyle/>
          <a:p>
            <a:r>
              <a:rPr lang="ja-JP" altLang="en-US" sz="1200" dirty="0">
                <a:solidFill>
                  <a:schemeClr val="tx2"/>
                </a:solidFill>
                <a:latin typeface="ＭＳ Ｐゴシック" panose="020B0600070205080204" pitchFamily="50" charset="-128"/>
                <a:ea typeface="ＭＳ Ｐゴシック" panose="020B0600070205080204" pitchFamily="50" charset="-128"/>
              </a:rPr>
              <a:t>・自分の</a:t>
            </a:r>
            <a:r>
              <a:rPr lang="en-US" altLang="ja-JP" sz="1200" dirty="0" err="1">
                <a:solidFill>
                  <a:schemeClr val="tx2"/>
                </a:solidFill>
                <a:latin typeface="ＭＳ Ｐゴシック" panose="020B0600070205080204" pitchFamily="50" charset="-128"/>
                <a:ea typeface="ＭＳ Ｐゴシック" panose="020B0600070205080204" pitchFamily="50" charset="-128"/>
              </a:rPr>
              <a:t>Wordpress</a:t>
            </a:r>
            <a:r>
              <a:rPr lang="ja-JP" altLang="en-US" sz="1200" dirty="0">
                <a:solidFill>
                  <a:schemeClr val="tx2"/>
                </a:solidFill>
                <a:latin typeface="ＭＳ Ｐゴシック" panose="020B0600070205080204" pitchFamily="50" charset="-128"/>
                <a:ea typeface="ＭＳ Ｐゴシック" panose="020B0600070205080204" pitchFamily="50" charset="-128"/>
              </a:rPr>
              <a:t>ブログを持ち</a:t>
            </a:r>
            <a:endParaRPr lang="en-US" altLang="ja-JP" sz="1200" dirty="0">
              <a:solidFill>
                <a:schemeClr val="tx2"/>
              </a:solidFill>
              <a:latin typeface="ＭＳ Ｐゴシック" panose="020B0600070205080204" pitchFamily="50" charset="-128"/>
              <a:ea typeface="ＭＳ Ｐゴシック" panose="020B0600070205080204" pitchFamily="50" charset="-128"/>
            </a:endParaRPr>
          </a:p>
          <a:p>
            <a:r>
              <a:rPr lang="ja-JP" altLang="en-US" sz="1200" dirty="0">
                <a:solidFill>
                  <a:schemeClr val="tx2"/>
                </a:solidFill>
                <a:latin typeface="ＭＳ Ｐゴシック" panose="020B0600070205080204" pitchFamily="50" charset="-128"/>
                <a:ea typeface="ＭＳ Ｐゴシック" panose="020B0600070205080204" pitchFamily="50" charset="-128"/>
              </a:rPr>
              <a:t>・アドセンスの審査に合格</a:t>
            </a:r>
            <a:endParaRPr lang="en-US" altLang="ja-JP" sz="1200" dirty="0">
              <a:solidFill>
                <a:schemeClr val="tx2"/>
              </a:solidFill>
              <a:latin typeface="ＭＳ Ｐゴシック" panose="020B0600070205080204" pitchFamily="50" charset="-128"/>
              <a:ea typeface="ＭＳ Ｐゴシック" panose="020B0600070205080204" pitchFamily="50" charset="-128"/>
            </a:endParaRPr>
          </a:p>
          <a:p>
            <a:r>
              <a:rPr lang="ja-JP" altLang="en-US" sz="1200" dirty="0">
                <a:solidFill>
                  <a:schemeClr val="tx2"/>
                </a:solidFill>
                <a:latin typeface="ＭＳ Ｐゴシック" panose="020B0600070205080204" pitchFamily="50" charset="-128"/>
                <a:ea typeface="ＭＳ Ｐゴシック" panose="020B0600070205080204" pitchFamily="50" charset="-128"/>
              </a:rPr>
              <a:t>・月</a:t>
            </a:r>
            <a:r>
              <a:rPr lang="en-US" altLang="ja-JP" sz="1200" dirty="0">
                <a:solidFill>
                  <a:schemeClr val="tx2"/>
                </a:solidFill>
                <a:latin typeface="ＭＳ Ｐゴシック" panose="020B0600070205080204" pitchFamily="50" charset="-128"/>
                <a:ea typeface="ＭＳ Ｐゴシック" panose="020B0600070205080204" pitchFamily="50" charset="-128"/>
              </a:rPr>
              <a:t>3</a:t>
            </a:r>
            <a:r>
              <a:rPr lang="ja-JP" altLang="en-US" sz="1200" dirty="0">
                <a:solidFill>
                  <a:schemeClr val="tx2"/>
                </a:solidFill>
                <a:latin typeface="ＭＳ Ｐゴシック" panose="020B0600070205080204" pitchFamily="50" charset="-128"/>
                <a:ea typeface="ＭＳ Ｐゴシック" panose="020B0600070205080204" pitchFamily="50" charset="-128"/>
              </a:rPr>
              <a:t>万円を稼ぐ基礎知識とスキルが身につく</a:t>
            </a:r>
          </a:p>
        </p:txBody>
      </p:sp>
      <p:sp>
        <p:nvSpPr>
          <p:cNvPr id="23" name="テキスト ボックス 90">
            <a:extLst>
              <a:ext uri="{FF2B5EF4-FFF2-40B4-BE49-F238E27FC236}">
                <a16:creationId xmlns:a16="http://schemas.microsoft.com/office/drawing/2014/main" id="{D11517EF-E664-4279-A6D4-969B289AFA8D}"/>
              </a:ext>
            </a:extLst>
          </p:cNvPr>
          <p:cNvSpPr txBox="1">
            <a:spLocks noChangeArrowheads="1"/>
          </p:cNvSpPr>
          <p:nvPr/>
        </p:nvSpPr>
        <p:spPr bwMode="auto">
          <a:xfrm>
            <a:off x="7692343" y="2351289"/>
            <a:ext cx="304762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4A0078"/>
                </a:solidFill>
                <a:latin typeface="Arial" panose="020B0604020202020204" pitchFamily="34" charset="0"/>
                <a:ea typeface="ＭＳ Ｐゴシック" panose="020B0600070205080204" pitchFamily="50" charset="-128"/>
              </a:defRPr>
            </a:lvl1pPr>
            <a:lvl2pPr marL="742950" indent="-285750">
              <a:defRPr sz="1600" b="1">
                <a:solidFill>
                  <a:srgbClr val="4A0078"/>
                </a:solidFill>
                <a:latin typeface="Arial" panose="020B0604020202020204" pitchFamily="34" charset="0"/>
                <a:ea typeface="ＭＳ Ｐゴシック" panose="020B0600070205080204" pitchFamily="50" charset="-128"/>
              </a:defRPr>
            </a:lvl2pPr>
            <a:lvl3pPr marL="1143000" indent="-228600">
              <a:defRPr sz="1600" b="1">
                <a:solidFill>
                  <a:srgbClr val="4A0078"/>
                </a:solidFill>
                <a:latin typeface="Arial" panose="020B0604020202020204" pitchFamily="34" charset="0"/>
                <a:ea typeface="ＭＳ Ｐゴシック" panose="020B0600070205080204" pitchFamily="50" charset="-128"/>
              </a:defRPr>
            </a:lvl3pPr>
            <a:lvl4pPr marL="1600200" indent="-228600">
              <a:defRPr sz="1600" b="1">
                <a:solidFill>
                  <a:srgbClr val="4A0078"/>
                </a:solidFill>
                <a:latin typeface="Arial" panose="020B0604020202020204" pitchFamily="34" charset="0"/>
                <a:ea typeface="ＭＳ Ｐゴシック" panose="020B0600070205080204" pitchFamily="50" charset="-128"/>
              </a:defRPr>
            </a:lvl4pPr>
            <a:lvl5pPr marL="2057400" indent="-228600">
              <a:defRPr sz="1600" b="1">
                <a:solidFill>
                  <a:srgbClr val="4A0078"/>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9pPr>
          </a:lstStyle>
          <a:p>
            <a:r>
              <a:rPr lang="en-US" altLang="ja-JP" sz="1800" dirty="0">
                <a:solidFill>
                  <a:schemeClr val="tx2"/>
                </a:solidFill>
              </a:rPr>
              <a:t>2</a:t>
            </a:r>
            <a:r>
              <a:rPr lang="ja-JP" altLang="en-US" sz="1800" dirty="0">
                <a:solidFill>
                  <a:schemeClr val="tx2"/>
                </a:solidFill>
              </a:rPr>
              <a:t>か月間　</a:t>
            </a:r>
            <a:r>
              <a:rPr lang="en-US" altLang="ja-JP" sz="1800" dirty="0">
                <a:solidFill>
                  <a:schemeClr val="tx2"/>
                </a:solidFill>
              </a:rPr>
              <a:t>4</a:t>
            </a:r>
            <a:r>
              <a:rPr kumimoji="1" lang="ja-JP" altLang="en-US" sz="1800" dirty="0">
                <a:solidFill>
                  <a:schemeClr val="tx2"/>
                </a:solidFill>
              </a:rPr>
              <a:t>時間</a:t>
            </a:r>
            <a:r>
              <a:rPr kumimoji="1" lang="en-US" altLang="ja-JP" sz="1800" dirty="0">
                <a:solidFill>
                  <a:schemeClr val="tx2"/>
                </a:solidFill>
              </a:rPr>
              <a:t>×5</a:t>
            </a:r>
            <a:r>
              <a:rPr kumimoji="1" lang="ja-JP" altLang="en-US" sz="1800" dirty="0">
                <a:solidFill>
                  <a:schemeClr val="tx2"/>
                </a:solidFill>
              </a:rPr>
              <a:t>回＋試験</a:t>
            </a:r>
          </a:p>
          <a:p>
            <a:r>
              <a:rPr lang="ja-JP" altLang="en-US" sz="1200" dirty="0">
                <a:solidFill>
                  <a:schemeClr val="tx2"/>
                </a:solidFill>
              </a:rPr>
              <a:t>認定試験料金</a:t>
            </a:r>
          </a:p>
          <a:p>
            <a:r>
              <a:rPr kumimoji="1" lang="ja-JP" altLang="en-US" sz="1200" dirty="0">
                <a:solidFill>
                  <a:schemeClr val="tx2"/>
                </a:solidFill>
              </a:rPr>
              <a:t>認定料金</a:t>
            </a:r>
          </a:p>
          <a:p>
            <a:r>
              <a:rPr lang="ja-JP" altLang="en-US" sz="1200" dirty="0">
                <a:solidFill>
                  <a:schemeClr val="tx2"/>
                </a:solidFill>
              </a:rPr>
              <a:t>年会費</a:t>
            </a:r>
            <a:endParaRPr kumimoji="1" lang="ja-JP" altLang="en-US" sz="1200" dirty="0">
              <a:solidFill>
                <a:schemeClr val="tx2"/>
              </a:solidFill>
            </a:endParaRPr>
          </a:p>
        </p:txBody>
      </p:sp>
      <p:sp>
        <p:nvSpPr>
          <p:cNvPr id="24" name="テキスト ボックス 90">
            <a:extLst>
              <a:ext uri="{FF2B5EF4-FFF2-40B4-BE49-F238E27FC236}">
                <a16:creationId xmlns:a16="http://schemas.microsoft.com/office/drawing/2014/main" id="{4D757267-47C0-4ADA-A204-C9ADE2E882B4}"/>
              </a:ext>
            </a:extLst>
          </p:cNvPr>
          <p:cNvSpPr txBox="1">
            <a:spLocks noChangeArrowheads="1"/>
          </p:cNvSpPr>
          <p:nvPr/>
        </p:nvSpPr>
        <p:spPr bwMode="auto">
          <a:xfrm>
            <a:off x="7692343" y="1068910"/>
            <a:ext cx="235032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4A0078"/>
                </a:solidFill>
                <a:latin typeface="Arial" panose="020B0604020202020204" pitchFamily="34" charset="0"/>
                <a:ea typeface="ＭＳ Ｐゴシック" panose="020B0600070205080204" pitchFamily="50" charset="-128"/>
              </a:defRPr>
            </a:lvl1pPr>
            <a:lvl2pPr marL="742950" indent="-285750">
              <a:defRPr sz="1600" b="1">
                <a:solidFill>
                  <a:srgbClr val="4A0078"/>
                </a:solidFill>
                <a:latin typeface="Arial" panose="020B0604020202020204" pitchFamily="34" charset="0"/>
                <a:ea typeface="ＭＳ Ｐゴシック" panose="020B0600070205080204" pitchFamily="50" charset="-128"/>
              </a:defRPr>
            </a:lvl2pPr>
            <a:lvl3pPr marL="1143000" indent="-228600">
              <a:defRPr sz="1600" b="1">
                <a:solidFill>
                  <a:srgbClr val="4A0078"/>
                </a:solidFill>
                <a:latin typeface="Arial" panose="020B0604020202020204" pitchFamily="34" charset="0"/>
                <a:ea typeface="ＭＳ Ｐゴシック" panose="020B0600070205080204" pitchFamily="50" charset="-128"/>
              </a:defRPr>
            </a:lvl3pPr>
            <a:lvl4pPr marL="1600200" indent="-228600">
              <a:defRPr sz="1600" b="1">
                <a:solidFill>
                  <a:srgbClr val="4A0078"/>
                </a:solidFill>
                <a:latin typeface="Arial" panose="020B0604020202020204" pitchFamily="34" charset="0"/>
                <a:ea typeface="ＭＳ Ｐゴシック" panose="020B0600070205080204" pitchFamily="50" charset="-128"/>
              </a:defRPr>
            </a:lvl4pPr>
            <a:lvl5pPr marL="2057400" indent="-228600">
              <a:defRPr sz="1600" b="1">
                <a:solidFill>
                  <a:srgbClr val="4A0078"/>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9pPr>
          </a:lstStyle>
          <a:p>
            <a:r>
              <a:rPr lang="en-US" altLang="ja-JP" sz="1800" dirty="0">
                <a:solidFill>
                  <a:schemeClr val="tx2"/>
                </a:solidFill>
              </a:rPr>
              <a:t>2</a:t>
            </a:r>
            <a:r>
              <a:rPr lang="ja-JP" altLang="en-US" sz="1800" dirty="0">
                <a:solidFill>
                  <a:schemeClr val="tx2"/>
                </a:solidFill>
              </a:rPr>
              <a:t>か月間　</a:t>
            </a:r>
            <a:r>
              <a:rPr lang="en-US" altLang="ja-JP" sz="1800" dirty="0">
                <a:solidFill>
                  <a:schemeClr val="tx2"/>
                </a:solidFill>
              </a:rPr>
              <a:t>5</a:t>
            </a:r>
            <a:r>
              <a:rPr kumimoji="1" lang="ja-JP" altLang="en-US" sz="1800" dirty="0">
                <a:solidFill>
                  <a:schemeClr val="tx2"/>
                </a:solidFill>
              </a:rPr>
              <a:t>時間</a:t>
            </a:r>
            <a:r>
              <a:rPr kumimoji="1" lang="en-US" altLang="ja-JP" sz="1800" dirty="0">
                <a:solidFill>
                  <a:schemeClr val="tx2"/>
                </a:solidFill>
              </a:rPr>
              <a:t>×</a:t>
            </a:r>
            <a:r>
              <a:rPr lang="en-US" altLang="ja-JP" sz="1800" dirty="0">
                <a:solidFill>
                  <a:schemeClr val="tx2"/>
                </a:solidFill>
              </a:rPr>
              <a:t>4</a:t>
            </a:r>
            <a:r>
              <a:rPr kumimoji="1" lang="ja-JP" altLang="en-US" sz="1800" dirty="0">
                <a:solidFill>
                  <a:schemeClr val="tx2"/>
                </a:solidFill>
              </a:rPr>
              <a:t>回</a:t>
            </a:r>
            <a:endParaRPr kumimoji="1" lang="en-US" altLang="ja-JP" sz="1800" dirty="0">
              <a:solidFill>
                <a:schemeClr val="tx2"/>
              </a:solidFill>
            </a:endParaRPr>
          </a:p>
          <a:p>
            <a:r>
              <a:rPr lang="ja-JP" altLang="en-US" sz="1200" dirty="0">
                <a:solidFill>
                  <a:schemeClr val="tx2"/>
                </a:solidFill>
              </a:rPr>
              <a:t>認定試験料金</a:t>
            </a:r>
            <a:endParaRPr lang="en-US" altLang="ja-JP" sz="1200" dirty="0">
              <a:solidFill>
                <a:schemeClr val="tx2"/>
              </a:solidFill>
            </a:endParaRPr>
          </a:p>
          <a:p>
            <a:r>
              <a:rPr kumimoji="1" lang="ja-JP" altLang="en-US" sz="1200" dirty="0">
                <a:solidFill>
                  <a:schemeClr val="tx2"/>
                </a:solidFill>
              </a:rPr>
              <a:t>認定料金</a:t>
            </a:r>
          </a:p>
        </p:txBody>
      </p:sp>
      <p:sp>
        <p:nvSpPr>
          <p:cNvPr id="25" name="正方形/長方形 24">
            <a:extLst>
              <a:ext uri="{FF2B5EF4-FFF2-40B4-BE49-F238E27FC236}">
                <a16:creationId xmlns:a16="http://schemas.microsoft.com/office/drawing/2014/main" id="{C9375C73-9313-438D-8EEF-9CFD81499A32}"/>
              </a:ext>
            </a:extLst>
          </p:cNvPr>
          <p:cNvSpPr/>
          <p:nvPr/>
        </p:nvSpPr>
        <p:spPr>
          <a:xfrm>
            <a:off x="7025413" y="3585997"/>
            <a:ext cx="4663034" cy="461665"/>
          </a:xfrm>
          <a:prstGeom prst="rect">
            <a:avLst/>
          </a:prstGeom>
        </p:spPr>
        <p:txBody>
          <a:bodyPr wrap="square">
            <a:spAutoFit/>
          </a:bodyPr>
          <a:lstStyle/>
          <a:p>
            <a:r>
              <a:rPr lang="ja-JP" altLang="en-US" sz="1200" dirty="0">
                <a:solidFill>
                  <a:schemeClr val="tx2"/>
                </a:solidFill>
                <a:latin typeface="ＭＳ Ｐゴシック" panose="020B0600070205080204" pitchFamily="50" charset="-128"/>
                <a:ea typeface="ＭＳ Ｐゴシック" panose="020B0600070205080204" pitchFamily="50" charset="-128"/>
              </a:rPr>
              <a:t>・教材・教え方・集客・販売を協会がサポート</a:t>
            </a:r>
            <a:endParaRPr lang="en-US" altLang="ja-JP" sz="1200" dirty="0">
              <a:solidFill>
                <a:schemeClr val="tx2"/>
              </a:solidFill>
              <a:latin typeface="ＭＳ Ｐゴシック" panose="020B0600070205080204" pitchFamily="50" charset="-128"/>
              <a:ea typeface="ＭＳ Ｐゴシック" panose="020B0600070205080204" pitchFamily="50" charset="-128"/>
            </a:endParaRPr>
          </a:p>
          <a:p>
            <a:r>
              <a:rPr lang="ja-JP" altLang="en-US" sz="1200" dirty="0">
                <a:solidFill>
                  <a:schemeClr val="tx2"/>
                </a:solidFill>
                <a:latin typeface="ＭＳ Ｐゴシック" panose="020B0600070205080204" pitchFamily="50" charset="-128"/>
                <a:ea typeface="ＭＳ Ｐゴシック" panose="020B0600070205080204" pitchFamily="50" charset="-128"/>
              </a:rPr>
              <a:t>・自分</a:t>
            </a:r>
            <a:r>
              <a:rPr lang="en-US" altLang="ja-JP" sz="1200" dirty="0">
                <a:solidFill>
                  <a:schemeClr val="tx2"/>
                </a:solidFill>
                <a:latin typeface="ＭＳ Ｐゴシック" panose="020B0600070205080204" pitchFamily="50" charset="-128"/>
                <a:ea typeface="ＭＳ Ｐゴシック" panose="020B0600070205080204" pitchFamily="50" charset="-128"/>
              </a:rPr>
              <a:t>1</a:t>
            </a:r>
            <a:r>
              <a:rPr lang="ja-JP" altLang="en-US" sz="1200" dirty="0">
                <a:solidFill>
                  <a:schemeClr val="tx2"/>
                </a:solidFill>
                <a:latin typeface="ＭＳ Ｐゴシック" panose="020B0600070205080204" pitchFamily="50" charset="-128"/>
                <a:ea typeface="ＭＳ Ｐゴシック" panose="020B0600070205080204" pitchFamily="50" charset="-128"/>
              </a:rPr>
              <a:t>人では教えられないけれど、人の役に立ちたいと思っている人</a:t>
            </a:r>
            <a:endParaRPr lang="en-US" altLang="ja-JP" sz="1200" dirty="0">
              <a:solidFill>
                <a:schemeClr val="tx2"/>
              </a:solidFill>
              <a:latin typeface="ＭＳ Ｐゴシック" panose="020B0600070205080204" pitchFamily="50" charset="-128"/>
              <a:ea typeface="ＭＳ Ｐゴシック" panose="020B0600070205080204" pitchFamily="50" charset="-128"/>
            </a:endParaRPr>
          </a:p>
        </p:txBody>
      </p:sp>
      <p:sp>
        <p:nvSpPr>
          <p:cNvPr id="2" name="正方形/長方形 1">
            <a:extLst>
              <a:ext uri="{FF2B5EF4-FFF2-40B4-BE49-F238E27FC236}">
                <a16:creationId xmlns:a16="http://schemas.microsoft.com/office/drawing/2014/main" id="{CDA8D284-37A4-4C32-8844-4724E12253C2}"/>
              </a:ext>
            </a:extLst>
          </p:cNvPr>
          <p:cNvSpPr/>
          <p:nvPr/>
        </p:nvSpPr>
        <p:spPr>
          <a:xfrm>
            <a:off x="8343001" y="5599373"/>
            <a:ext cx="3345446" cy="830997"/>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12" name="テキスト ボックス 110">
            <a:extLst>
              <a:ext uri="{FF2B5EF4-FFF2-40B4-BE49-F238E27FC236}">
                <a16:creationId xmlns:a16="http://schemas.microsoft.com/office/drawing/2014/main" id="{DEB07261-5F98-4DC8-993C-49AE40E52854}"/>
              </a:ext>
            </a:extLst>
          </p:cNvPr>
          <p:cNvSpPr txBox="1">
            <a:spLocks noChangeArrowheads="1"/>
          </p:cNvSpPr>
          <p:nvPr/>
        </p:nvSpPr>
        <p:spPr bwMode="auto">
          <a:xfrm>
            <a:off x="7901152" y="5762311"/>
            <a:ext cx="19912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4A0078"/>
                </a:solidFill>
                <a:latin typeface="Arial" panose="020B0604020202020204" pitchFamily="34" charset="0"/>
                <a:ea typeface="ＭＳ Ｐゴシック" panose="020B0600070205080204" pitchFamily="50" charset="-128"/>
              </a:defRPr>
            </a:lvl1pPr>
            <a:lvl2pPr marL="742950" indent="-285750">
              <a:defRPr sz="1600" b="1">
                <a:solidFill>
                  <a:srgbClr val="4A0078"/>
                </a:solidFill>
                <a:latin typeface="Arial" panose="020B0604020202020204" pitchFamily="34" charset="0"/>
                <a:ea typeface="ＭＳ Ｐゴシック" panose="020B0600070205080204" pitchFamily="50" charset="-128"/>
              </a:defRPr>
            </a:lvl2pPr>
            <a:lvl3pPr marL="1143000" indent="-228600">
              <a:defRPr sz="1600" b="1">
                <a:solidFill>
                  <a:srgbClr val="4A0078"/>
                </a:solidFill>
                <a:latin typeface="Arial" panose="020B0604020202020204" pitchFamily="34" charset="0"/>
                <a:ea typeface="ＭＳ Ｐゴシック" panose="020B0600070205080204" pitchFamily="50" charset="-128"/>
              </a:defRPr>
            </a:lvl3pPr>
            <a:lvl4pPr marL="1600200" indent="-228600">
              <a:defRPr sz="1600" b="1">
                <a:solidFill>
                  <a:srgbClr val="4A0078"/>
                </a:solidFill>
                <a:latin typeface="Arial" panose="020B0604020202020204" pitchFamily="34" charset="0"/>
                <a:ea typeface="ＭＳ Ｐゴシック" panose="020B0600070205080204" pitchFamily="50" charset="-128"/>
              </a:defRPr>
            </a:lvl4pPr>
            <a:lvl5pPr marL="2057400" indent="-228600">
              <a:defRPr sz="1600" b="1">
                <a:solidFill>
                  <a:srgbClr val="4A0078"/>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9pPr>
          </a:lstStyle>
          <a:p>
            <a:r>
              <a:rPr kumimoji="1" lang="ja-JP" altLang="en-US" sz="2000" dirty="0">
                <a:solidFill>
                  <a:schemeClr val="tx2"/>
                </a:solidFill>
              </a:rPr>
              <a:t>無料の情報提供</a:t>
            </a:r>
          </a:p>
        </p:txBody>
      </p:sp>
      <p:cxnSp>
        <p:nvCxnSpPr>
          <p:cNvPr id="26" name="直線コネクタ 25">
            <a:extLst>
              <a:ext uri="{FF2B5EF4-FFF2-40B4-BE49-F238E27FC236}">
                <a16:creationId xmlns:a16="http://schemas.microsoft.com/office/drawing/2014/main" id="{3AB61F38-6410-4E9D-B3D4-584C1B8E5D32}"/>
              </a:ext>
            </a:extLst>
          </p:cNvPr>
          <p:cNvCxnSpPr/>
          <p:nvPr/>
        </p:nvCxnSpPr>
        <p:spPr>
          <a:xfrm>
            <a:off x="822960" y="5586984"/>
            <a:ext cx="10753344"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20634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二等辺三角形 15">
            <a:extLst>
              <a:ext uri="{FF2B5EF4-FFF2-40B4-BE49-F238E27FC236}">
                <a16:creationId xmlns:a16="http://schemas.microsoft.com/office/drawing/2014/main" id="{A134159F-E81A-4DF8-A1EF-935CF66FF1C4}"/>
              </a:ext>
            </a:extLst>
          </p:cNvPr>
          <p:cNvSpPr/>
          <p:nvPr/>
        </p:nvSpPr>
        <p:spPr>
          <a:xfrm>
            <a:off x="503553" y="940064"/>
            <a:ext cx="6670548" cy="5175504"/>
          </a:xfrm>
          <a:prstGeom prst="triangle">
            <a:avLst/>
          </a:prstGeom>
          <a:gradFill>
            <a:gsLst>
              <a:gs pos="0">
                <a:schemeClr val="accent4">
                  <a:lumMod val="60000"/>
                  <a:lumOff val="40000"/>
                </a:schemeClr>
              </a:gs>
              <a:gs pos="100000">
                <a:schemeClr val="accent4">
                  <a:lumMod val="20000"/>
                  <a:lumOff val="80000"/>
                </a:schemeClr>
              </a:gs>
              <a:gs pos="46000">
                <a:schemeClr val="bg1"/>
              </a:gs>
              <a:gs pos="100000">
                <a:schemeClr val="accent1">
                  <a:lumMod val="30000"/>
                  <a:lumOff val="70000"/>
                </a:schemeClr>
              </a:gs>
            </a:gsLst>
            <a:lin ang="5400000" scaled="1"/>
          </a:gradFill>
          <a:ln w="381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テキスト ボックス 3">
            <a:extLst>
              <a:ext uri="{FF2B5EF4-FFF2-40B4-BE49-F238E27FC236}">
                <a16:creationId xmlns:a16="http://schemas.microsoft.com/office/drawing/2014/main" id="{A13BA090-0F26-4199-B6DC-2FFA42F17F3B}"/>
              </a:ext>
            </a:extLst>
          </p:cNvPr>
          <p:cNvSpPr txBox="1"/>
          <p:nvPr/>
        </p:nvSpPr>
        <p:spPr>
          <a:xfrm>
            <a:off x="445244" y="463758"/>
            <a:ext cx="6452407" cy="584775"/>
          </a:xfrm>
          <a:prstGeom prst="rect">
            <a:avLst/>
          </a:prstGeom>
          <a:noFill/>
        </p:spPr>
        <p:txBody>
          <a:bodyPr wrap="none" rtlCol="0">
            <a:spAutoFit/>
          </a:bodyPr>
          <a:lstStyle/>
          <a:p>
            <a:r>
              <a:rPr lang="ja-JP" altLang="en-US" sz="3200" b="1" dirty="0"/>
              <a:t>認定講座の全体（</a:t>
            </a:r>
            <a:r>
              <a:rPr lang="en-US" altLang="ja-JP" sz="3200" b="1" dirty="0"/>
              <a:t>WEB</a:t>
            </a:r>
            <a:r>
              <a:rPr lang="ja-JP" altLang="en-US" sz="3200" b="1" dirty="0"/>
              <a:t>ライター）</a:t>
            </a:r>
            <a:endParaRPr kumimoji="1" lang="ja-JP" altLang="en-US" sz="3200" b="1" dirty="0"/>
          </a:p>
        </p:txBody>
      </p:sp>
      <p:sp>
        <p:nvSpPr>
          <p:cNvPr id="5" name="テキスト ボックス 4">
            <a:extLst>
              <a:ext uri="{FF2B5EF4-FFF2-40B4-BE49-F238E27FC236}">
                <a16:creationId xmlns:a16="http://schemas.microsoft.com/office/drawing/2014/main" id="{4D31DF99-D384-41B8-A931-73F8CE4051E5}"/>
              </a:ext>
            </a:extLst>
          </p:cNvPr>
          <p:cNvSpPr txBox="1"/>
          <p:nvPr/>
        </p:nvSpPr>
        <p:spPr>
          <a:xfrm>
            <a:off x="2242416" y="5669622"/>
            <a:ext cx="3416320" cy="369332"/>
          </a:xfrm>
          <a:prstGeom prst="rect">
            <a:avLst/>
          </a:prstGeom>
          <a:noFill/>
        </p:spPr>
        <p:txBody>
          <a:bodyPr wrap="none" rtlCol="0">
            <a:spAutoFit/>
          </a:bodyPr>
          <a:lstStyle/>
          <a:p>
            <a:r>
              <a:rPr kumimoji="1" lang="ja-JP" altLang="en-US" b="1" dirty="0"/>
              <a:t>おうちワーク協会公式メルマガ</a:t>
            </a:r>
          </a:p>
        </p:txBody>
      </p:sp>
      <p:sp>
        <p:nvSpPr>
          <p:cNvPr id="6" name="テキスト ボックス 5">
            <a:extLst>
              <a:ext uri="{FF2B5EF4-FFF2-40B4-BE49-F238E27FC236}">
                <a16:creationId xmlns:a16="http://schemas.microsoft.com/office/drawing/2014/main" id="{04F5EA78-CE49-41C0-A794-AFC216B7B66A}"/>
              </a:ext>
            </a:extLst>
          </p:cNvPr>
          <p:cNvSpPr txBox="1"/>
          <p:nvPr/>
        </p:nvSpPr>
        <p:spPr>
          <a:xfrm>
            <a:off x="1815676" y="4816505"/>
            <a:ext cx="3868368" cy="369332"/>
          </a:xfrm>
          <a:prstGeom prst="rect">
            <a:avLst/>
          </a:prstGeom>
          <a:noFill/>
        </p:spPr>
        <p:txBody>
          <a:bodyPr wrap="none" rtlCol="0">
            <a:spAutoFit/>
          </a:bodyPr>
          <a:lstStyle/>
          <a:p>
            <a:pPr algn="ctr"/>
            <a:r>
              <a:rPr lang="en-US" altLang="ja-JP" b="1" dirty="0"/>
              <a:t>Web</a:t>
            </a:r>
            <a:r>
              <a:rPr lang="ja-JP" altLang="en-US" b="1" dirty="0"/>
              <a:t>ライター</a:t>
            </a:r>
            <a:r>
              <a:rPr kumimoji="1" lang="ja-JP" altLang="en-US" b="1" dirty="0"/>
              <a:t> </a:t>
            </a:r>
            <a:r>
              <a:rPr lang="en-US" altLang="ja-JP" b="1" dirty="0"/>
              <a:t>de </a:t>
            </a:r>
            <a:r>
              <a:rPr lang="ja-JP" altLang="en-US" b="1" dirty="0"/>
              <a:t>おうちワーク講座</a:t>
            </a:r>
            <a:endParaRPr kumimoji="1" lang="ja-JP" altLang="en-US" b="1" dirty="0"/>
          </a:p>
        </p:txBody>
      </p:sp>
      <p:sp>
        <p:nvSpPr>
          <p:cNvPr id="7" name="テキスト ボックス 6">
            <a:extLst>
              <a:ext uri="{FF2B5EF4-FFF2-40B4-BE49-F238E27FC236}">
                <a16:creationId xmlns:a16="http://schemas.microsoft.com/office/drawing/2014/main" id="{D773FC70-6E51-49F8-9AB0-E82E342D668F}"/>
              </a:ext>
            </a:extLst>
          </p:cNvPr>
          <p:cNvSpPr txBox="1"/>
          <p:nvPr/>
        </p:nvSpPr>
        <p:spPr>
          <a:xfrm>
            <a:off x="2473248" y="3082207"/>
            <a:ext cx="2954655" cy="646331"/>
          </a:xfrm>
          <a:prstGeom prst="rect">
            <a:avLst/>
          </a:prstGeom>
          <a:noFill/>
        </p:spPr>
        <p:txBody>
          <a:bodyPr wrap="none" rtlCol="0">
            <a:spAutoFit/>
          </a:bodyPr>
          <a:lstStyle/>
          <a:p>
            <a:pPr algn="ctr"/>
            <a:r>
              <a:rPr kumimoji="1" lang="ja-JP" altLang="en-US" b="1" dirty="0"/>
              <a:t>おうちワークアドバイザー</a:t>
            </a:r>
            <a:endParaRPr kumimoji="1" lang="en-US" altLang="ja-JP" b="1" dirty="0"/>
          </a:p>
          <a:p>
            <a:pPr algn="ctr"/>
            <a:r>
              <a:rPr kumimoji="1" lang="ja-JP" altLang="en-US" b="1" dirty="0"/>
              <a:t>認定講座</a:t>
            </a:r>
          </a:p>
        </p:txBody>
      </p:sp>
      <p:sp>
        <p:nvSpPr>
          <p:cNvPr id="8" name="テキスト ボックス 7">
            <a:extLst>
              <a:ext uri="{FF2B5EF4-FFF2-40B4-BE49-F238E27FC236}">
                <a16:creationId xmlns:a16="http://schemas.microsoft.com/office/drawing/2014/main" id="{4267ED96-29E7-46E2-B12F-C7B3184E9A65}"/>
              </a:ext>
            </a:extLst>
          </p:cNvPr>
          <p:cNvSpPr txBox="1"/>
          <p:nvPr/>
        </p:nvSpPr>
        <p:spPr>
          <a:xfrm>
            <a:off x="3229526" y="1704958"/>
            <a:ext cx="1218602" cy="646331"/>
          </a:xfrm>
          <a:prstGeom prst="rect">
            <a:avLst/>
          </a:prstGeom>
          <a:noFill/>
        </p:spPr>
        <p:txBody>
          <a:bodyPr wrap="none" rtlCol="0">
            <a:spAutoFit/>
          </a:bodyPr>
          <a:lstStyle/>
          <a:p>
            <a:pPr algn="ctr"/>
            <a:r>
              <a:rPr lang="en-US" altLang="ja-JP" b="1" dirty="0" err="1"/>
              <a:t>Specalist</a:t>
            </a:r>
            <a:endParaRPr kumimoji="1" lang="en-US" altLang="ja-JP" b="1" dirty="0"/>
          </a:p>
          <a:p>
            <a:pPr algn="ctr"/>
            <a:r>
              <a:rPr kumimoji="1" lang="ja-JP" altLang="en-US" b="1" dirty="0"/>
              <a:t>認定講座</a:t>
            </a:r>
          </a:p>
        </p:txBody>
      </p:sp>
      <p:cxnSp>
        <p:nvCxnSpPr>
          <p:cNvPr id="9" name="カギ線コネクタ 64">
            <a:extLst>
              <a:ext uri="{FF2B5EF4-FFF2-40B4-BE49-F238E27FC236}">
                <a16:creationId xmlns:a16="http://schemas.microsoft.com/office/drawing/2014/main" id="{CF76E202-87BD-4A99-8BCD-4770C372C155}"/>
              </a:ext>
            </a:extLst>
          </p:cNvPr>
          <p:cNvCxnSpPr>
            <a:cxnSpLocks/>
          </p:cNvCxnSpPr>
          <p:nvPr/>
        </p:nvCxnSpPr>
        <p:spPr>
          <a:xfrm rot="10800000" flipV="1">
            <a:off x="2578035" y="2202470"/>
            <a:ext cx="832676" cy="804031"/>
          </a:xfrm>
          <a:prstGeom prst="bentConnector3">
            <a:avLst>
              <a:gd name="adj1" fmla="val 328929"/>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80">
            <a:extLst>
              <a:ext uri="{FF2B5EF4-FFF2-40B4-BE49-F238E27FC236}">
                <a16:creationId xmlns:a16="http://schemas.microsoft.com/office/drawing/2014/main" id="{D972C411-A577-49C4-AE5B-A51874FDAE57}"/>
              </a:ext>
            </a:extLst>
          </p:cNvPr>
          <p:cNvSpPr txBox="1">
            <a:spLocks noChangeArrowheads="1"/>
          </p:cNvSpPr>
          <p:nvPr/>
        </p:nvSpPr>
        <p:spPr bwMode="auto">
          <a:xfrm>
            <a:off x="687992" y="1499785"/>
            <a:ext cx="1285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4A0078"/>
                </a:solidFill>
                <a:latin typeface="Arial" panose="020B0604020202020204" pitchFamily="34" charset="0"/>
                <a:ea typeface="ＭＳ Ｐゴシック" panose="020B0600070205080204" pitchFamily="50" charset="-128"/>
              </a:defRPr>
            </a:lvl1pPr>
            <a:lvl2pPr marL="742950" indent="-285750">
              <a:defRPr sz="1600" b="1">
                <a:solidFill>
                  <a:srgbClr val="4A0078"/>
                </a:solidFill>
                <a:latin typeface="Arial" panose="020B0604020202020204" pitchFamily="34" charset="0"/>
                <a:ea typeface="ＭＳ Ｐゴシック" panose="020B0600070205080204" pitchFamily="50" charset="-128"/>
              </a:defRPr>
            </a:lvl2pPr>
            <a:lvl3pPr marL="1143000" indent="-228600">
              <a:defRPr sz="1600" b="1">
                <a:solidFill>
                  <a:srgbClr val="4A0078"/>
                </a:solidFill>
                <a:latin typeface="Arial" panose="020B0604020202020204" pitchFamily="34" charset="0"/>
                <a:ea typeface="ＭＳ Ｐゴシック" panose="020B0600070205080204" pitchFamily="50" charset="-128"/>
              </a:defRPr>
            </a:lvl3pPr>
            <a:lvl4pPr marL="1600200" indent="-228600">
              <a:defRPr sz="1600" b="1">
                <a:solidFill>
                  <a:srgbClr val="4A0078"/>
                </a:solidFill>
                <a:latin typeface="Arial" panose="020B0604020202020204" pitchFamily="34" charset="0"/>
                <a:ea typeface="ＭＳ Ｐゴシック" panose="020B0600070205080204" pitchFamily="50" charset="-128"/>
              </a:defRPr>
            </a:lvl4pPr>
            <a:lvl5pPr marL="2057400" indent="-228600">
              <a:defRPr sz="1600" b="1">
                <a:solidFill>
                  <a:srgbClr val="4A0078"/>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9pPr>
          </a:lstStyle>
          <a:p>
            <a:r>
              <a:rPr kumimoji="1" lang="ja-JP" altLang="en-US" dirty="0">
                <a:solidFill>
                  <a:srgbClr val="C00000"/>
                </a:solidFill>
              </a:rPr>
              <a:t>教えることが</a:t>
            </a:r>
            <a:endParaRPr kumimoji="1" lang="en-US" altLang="ja-JP" dirty="0">
              <a:solidFill>
                <a:srgbClr val="C00000"/>
              </a:solidFill>
            </a:endParaRPr>
          </a:p>
          <a:p>
            <a:r>
              <a:rPr kumimoji="1" lang="ja-JP" altLang="en-US" dirty="0">
                <a:solidFill>
                  <a:srgbClr val="C00000"/>
                </a:solidFill>
              </a:rPr>
              <a:t>できる</a:t>
            </a:r>
          </a:p>
        </p:txBody>
      </p:sp>
      <p:cxnSp>
        <p:nvCxnSpPr>
          <p:cNvPr id="11" name="カギ線コネクタ 97">
            <a:extLst>
              <a:ext uri="{FF2B5EF4-FFF2-40B4-BE49-F238E27FC236}">
                <a16:creationId xmlns:a16="http://schemas.microsoft.com/office/drawing/2014/main" id="{029E8FC2-96E8-4459-B872-6DBEFBB3167F}"/>
              </a:ext>
            </a:extLst>
          </p:cNvPr>
          <p:cNvCxnSpPr/>
          <p:nvPr/>
        </p:nvCxnSpPr>
        <p:spPr>
          <a:xfrm rot="10800000" flipV="1">
            <a:off x="2578036" y="3945926"/>
            <a:ext cx="832676" cy="804031"/>
          </a:xfrm>
          <a:prstGeom prst="bentConnector3">
            <a:avLst>
              <a:gd name="adj1" fmla="val 328929"/>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09B4E22F-1661-4C33-83DA-65C76C3D5A0F}"/>
              </a:ext>
            </a:extLst>
          </p:cNvPr>
          <p:cNvSpPr/>
          <p:nvPr/>
        </p:nvSpPr>
        <p:spPr>
          <a:xfrm>
            <a:off x="4980375" y="2377669"/>
            <a:ext cx="3494867" cy="707886"/>
          </a:xfrm>
          <a:prstGeom prst="rect">
            <a:avLst/>
          </a:prstGeom>
        </p:spPr>
        <p:txBody>
          <a:bodyPr wrap="none">
            <a:spAutoFit/>
          </a:bodyPr>
          <a:lstStyle/>
          <a:p>
            <a:r>
              <a:rPr lang="en-US" altLang="ja-JP" sz="2000" b="1" dirty="0">
                <a:solidFill>
                  <a:srgbClr val="C00000"/>
                </a:solidFill>
                <a:latin typeface="ＭＳ Ｐゴシック" panose="020B0600070205080204" pitchFamily="50" charset="-128"/>
                <a:ea typeface="ＭＳ Ｐゴシック" panose="020B0600070205080204" pitchFamily="50" charset="-128"/>
              </a:rPr>
              <a:t>Web</a:t>
            </a:r>
            <a:r>
              <a:rPr lang="ja-JP" altLang="en-US" sz="2000" b="1" dirty="0">
                <a:solidFill>
                  <a:srgbClr val="C00000"/>
                </a:solidFill>
                <a:latin typeface="ＭＳ Ｐゴシック" panose="020B0600070205080204" pitchFamily="50" charset="-128"/>
                <a:ea typeface="ＭＳ Ｐゴシック" panose="020B0600070205080204" pitchFamily="50" charset="-128"/>
              </a:rPr>
              <a:t>ライター講座を開設できる</a:t>
            </a:r>
            <a:endParaRPr lang="en-US" altLang="ja-JP" sz="2000" b="1" dirty="0">
              <a:solidFill>
                <a:srgbClr val="C00000"/>
              </a:solidFill>
              <a:latin typeface="ＭＳ Ｐゴシック" panose="020B0600070205080204" pitchFamily="50" charset="-128"/>
              <a:ea typeface="ＭＳ Ｐゴシック" panose="020B0600070205080204" pitchFamily="50" charset="-128"/>
            </a:endParaRPr>
          </a:p>
          <a:p>
            <a:r>
              <a:rPr lang="ja-JP" altLang="en-US" sz="2000" b="1" dirty="0">
                <a:solidFill>
                  <a:srgbClr val="C00000"/>
                </a:solidFill>
                <a:latin typeface="ＭＳ Ｐゴシック" panose="020B0600070205080204" pitchFamily="50" charset="-128"/>
                <a:ea typeface="ＭＳ Ｐゴシック" panose="020B0600070205080204" pitchFamily="50" charset="-128"/>
              </a:rPr>
              <a:t>　　「資格」が取得できる</a:t>
            </a:r>
          </a:p>
        </p:txBody>
      </p:sp>
      <p:sp>
        <p:nvSpPr>
          <p:cNvPr id="14" name="正方形/長方形 13">
            <a:extLst>
              <a:ext uri="{FF2B5EF4-FFF2-40B4-BE49-F238E27FC236}">
                <a16:creationId xmlns:a16="http://schemas.microsoft.com/office/drawing/2014/main" id="{280E715D-3EF6-4213-BF72-2AEE4AE23DCC}"/>
              </a:ext>
            </a:extLst>
          </p:cNvPr>
          <p:cNvSpPr/>
          <p:nvPr/>
        </p:nvSpPr>
        <p:spPr>
          <a:xfrm>
            <a:off x="4710177" y="1375359"/>
            <a:ext cx="3501280" cy="400110"/>
          </a:xfrm>
          <a:prstGeom prst="rect">
            <a:avLst/>
          </a:prstGeom>
        </p:spPr>
        <p:txBody>
          <a:bodyPr wrap="none">
            <a:spAutoFit/>
          </a:bodyPr>
          <a:lstStyle/>
          <a:p>
            <a:r>
              <a:rPr lang="ja-JP" altLang="en-US" sz="2000" b="1" dirty="0">
                <a:solidFill>
                  <a:srgbClr val="C00000"/>
                </a:solidFill>
                <a:latin typeface="ＭＳ Ｐゴシック" panose="020B0600070205080204" pitchFamily="50" charset="-128"/>
                <a:ea typeface="ＭＳ Ｐゴシック" panose="020B0600070205080204" pitchFamily="50" charset="-128"/>
              </a:rPr>
              <a:t>アドバイザー講座を開設できる</a:t>
            </a:r>
          </a:p>
        </p:txBody>
      </p:sp>
      <p:sp>
        <p:nvSpPr>
          <p:cNvPr id="15" name="正方形/長方形 14">
            <a:extLst>
              <a:ext uri="{FF2B5EF4-FFF2-40B4-BE49-F238E27FC236}">
                <a16:creationId xmlns:a16="http://schemas.microsoft.com/office/drawing/2014/main" id="{1CEF18C1-A3F7-4AF0-A521-3DC04C8F0A9D}"/>
              </a:ext>
            </a:extLst>
          </p:cNvPr>
          <p:cNvSpPr/>
          <p:nvPr/>
        </p:nvSpPr>
        <p:spPr>
          <a:xfrm>
            <a:off x="5858489" y="4283282"/>
            <a:ext cx="2263761" cy="1200329"/>
          </a:xfrm>
          <a:prstGeom prst="rect">
            <a:avLst/>
          </a:prstGeom>
          <a:solidFill>
            <a:schemeClr val="bg1"/>
          </a:solidFill>
        </p:spPr>
        <p:txBody>
          <a:bodyPr wrap="none">
            <a:spAutoFit/>
          </a:bodyPr>
          <a:lstStyle/>
          <a:p>
            <a:r>
              <a:rPr lang="ja-JP" altLang="en-US" b="1" dirty="0">
                <a:solidFill>
                  <a:srgbClr val="C00000"/>
                </a:solidFill>
                <a:latin typeface="ＭＳ Ｐゴシック" panose="020B0600070205080204" pitchFamily="50" charset="-128"/>
                <a:ea typeface="ＭＳ Ｐゴシック" panose="020B0600070205080204" pitchFamily="50" charset="-128"/>
              </a:rPr>
              <a:t>高単価</a:t>
            </a:r>
            <a:r>
              <a:rPr lang="en-US" altLang="ja-JP" b="1" dirty="0">
                <a:solidFill>
                  <a:srgbClr val="C00000"/>
                </a:solidFill>
                <a:latin typeface="ＭＳ Ｐゴシック" panose="020B0600070205080204" pitchFamily="50" charset="-128"/>
                <a:ea typeface="ＭＳ Ｐゴシック" panose="020B0600070205080204" pitchFamily="50" charset="-128"/>
              </a:rPr>
              <a:t>Web</a:t>
            </a:r>
            <a:r>
              <a:rPr lang="ja-JP" altLang="en-US" b="1" dirty="0">
                <a:solidFill>
                  <a:srgbClr val="C00000"/>
                </a:solidFill>
                <a:latin typeface="ＭＳ Ｐゴシック" panose="020B0600070205080204" pitchFamily="50" charset="-128"/>
                <a:ea typeface="ＭＳ Ｐゴシック" panose="020B0600070205080204" pitchFamily="50" charset="-128"/>
              </a:rPr>
              <a:t>ライターを</a:t>
            </a:r>
            <a:endParaRPr lang="en-US" altLang="ja-JP" b="1" dirty="0">
              <a:solidFill>
                <a:srgbClr val="C00000"/>
              </a:solidFill>
              <a:latin typeface="ＭＳ Ｐゴシック" panose="020B0600070205080204" pitchFamily="50" charset="-128"/>
              <a:ea typeface="ＭＳ Ｐゴシック" panose="020B0600070205080204" pitchFamily="50" charset="-128"/>
            </a:endParaRPr>
          </a:p>
          <a:p>
            <a:r>
              <a:rPr lang="ja-JP" altLang="en-US" b="1" dirty="0">
                <a:solidFill>
                  <a:srgbClr val="C00000"/>
                </a:solidFill>
                <a:latin typeface="ＭＳ Ｐゴシック" panose="020B0600070205080204" pitchFamily="50" charset="-128"/>
                <a:ea typeface="ＭＳ Ｐゴシック" panose="020B0600070205080204" pitchFamily="50" charset="-128"/>
              </a:rPr>
              <a:t>目指すために</a:t>
            </a:r>
            <a:endParaRPr lang="en-US" altLang="ja-JP" b="1" dirty="0">
              <a:solidFill>
                <a:srgbClr val="C00000"/>
              </a:solidFill>
              <a:latin typeface="ＭＳ Ｐゴシック" panose="020B0600070205080204" pitchFamily="50" charset="-128"/>
              <a:ea typeface="ＭＳ Ｐゴシック" panose="020B0600070205080204" pitchFamily="50" charset="-128"/>
            </a:endParaRPr>
          </a:p>
          <a:p>
            <a:r>
              <a:rPr lang="ja-JP" altLang="en-US" b="1" dirty="0">
                <a:solidFill>
                  <a:srgbClr val="C00000"/>
                </a:solidFill>
                <a:latin typeface="ＭＳ Ｐゴシック" panose="020B0600070205080204" pitchFamily="50" charset="-128"/>
                <a:ea typeface="ＭＳ Ｐゴシック" panose="020B0600070205080204" pitchFamily="50" charset="-128"/>
              </a:rPr>
              <a:t>必要なスキルを</a:t>
            </a:r>
            <a:endParaRPr lang="en-US" altLang="ja-JP" b="1" dirty="0">
              <a:solidFill>
                <a:srgbClr val="C00000"/>
              </a:solidFill>
              <a:latin typeface="ＭＳ Ｐゴシック" panose="020B0600070205080204" pitchFamily="50" charset="-128"/>
              <a:ea typeface="ＭＳ Ｐゴシック" panose="020B0600070205080204" pitchFamily="50" charset="-128"/>
            </a:endParaRPr>
          </a:p>
          <a:p>
            <a:r>
              <a:rPr lang="ja-JP" altLang="en-US" b="1" dirty="0">
                <a:solidFill>
                  <a:srgbClr val="C00000"/>
                </a:solidFill>
                <a:latin typeface="ＭＳ Ｐゴシック" panose="020B0600070205080204" pitchFamily="50" charset="-128"/>
                <a:ea typeface="ＭＳ Ｐゴシック" panose="020B0600070205080204" pitchFamily="50" charset="-128"/>
              </a:rPr>
              <a:t>身に着ける</a:t>
            </a:r>
            <a:endParaRPr lang="en-US" altLang="ja-JP" b="1" dirty="0">
              <a:solidFill>
                <a:srgbClr val="C00000"/>
              </a:solidFill>
              <a:latin typeface="ＭＳ Ｐゴシック" panose="020B0600070205080204" pitchFamily="50" charset="-128"/>
              <a:ea typeface="ＭＳ Ｐゴシック" panose="020B0600070205080204" pitchFamily="50" charset="-128"/>
            </a:endParaRPr>
          </a:p>
        </p:txBody>
      </p:sp>
      <p:cxnSp>
        <p:nvCxnSpPr>
          <p:cNvPr id="17" name="直線コネクタ 16">
            <a:extLst>
              <a:ext uri="{FF2B5EF4-FFF2-40B4-BE49-F238E27FC236}">
                <a16:creationId xmlns:a16="http://schemas.microsoft.com/office/drawing/2014/main" id="{6EBDD9B7-08E4-4145-9EB2-7112995CD38C}"/>
              </a:ext>
            </a:extLst>
          </p:cNvPr>
          <p:cNvCxnSpPr/>
          <p:nvPr/>
        </p:nvCxnSpPr>
        <p:spPr>
          <a:xfrm>
            <a:off x="1737007" y="4240413"/>
            <a:ext cx="9599546" cy="0"/>
          </a:xfrm>
          <a:prstGeom prst="line">
            <a:avLst/>
          </a:prstGeom>
          <a:ln/>
        </p:spPr>
        <p:style>
          <a:lnRef idx="3">
            <a:schemeClr val="dk1"/>
          </a:lnRef>
          <a:fillRef idx="0">
            <a:schemeClr val="dk1"/>
          </a:fillRef>
          <a:effectRef idx="2">
            <a:schemeClr val="dk1"/>
          </a:effectRef>
          <a:fontRef idx="minor">
            <a:schemeClr val="tx1"/>
          </a:fontRef>
        </p:style>
      </p:cxnSp>
      <p:cxnSp>
        <p:nvCxnSpPr>
          <p:cNvPr id="18" name="直線コネクタ 17">
            <a:extLst>
              <a:ext uri="{FF2B5EF4-FFF2-40B4-BE49-F238E27FC236}">
                <a16:creationId xmlns:a16="http://schemas.microsoft.com/office/drawing/2014/main" id="{1DCA6943-216B-4D06-9FC6-3D9D40C4DC39}"/>
              </a:ext>
            </a:extLst>
          </p:cNvPr>
          <p:cNvCxnSpPr/>
          <p:nvPr/>
        </p:nvCxnSpPr>
        <p:spPr>
          <a:xfrm>
            <a:off x="2994372" y="2313432"/>
            <a:ext cx="8508780" cy="0"/>
          </a:xfrm>
          <a:prstGeom prst="line">
            <a:avLst/>
          </a:prstGeom>
        </p:spPr>
        <p:style>
          <a:lnRef idx="3">
            <a:schemeClr val="dk1"/>
          </a:lnRef>
          <a:fillRef idx="0">
            <a:schemeClr val="dk1"/>
          </a:fillRef>
          <a:effectRef idx="2">
            <a:schemeClr val="dk1"/>
          </a:effectRef>
          <a:fontRef idx="minor">
            <a:schemeClr val="tx1"/>
          </a:fontRef>
        </p:style>
      </p:cxnSp>
      <p:sp>
        <p:nvSpPr>
          <p:cNvPr id="21" name="テキスト ボックス 90">
            <a:extLst>
              <a:ext uri="{FF2B5EF4-FFF2-40B4-BE49-F238E27FC236}">
                <a16:creationId xmlns:a16="http://schemas.microsoft.com/office/drawing/2014/main" id="{6EB16F73-B2B0-467F-BBFD-F1B60227D0BD}"/>
              </a:ext>
            </a:extLst>
          </p:cNvPr>
          <p:cNvSpPr txBox="1">
            <a:spLocks noChangeArrowheads="1"/>
          </p:cNvSpPr>
          <p:nvPr/>
        </p:nvSpPr>
        <p:spPr bwMode="auto">
          <a:xfrm>
            <a:off x="7947947" y="4270328"/>
            <a:ext cx="39148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4A0078"/>
                </a:solidFill>
                <a:latin typeface="Arial" panose="020B0604020202020204" pitchFamily="34" charset="0"/>
                <a:ea typeface="ＭＳ Ｐゴシック" panose="020B0600070205080204" pitchFamily="50" charset="-128"/>
              </a:defRPr>
            </a:lvl1pPr>
            <a:lvl2pPr marL="742950" indent="-285750">
              <a:defRPr sz="1600" b="1">
                <a:solidFill>
                  <a:srgbClr val="4A0078"/>
                </a:solidFill>
                <a:latin typeface="Arial" panose="020B0604020202020204" pitchFamily="34" charset="0"/>
                <a:ea typeface="ＭＳ Ｐゴシック" panose="020B0600070205080204" pitchFamily="50" charset="-128"/>
              </a:defRPr>
            </a:lvl2pPr>
            <a:lvl3pPr marL="1143000" indent="-228600">
              <a:defRPr sz="1600" b="1">
                <a:solidFill>
                  <a:srgbClr val="4A0078"/>
                </a:solidFill>
                <a:latin typeface="Arial" panose="020B0604020202020204" pitchFamily="34" charset="0"/>
                <a:ea typeface="ＭＳ Ｐゴシック" panose="020B0600070205080204" pitchFamily="50" charset="-128"/>
              </a:defRPr>
            </a:lvl3pPr>
            <a:lvl4pPr marL="1600200" indent="-228600">
              <a:defRPr sz="1600" b="1">
                <a:solidFill>
                  <a:srgbClr val="4A0078"/>
                </a:solidFill>
                <a:latin typeface="Arial" panose="020B0604020202020204" pitchFamily="34" charset="0"/>
                <a:ea typeface="ＭＳ Ｐゴシック" panose="020B0600070205080204" pitchFamily="50" charset="-128"/>
              </a:defRPr>
            </a:lvl4pPr>
            <a:lvl5pPr marL="2057400" indent="-228600">
              <a:defRPr sz="1600" b="1">
                <a:solidFill>
                  <a:srgbClr val="4A0078"/>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9pPr>
          </a:lstStyle>
          <a:p>
            <a:pPr algn="r"/>
            <a:r>
              <a:rPr lang="en-US" altLang="ja-JP" sz="2000" dirty="0">
                <a:solidFill>
                  <a:schemeClr val="tx2"/>
                </a:solidFill>
              </a:rPr>
              <a:t>3</a:t>
            </a:r>
            <a:r>
              <a:rPr lang="ja-JP" altLang="en-US" sz="2000" dirty="0">
                <a:solidFill>
                  <a:schemeClr val="tx2"/>
                </a:solidFill>
              </a:rPr>
              <a:t>か月間でライターの基礎を学び</a:t>
            </a:r>
            <a:endParaRPr lang="en-US" altLang="ja-JP" sz="2000" dirty="0">
              <a:solidFill>
                <a:schemeClr val="tx2"/>
              </a:solidFill>
            </a:endParaRPr>
          </a:p>
          <a:p>
            <a:pPr algn="r"/>
            <a:r>
              <a:rPr kumimoji="1" lang="en-US" altLang="ja-JP" sz="2000" dirty="0">
                <a:solidFill>
                  <a:schemeClr val="tx2"/>
                </a:solidFill>
              </a:rPr>
              <a:t>3</a:t>
            </a:r>
            <a:r>
              <a:rPr kumimoji="1" lang="ja-JP" altLang="en-US" sz="2000" dirty="0">
                <a:solidFill>
                  <a:schemeClr val="tx2"/>
                </a:solidFill>
              </a:rPr>
              <a:t>カ月間コミュニティで実践力を磨く</a:t>
            </a:r>
            <a:endParaRPr kumimoji="1" lang="en-US" altLang="ja-JP" sz="2000" dirty="0">
              <a:solidFill>
                <a:schemeClr val="tx2"/>
              </a:solidFill>
            </a:endParaRPr>
          </a:p>
        </p:txBody>
      </p:sp>
      <p:sp>
        <p:nvSpPr>
          <p:cNvPr id="22" name="正方形/長方形 21">
            <a:extLst>
              <a:ext uri="{FF2B5EF4-FFF2-40B4-BE49-F238E27FC236}">
                <a16:creationId xmlns:a16="http://schemas.microsoft.com/office/drawing/2014/main" id="{3144F8FC-D14B-40BC-A4FB-8165AE98524C}"/>
              </a:ext>
            </a:extLst>
          </p:cNvPr>
          <p:cNvSpPr/>
          <p:nvPr/>
        </p:nvSpPr>
        <p:spPr>
          <a:xfrm>
            <a:off x="8296553" y="4929501"/>
            <a:ext cx="4239801" cy="646331"/>
          </a:xfrm>
          <a:prstGeom prst="rect">
            <a:avLst/>
          </a:prstGeom>
        </p:spPr>
        <p:txBody>
          <a:bodyPr wrap="square">
            <a:spAutoFit/>
          </a:bodyPr>
          <a:lstStyle/>
          <a:p>
            <a:r>
              <a:rPr lang="ja-JP" altLang="en-US" sz="1200" dirty="0">
                <a:solidFill>
                  <a:schemeClr val="tx2"/>
                </a:solidFill>
                <a:latin typeface="ＭＳ Ｐゴシック" panose="020B0600070205080204" pitchFamily="50" charset="-128"/>
                <a:ea typeface="ＭＳ Ｐゴシック" panose="020B0600070205080204" pitchFamily="50" charset="-128"/>
              </a:rPr>
              <a:t>・基本的なライティングスキルを身につける</a:t>
            </a:r>
            <a:endParaRPr lang="en-US" altLang="ja-JP" sz="1200" dirty="0">
              <a:solidFill>
                <a:schemeClr val="tx2"/>
              </a:solidFill>
              <a:latin typeface="ＭＳ Ｐゴシック" panose="020B0600070205080204" pitchFamily="50" charset="-128"/>
              <a:ea typeface="ＭＳ Ｐゴシック" panose="020B0600070205080204" pitchFamily="50" charset="-128"/>
            </a:endParaRPr>
          </a:p>
          <a:p>
            <a:r>
              <a:rPr lang="ja-JP" altLang="en-US" sz="1200" dirty="0">
                <a:solidFill>
                  <a:schemeClr val="tx2"/>
                </a:solidFill>
                <a:latin typeface="ＭＳ Ｐゴシック" panose="020B0600070205080204" pitchFamily="50" charset="-128"/>
                <a:ea typeface="ＭＳ Ｐゴシック" panose="020B0600070205080204" pitchFamily="50" charset="-128"/>
              </a:rPr>
              <a:t>・</a:t>
            </a:r>
            <a:r>
              <a:rPr lang="en-US" altLang="ja-JP" sz="1200" dirty="0">
                <a:solidFill>
                  <a:schemeClr val="tx2"/>
                </a:solidFill>
                <a:latin typeface="ＭＳ Ｐゴシック" panose="020B0600070205080204" pitchFamily="50" charset="-128"/>
                <a:ea typeface="ＭＳ Ｐゴシック" panose="020B0600070205080204" pitchFamily="50" charset="-128"/>
              </a:rPr>
              <a:t>SEO</a:t>
            </a:r>
            <a:r>
              <a:rPr lang="ja-JP" altLang="en-US" sz="1200" dirty="0">
                <a:solidFill>
                  <a:schemeClr val="tx2"/>
                </a:solidFill>
                <a:latin typeface="ＭＳ Ｐゴシック" panose="020B0600070205080204" pitchFamily="50" charset="-128"/>
                <a:ea typeface="ＭＳ Ｐゴシック" panose="020B0600070205080204" pitchFamily="50" charset="-128"/>
              </a:rPr>
              <a:t>やワードプレスなどの付加価値を高める</a:t>
            </a:r>
            <a:endParaRPr lang="en-US" altLang="ja-JP" sz="1200" dirty="0">
              <a:solidFill>
                <a:schemeClr val="tx2"/>
              </a:solidFill>
              <a:latin typeface="ＭＳ Ｐゴシック" panose="020B0600070205080204" pitchFamily="50" charset="-128"/>
              <a:ea typeface="ＭＳ Ｐゴシック" panose="020B0600070205080204" pitchFamily="50" charset="-128"/>
            </a:endParaRPr>
          </a:p>
          <a:p>
            <a:r>
              <a:rPr lang="ja-JP" altLang="en-US" sz="1200" dirty="0">
                <a:solidFill>
                  <a:schemeClr val="tx2"/>
                </a:solidFill>
                <a:latin typeface="ＭＳ Ｐゴシック" panose="020B0600070205080204" pitchFamily="50" charset="-128"/>
                <a:ea typeface="ＭＳ Ｐゴシック" panose="020B0600070205080204" pitchFamily="50" charset="-128"/>
              </a:rPr>
              <a:t>・好条件の仕事を獲得する「営業」「交渉」を理解する</a:t>
            </a:r>
          </a:p>
        </p:txBody>
      </p:sp>
      <p:sp>
        <p:nvSpPr>
          <p:cNvPr id="23" name="テキスト ボックス 90">
            <a:extLst>
              <a:ext uri="{FF2B5EF4-FFF2-40B4-BE49-F238E27FC236}">
                <a16:creationId xmlns:a16="http://schemas.microsoft.com/office/drawing/2014/main" id="{D11517EF-E664-4279-A6D4-969B289AFA8D}"/>
              </a:ext>
            </a:extLst>
          </p:cNvPr>
          <p:cNvSpPr txBox="1">
            <a:spLocks noChangeArrowheads="1"/>
          </p:cNvSpPr>
          <p:nvPr/>
        </p:nvSpPr>
        <p:spPr bwMode="auto">
          <a:xfrm>
            <a:off x="8368588" y="2365281"/>
            <a:ext cx="304762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4A0078"/>
                </a:solidFill>
                <a:latin typeface="Arial" panose="020B0604020202020204" pitchFamily="34" charset="0"/>
                <a:ea typeface="ＭＳ Ｐゴシック" panose="020B0600070205080204" pitchFamily="50" charset="-128"/>
              </a:defRPr>
            </a:lvl1pPr>
            <a:lvl2pPr marL="742950" indent="-285750">
              <a:defRPr sz="1600" b="1">
                <a:solidFill>
                  <a:srgbClr val="4A0078"/>
                </a:solidFill>
                <a:latin typeface="Arial" panose="020B0604020202020204" pitchFamily="34" charset="0"/>
                <a:ea typeface="ＭＳ Ｐゴシック" panose="020B0600070205080204" pitchFamily="50" charset="-128"/>
              </a:defRPr>
            </a:lvl2pPr>
            <a:lvl3pPr marL="1143000" indent="-228600">
              <a:defRPr sz="1600" b="1">
                <a:solidFill>
                  <a:srgbClr val="4A0078"/>
                </a:solidFill>
                <a:latin typeface="Arial" panose="020B0604020202020204" pitchFamily="34" charset="0"/>
                <a:ea typeface="ＭＳ Ｐゴシック" panose="020B0600070205080204" pitchFamily="50" charset="-128"/>
              </a:defRPr>
            </a:lvl3pPr>
            <a:lvl4pPr marL="1600200" indent="-228600">
              <a:defRPr sz="1600" b="1">
                <a:solidFill>
                  <a:srgbClr val="4A0078"/>
                </a:solidFill>
                <a:latin typeface="Arial" panose="020B0604020202020204" pitchFamily="34" charset="0"/>
                <a:ea typeface="ＭＳ Ｐゴシック" panose="020B0600070205080204" pitchFamily="50" charset="-128"/>
              </a:defRPr>
            </a:lvl4pPr>
            <a:lvl5pPr marL="2057400" indent="-228600">
              <a:defRPr sz="1600" b="1">
                <a:solidFill>
                  <a:srgbClr val="4A0078"/>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9pPr>
          </a:lstStyle>
          <a:p>
            <a:r>
              <a:rPr lang="en-US" altLang="ja-JP" sz="1800" dirty="0">
                <a:solidFill>
                  <a:schemeClr val="tx2"/>
                </a:solidFill>
              </a:rPr>
              <a:t>2</a:t>
            </a:r>
            <a:r>
              <a:rPr lang="ja-JP" altLang="en-US" sz="1800" dirty="0">
                <a:solidFill>
                  <a:schemeClr val="tx2"/>
                </a:solidFill>
              </a:rPr>
              <a:t>か月間　</a:t>
            </a:r>
            <a:r>
              <a:rPr lang="en-US" altLang="ja-JP" sz="1800" dirty="0">
                <a:solidFill>
                  <a:schemeClr val="tx2"/>
                </a:solidFill>
              </a:rPr>
              <a:t>4</a:t>
            </a:r>
            <a:r>
              <a:rPr kumimoji="1" lang="ja-JP" altLang="en-US" sz="1800" dirty="0">
                <a:solidFill>
                  <a:schemeClr val="tx2"/>
                </a:solidFill>
              </a:rPr>
              <a:t>時間</a:t>
            </a:r>
            <a:r>
              <a:rPr kumimoji="1" lang="en-US" altLang="ja-JP" sz="1800" dirty="0">
                <a:solidFill>
                  <a:schemeClr val="tx2"/>
                </a:solidFill>
              </a:rPr>
              <a:t>×5</a:t>
            </a:r>
            <a:r>
              <a:rPr kumimoji="1" lang="ja-JP" altLang="en-US" sz="1800" dirty="0">
                <a:solidFill>
                  <a:schemeClr val="tx2"/>
                </a:solidFill>
              </a:rPr>
              <a:t>回＋試験</a:t>
            </a:r>
          </a:p>
          <a:p>
            <a:r>
              <a:rPr lang="ja-JP" altLang="en-US" sz="1200" dirty="0">
                <a:solidFill>
                  <a:schemeClr val="tx2"/>
                </a:solidFill>
              </a:rPr>
              <a:t>認定試験料金</a:t>
            </a:r>
          </a:p>
          <a:p>
            <a:r>
              <a:rPr kumimoji="1" lang="ja-JP" altLang="en-US" sz="1200" dirty="0">
                <a:solidFill>
                  <a:schemeClr val="tx2"/>
                </a:solidFill>
              </a:rPr>
              <a:t>認定料金</a:t>
            </a:r>
          </a:p>
          <a:p>
            <a:r>
              <a:rPr lang="ja-JP" altLang="en-US" sz="1200" dirty="0">
                <a:solidFill>
                  <a:schemeClr val="tx2"/>
                </a:solidFill>
              </a:rPr>
              <a:t>年会費</a:t>
            </a:r>
            <a:endParaRPr kumimoji="1" lang="ja-JP" altLang="en-US" sz="1200" dirty="0">
              <a:solidFill>
                <a:schemeClr val="tx2"/>
              </a:solidFill>
            </a:endParaRPr>
          </a:p>
        </p:txBody>
      </p:sp>
      <p:sp>
        <p:nvSpPr>
          <p:cNvPr id="24" name="テキスト ボックス 90">
            <a:extLst>
              <a:ext uri="{FF2B5EF4-FFF2-40B4-BE49-F238E27FC236}">
                <a16:creationId xmlns:a16="http://schemas.microsoft.com/office/drawing/2014/main" id="{4D757267-47C0-4ADA-A204-C9ADE2E882B4}"/>
              </a:ext>
            </a:extLst>
          </p:cNvPr>
          <p:cNvSpPr txBox="1">
            <a:spLocks noChangeArrowheads="1"/>
          </p:cNvSpPr>
          <p:nvPr/>
        </p:nvSpPr>
        <p:spPr bwMode="auto">
          <a:xfrm>
            <a:off x="8380642" y="1069936"/>
            <a:ext cx="235032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4A0078"/>
                </a:solidFill>
                <a:latin typeface="Arial" panose="020B0604020202020204" pitchFamily="34" charset="0"/>
                <a:ea typeface="ＭＳ Ｐゴシック" panose="020B0600070205080204" pitchFamily="50" charset="-128"/>
              </a:defRPr>
            </a:lvl1pPr>
            <a:lvl2pPr marL="742950" indent="-285750">
              <a:defRPr sz="1600" b="1">
                <a:solidFill>
                  <a:srgbClr val="4A0078"/>
                </a:solidFill>
                <a:latin typeface="Arial" panose="020B0604020202020204" pitchFamily="34" charset="0"/>
                <a:ea typeface="ＭＳ Ｐゴシック" panose="020B0600070205080204" pitchFamily="50" charset="-128"/>
              </a:defRPr>
            </a:lvl2pPr>
            <a:lvl3pPr marL="1143000" indent="-228600">
              <a:defRPr sz="1600" b="1">
                <a:solidFill>
                  <a:srgbClr val="4A0078"/>
                </a:solidFill>
                <a:latin typeface="Arial" panose="020B0604020202020204" pitchFamily="34" charset="0"/>
                <a:ea typeface="ＭＳ Ｐゴシック" panose="020B0600070205080204" pitchFamily="50" charset="-128"/>
              </a:defRPr>
            </a:lvl3pPr>
            <a:lvl4pPr marL="1600200" indent="-228600">
              <a:defRPr sz="1600" b="1">
                <a:solidFill>
                  <a:srgbClr val="4A0078"/>
                </a:solidFill>
                <a:latin typeface="Arial" panose="020B0604020202020204" pitchFamily="34" charset="0"/>
                <a:ea typeface="ＭＳ Ｐゴシック" panose="020B0600070205080204" pitchFamily="50" charset="-128"/>
              </a:defRPr>
            </a:lvl4pPr>
            <a:lvl5pPr marL="2057400" indent="-228600">
              <a:defRPr sz="1600" b="1">
                <a:solidFill>
                  <a:srgbClr val="4A0078"/>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9pPr>
          </a:lstStyle>
          <a:p>
            <a:r>
              <a:rPr lang="en-US" altLang="ja-JP" sz="1800" dirty="0">
                <a:solidFill>
                  <a:schemeClr val="tx2"/>
                </a:solidFill>
              </a:rPr>
              <a:t>2</a:t>
            </a:r>
            <a:r>
              <a:rPr lang="ja-JP" altLang="en-US" sz="1800" dirty="0">
                <a:solidFill>
                  <a:schemeClr val="tx2"/>
                </a:solidFill>
              </a:rPr>
              <a:t>か月間　</a:t>
            </a:r>
            <a:r>
              <a:rPr lang="en-US" altLang="ja-JP" sz="1800" dirty="0">
                <a:solidFill>
                  <a:schemeClr val="tx2"/>
                </a:solidFill>
              </a:rPr>
              <a:t>5</a:t>
            </a:r>
            <a:r>
              <a:rPr kumimoji="1" lang="ja-JP" altLang="en-US" sz="1800" dirty="0">
                <a:solidFill>
                  <a:schemeClr val="tx2"/>
                </a:solidFill>
              </a:rPr>
              <a:t>時間</a:t>
            </a:r>
            <a:r>
              <a:rPr kumimoji="1" lang="en-US" altLang="ja-JP" sz="1800" dirty="0">
                <a:solidFill>
                  <a:schemeClr val="tx2"/>
                </a:solidFill>
              </a:rPr>
              <a:t>×</a:t>
            </a:r>
            <a:r>
              <a:rPr lang="en-US" altLang="ja-JP" sz="1800" dirty="0">
                <a:solidFill>
                  <a:schemeClr val="tx2"/>
                </a:solidFill>
              </a:rPr>
              <a:t>4</a:t>
            </a:r>
            <a:r>
              <a:rPr kumimoji="1" lang="ja-JP" altLang="en-US" sz="1800" dirty="0">
                <a:solidFill>
                  <a:schemeClr val="tx2"/>
                </a:solidFill>
              </a:rPr>
              <a:t>回</a:t>
            </a:r>
            <a:endParaRPr kumimoji="1" lang="en-US" altLang="ja-JP" sz="1800" dirty="0">
              <a:solidFill>
                <a:schemeClr val="tx2"/>
              </a:solidFill>
            </a:endParaRPr>
          </a:p>
          <a:p>
            <a:r>
              <a:rPr lang="ja-JP" altLang="en-US" sz="1200" dirty="0">
                <a:solidFill>
                  <a:schemeClr val="tx2"/>
                </a:solidFill>
              </a:rPr>
              <a:t>認定試験料金</a:t>
            </a:r>
            <a:endParaRPr lang="en-US" altLang="ja-JP" sz="1200" dirty="0">
              <a:solidFill>
                <a:schemeClr val="tx2"/>
              </a:solidFill>
            </a:endParaRPr>
          </a:p>
          <a:p>
            <a:r>
              <a:rPr kumimoji="1" lang="ja-JP" altLang="en-US" sz="1200" dirty="0">
                <a:solidFill>
                  <a:schemeClr val="tx2"/>
                </a:solidFill>
              </a:rPr>
              <a:t>認定料金</a:t>
            </a:r>
          </a:p>
        </p:txBody>
      </p:sp>
      <p:sp>
        <p:nvSpPr>
          <p:cNvPr id="25" name="正方形/長方形 24">
            <a:extLst>
              <a:ext uri="{FF2B5EF4-FFF2-40B4-BE49-F238E27FC236}">
                <a16:creationId xmlns:a16="http://schemas.microsoft.com/office/drawing/2014/main" id="{C9375C73-9313-438D-8EEF-9CFD81499A32}"/>
              </a:ext>
            </a:extLst>
          </p:cNvPr>
          <p:cNvSpPr/>
          <p:nvPr/>
        </p:nvSpPr>
        <p:spPr>
          <a:xfrm>
            <a:off x="7282448" y="3461625"/>
            <a:ext cx="4663034" cy="646331"/>
          </a:xfrm>
          <a:prstGeom prst="rect">
            <a:avLst/>
          </a:prstGeom>
        </p:spPr>
        <p:txBody>
          <a:bodyPr wrap="square">
            <a:spAutoFit/>
          </a:bodyPr>
          <a:lstStyle/>
          <a:p>
            <a:r>
              <a:rPr lang="ja-JP" altLang="en-US" sz="1200" dirty="0">
                <a:solidFill>
                  <a:schemeClr val="tx2"/>
                </a:solidFill>
                <a:latin typeface="ＭＳ Ｐゴシック" panose="020B0600070205080204" pitchFamily="50" charset="-128"/>
                <a:ea typeface="ＭＳ Ｐゴシック" panose="020B0600070205080204" pitchFamily="50" charset="-128"/>
              </a:rPr>
              <a:t>・教材・教え方・集客・販売を協会がサポート</a:t>
            </a:r>
            <a:endParaRPr lang="en-US" altLang="ja-JP" sz="1200" dirty="0">
              <a:solidFill>
                <a:schemeClr val="tx2"/>
              </a:solidFill>
              <a:latin typeface="ＭＳ Ｐゴシック" panose="020B0600070205080204" pitchFamily="50" charset="-128"/>
              <a:ea typeface="ＭＳ Ｐゴシック" panose="020B0600070205080204" pitchFamily="50" charset="-128"/>
            </a:endParaRPr>
          </a:p>
          <a:p>
            <a:r>
              <a:rPr lang="ja-JP" altLang="en-US" sz="1200" dirty="0">
                <a:solidFill>
                  <a:schemeClr val="tx2"/>
                </a:solidFill>
                <a:latin typeface="ＭＳ Ｐゴシック" panose="020B0600070205080204" pitchFamily="50" charset="-128"/>
                <a:ea typeface="ＭＳ Ｐゴシック" panose="020B0600070205080204" pitchFamily="50" charset="-128"/>
              </a:rPr>
              <a:t>・サポート講師として「添削」「編集」技術を磨くことも可能</a:t>
            </a:r>
            <a:endParaRPr lang="en-US" altLang="ja-JP" sz="1200" dirty="0">
              <a:solidFill>
                <a:schemeClr val="tx2"/>
              </a:solidFill>
              <a:latin typeface="ＭＳ Ｐゴシック" panose="020B0600070205080204" pitchFamily="50" charset="-128"/>
              <a:ea typeface="ＭＳ Ｐゴシック" panose="020B0600070205080204" pitchFamily="50" charset="-128"/>
            </a:endParaRPr>
          </a:p>
          <a:p>
            <a:r>
              <a:rPr lang="ja-JP" altLang="en-US" sz="1200" dirty="0">
                <a:solidFill>
                  <a:schemeClr val="tx2"/>
                </a:solidFill>
                <a:latin typeface="ＭＳ Ｐゴシック" panose="020B0600070205080204" pitchFamily="50" charset="-128"/>
                <a:ea typeface="ＭＳ Ｐゴシック" panose="020B0600070205080204" pitchFamily="50" charset="-128"/>
              </a:rPr>
              <a:t>・自分</a:t>
            </a:r>
            <a:r>
              <a:rPr lang="en-US" altLang="ja-JP" sz="1200" dirty="0">
                <a:solidFill>
                  <a:schemeClr val="tx2"/>
                </a:solidFill>
                <a:latin typeface="ＭＳ Ｐゴシック" panose="020B0600070205080204" pitchFamily="50" charset="-128"/>
                <a:ea typeface="ＭＳ Ｐゴシック" panose="020B0600070205080204" pitchFamily="50" charset="-128"/>
              </a:rPr>
              <a:t>1</a:t>
            </a:r>
            <a:r>
              <a:rPr lang="ja-JP" altLang="en-US" sz="1200" dirty="0">
                <a:solidFill>
                  <a:schemeClr val="tx2"/>
                </a:solidFill>
                <a:latin typeface="ＭＳ Ｐゴシック" panose="020B0600070205080204" pitchFamily="50" charset="-128"/>
                <a:ea typeface="ＭＳ Ｐゴシック" panose="020B0600070205080204" pitchFamily="50" charset="-128"/>
              </a:rPr>
              <a:t>人では教えられないけれど、人の役に立ちたいと思っている人</a:t>
            </a:r>
            <a:endParaRPr lang="en-US" altLang="ja-JP" sz="1200" dirty="0">
              <a:solidFill>
                <a:schemeClr val="tx2"/>
              </a:solidFill>
              <a:latin typeface="ＭＳ Ｐゴシック" panose="020B0600070205080204" pitchFamily="50" charset="-128"/>
              <a:ea typeface="ＭＳ Ｐゴシック" panose="020B0600070205080204" pitchFamily="50" charset="-128"/>
            </a:endParaRPr>
          </a:p>
        </p:txBody>
      </p:sp>
      <p:sp>
        <p:nvSpPr>
          <p:cNvPr id="2" name="正方形/長方形 1">
            <a:extLst>
              <a:ext uri="{FF2B5EF4-FFF2-40B4-BE49-F238E27FC236}">
                <a16:creationId xmlns:a16="http://schemas.microsoft.com/office/drawing/2014/main" id="{CDA8D284-37A4-4C32-8844-4724E12253C2}"/>
              </a:ext>
            </a:extLst>
          </p:cNvPr>
          <p:cNvSpPr/>
          <p:nvPr/>
        </p:nvSpPr>
        <p:spPr>
          <a:xfrm>
            <a:off x="8343001" y="5599373"/>
            <a:ext cx="3345446" cy="830997"/>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12" name="テキスト ボックス 110">
            <a:extLst>
              <a:ext uri="{FF2B5EF4-FFF2-40B4-BE49-F238E27FC236}">
                <a16:creationId xmlns:a16="http://schemas.microsoft.com/office/drawing/2014/main" id="{DEB07261-5F98-4DC8-993C-49AE40E52854}"/>
              </a:ext>
            </a:extLst>
          </p:cNvPr>
          <p:cNvSpPr txBox="1">
            <a:spLocks noChangeArrowheads="1"/>
          </p:cNvSpPr>
          <p:nvPr/>
        </p:nvSpPr>
        <p:spPr bwMode="auto">
          <a:xfrm>
            <a:off x="7901152" y="5762311"/>
            <a:ext cx="19912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4A0078"/>
                </a:solidFill>
                <a:latin typeface="Arial" panose="020B0604020202020204" pitchFamily="34" charset="0"/>
                <a:ea typeface="ＭＳ Ｐゴシック" panose="020B0600070205080204" pitchFamily="50" charset="-128"/>
              </a:defRPr>
            </a:lvl1pPr>
            <a:lvl2pPr marL="742950" indent="-285750">
              <a:defRPr sz="1600" b="1">
                <a:solidFill>
                  <a:srgbClr val="4A0078"/>
                </a:solidFill>
                <a:latin typeface="Arial" panose="020B0604020202020204" pitchFamily="34" charset="0"/>
                <a:ea typeface="ＭＳ Ｐゴシック" panose="020B0600070205080204" pitchFamily="50" charset="-128"/>
              </a:defRPr>
            </a:lvl2pPr>
            <a:lvl3pPr marL="1143000" indent="-228600">
              <a:defRPr sz="1600" b="1">
                <a:solidFill>
                  <a:srgbClr val="4A0078"/>
                </a:solidFill>
                <a:latin typeface="Arial" panose="020B0604020202020204" pitchFamily="34" charset="0"/>
                <a:ea typeface="ＭＳ Ｐゴシック" panose="020B0600070205080204" pitchFamily="50" charset="-128"/>
              </a:defRPr>
            </a:lvl3pPr>
            <a:lvl4pPr marL="1600200" indent="-228600">
              <a:defRPr sz="1600" b="1">
                <a:solidFill>
                  <a:srgbClr val="4A0078"/>
                </a:solidFill>
                <a:latin typeface="Arial" panose="020B0604020202020204" pitchFamily="34" charset="0"/>
                <a:ea typeface="ＭＳ Ｐゴシック" panose="020B0600070205080204" pitchFamily="50" charset="-128"/>
              </a:defRPr>
            </a:lvl4pPr>
            <a:lvl5pPr marL="2057400" indent="-228600">
              <a:defRPr sz="1600" b="1">
                <a:solidFill>
                  <a:srgbClr val="4A0078"/>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1600" b="1">
                <a:solidFill>
                  <a:srgbClr val="4A0078"/>
                </a:solidFill>
                <a:latin typeface="Arial" panose="020B0604020202020204" pitchFamily="34" charset="0"/>
                <a:ea typeface="ＭＳ Ｐゴシック" panose="020B0600070205080204" pitchFamily="50" charset="-128"/>
              </a:defRPr>
            </a:lvl9pPr>
          </a:lstStyle>
          <a:p>
            <a:r>
              <a:rPr kumimoji="1" lang="ja-JP" altLang="en-US" sz="2000" dirty="0">
                <a:solidFill>
                  <a:schemeClr val="tx2"/>
                </a:solidFill>
              </a:rPr>
              <a:t>無料の情報提供</a:t>
            </a:r>
          </a:p>
        </p:txBody>
      </p:sp>
      <p:cxnSp>
        <p:nvCxnSpPr>
          <p:cNvPr id="26" name="直線コネクタ 25">
            <a:extLst>
              <a:ext uri="{FF2B5EF4-FFF2-40B4-BE49-F238E27FC236}">
                <a16:creationId xmlns:a16="http://schemas.microsoft.com/office/drawing/2014/main" id="{3AB61F38-6410-4E9D-B3D4-584C1B8E5D32}"/>
              </a:ext>
            </a:extLst>
          </p:cNvPr>
          <p:cNvCxnSpPr/>
          <p:nvPr/>
        </p:nvCxnSpPr>
        <p:spPr>
          <a:xfrm>
            <a:off x="822960" y="5586984"/>
            <a:ext cx="10753344"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35618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二等辺三角形 2">
            <a:extLst>
              <a:ext uri="{FF2B5EF4-FFF2-40B4-BE49-F238E27FC236}">
                <a16:creationId xmlns:a16="http://schemas.microsoft.com/office/drawing/2014/main" id="{C0449324-8013-1D77-F7A5-6863233ACEFB}"/>
              </a:ext>
            </a:extLst>
          </p:cNvPr>
          <p:cNvSpPr/>
          <p:nvPr/>
        </p:nvSpPr>
        <p:spPr>
          <a:xfrm>
            <a:off x="1948399" y="2554069"/>
            <a:ext cx="2912000" cy="3398854"/>
          </a:xfrm>
          <a:prstGeom prst="triangle">
            <a:avLst/>
          </a:prstGeom>
          <a:gradFill>
            <a:gsLst>
              <a:gs pos="0">
                <a:schemeClr val="accent4">
                  <a:lumMod val="60000"/>
                  <a:lumOff val="40000"/>
                </a:schemeClr>
              </a:gs>
              <a:gs pos="100000">
                <a:schemeClr val="accent4">
                  <a:lumMod val="20000"/>
                  <a:lumOff val="80000"/>
                </a:schemeClr>
              </a:gs>
              <a:gs pos="46000">
                <a:schemeClr val="bg1"/>
              </a:gs>
              <a:gs pos="100000">
                <a:schemeClr val="accent1">
                  <a:lumMod val="30000"/>
                  <a:lumOff val="70000"/>
                </a:schemeClr>
              </a:gs>
            </a:gsLst>
            <a:lin ang="5400000" scaled="1"/>
          </a:gradFill>
          <a:ln w="381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二等辺三角形 3">
            <a:extLst>
              <a:ext uri="{FF2B5EF4-FFF2-40B4-BE49-F238E27FC236}">
                <a16:creationId xmlns:a16="http://schemas.microsoft.com/office/drawing/2014/main" id="{5379A9B0-D558-0EA0-64C3-4662F7315714}"/>
              </a:ext>
            </a:extLst>
          </p:cNvPr>
          <p:cNvSpPr/>
          <p:nvPr/>
        </p:nvSpPr>
        <p:spPr>
          <a:xfrm>
            <a:off x="7080294" y="2554069"/>
            <a:ext cx="2912000" cy="3398854"/>
          </a:xfrm>
          <a:prstGeom prst="triangle">
            <a:avLst/>
          </a:prstGeom>
          <a:gradFill>
            <a:gsLst>
              <a:gs pos="0">
                <a:schemeClr val="accent4">
                  <a:lumMod val="60000"/>
                  <a:lumOff val="40000"/>
                </a:schemeClr>
              </a:gs>
              <a:gs pos="100000">
                <a:schemeClr val="accent4">
                  <a:lumMod val="20000"/>
                  <a:lumOff val="80000"/>
                </a:schemeClr>
              </a:gs>
              <a:gs pos="46000">
                <a:schemeClr val="bg1"/>
              </a:gs>
              <a:gs pos="100000">
                <a:schemeClr val="accent1">
                  <a:lumMod val="30000"/>
                  <a:lumOff val="70000"/>
                </a:schemeClr>
              </a:gs>
            </a:gsLst>
            <a:lin ang="5400000" scaled="1"/>
          </a:gradFill>
          <a:ln w="381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正方形/長方形 4">
            <a:extLst>
              <a:ext uri="{FF2B5EF4-FFF2-40B4-BE49-F238E27FC236}">
                <a16:creationId xmlns:a16="http://schemas.microsoft.com/office/drawing/2014/main" id="{A6AC9A22-AD87-E4D5-1AF6-E87C21272D88}"/>
              </a:ext>
            </a:extLst>
          </p:cNvPr>
          <p:cNvSpPr/>
          <p:nvPr/>
        </p:nvSpPr>
        <p:spPr>
          <a:xfrm>
            <a:off x="1453896" y="3909569"/>
            <a:ext cx="9107424" cy="687854"/>
          </a:xfrm>
          <a:prstGeom prst="rect">
            <a:avLst/>
          </a:prstGeom>
          <a:noFill/>
          <a:ln w="762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C178049E-146C-0A45-CFF1-85FB9E7BA7B2}"/>
              </a:ext>
            </a:extLst>
          </p:cNvPr>
          <p:cNvSpPr txBox="1"/>
          <p:nvPr/>
        </p:nvSpPr>
        <p:spPr>
          <a:xfrm>
            <a:off x="4388463" y="3988753"/>
            <a:ext cx="3163767" cy="646331"/>
          </a:xfrm>
          <a:prstGeom prst="rect">
            <a:avLst/>
          </a:prstGeom>
          <a:noFill/>
        </p:spPr>
        <p:txBody>
          <a:bodyPr wrap="square" rtlCol="0">
            <a:spAutoFit/>
          </a:bodyPr>
          <a:lstStyle/>
          <a:p>
            <a:pPr algn="ctr"/>
            <a:r>
              <a:rPr kumimoji="1" lang="ja-JP" altLang="en-US" b="1" dirty="0">
                <a:solidFill>
                  <a:srgbClr val="FF66FF"/>
                </a:solidFill>
              </a:rPr>
              <a:t>おうちワークアドバイザー</a:t>
            </a:r>
            <a:endParaRPr kumimoji="1" lang="en-US" altLang="ja-JP" b="1" dirty="0">
              <a:solidFill>
                <a:srgbClr val="FF66FF"/>
              </a:solidFill>
            </a:endParaRPr>
          </a:p>
          <a:p>
            <a:pPr algn="ctr"/>
            <a:r>
              <a:rPr kumimoji="1" lang="ja-JP" altLang="en-US" b="1" dirty="0">
                <a:solidFill>
                  <a:srgbClr val="FF66FF"/>
                </a:solidFill>
              </a:rPr>
              <a:t>認定講座</a:t>
            </a:r>
          </a:p>
        </p:txBody>
      </p:sp>
      <p:sp>
        <p:nvSpPr>
          <p:cNvPr id="7" name="テキスト ボックス 6">
            <a:extLst>
              <a:ext uri="{FF2B5EF4-FFF2-40B4-BE49-F238E27FC236}">
                <a16:creationId xmlns:a16="http://schemas.microsoft.com/office/drawing/2014/main" id="{722A56D0-F02E-9CBC-4EA7-F62DDB24EEF2}"/>
              </a:ext>
            </a:extLst>
          </p:cNvPr>
          <p:cNvSpPr txBox="1"/>
          <p:nvPr/>
        </p:nvSpPr>
        <p:spPr>
          <a:xfrm>
            <a:off x="7618043" y="4816505"/>
            <a:ext cx="2031325" cy="646331"/>
          </a:xfrm>
          <a:prstGeom prst="rect">
            <a:avLst/>
          </a:prstGeom>
          <a:noFill/>
        </p:spPr>
        <p:txBody>
          <a:bodyPr wrap="none" rtlCol="0">
            <a:spAutoFit/>
          </a:bodyPr>
          <a:lstStyle/>
          <a:p>
            <a:pPr algn="ctr"/>
            <a:r>
              <a:rPr lang="en-US" altLang="ja-JP" b="1" dirty="0"/>
              <a:t>Web</a:t>
            </a:r>
            <a:r>
              <a:rPr lang="ja-JP" altLang="en-US" b="1" dirty="0"/>
              <a:t>ライター</a:t>
            </a:r>
            <a:r>
              <a:rPr kumimoji="1" lang="ja-JP" altLang="en-US" b="1" dirty="0"/>
              <a:t> </a:t>
            </a:r>
            <a:r>
              <a:rPr lang="en-US" altLang="ja-JP" b="1" dirty="0"/>
              <a:t>de </a:t>
            </a:r>
          </a:p>
          <a:p>
            <a:pPr algn="ctr"/>
            <a:r>
              <a:rPr lang="ja-JP" altLang="en-US" b="1" dirty="0"/>
              <a:t>おうちワーク講座</a:t>
            </a:r>
            <a:endParaRPr kumimoji="1" lang="ja-JP" altLang="en-US" b="1" dirty="0"/>
          </a:p>
        </p:txBody>
      </p:sp>
      <p:sp>
        <p:nvSpPr>
          <p:cNvPr id="8" name="テキスト ボックス 7">
            <a:extLst>
              <a:ext uri="{FF2B5EF4-FFF2-40B4-BE49-F238E27FC236}">
                <a16:creationId xmlns:a16="http://schemas.microsoft.com/office/drawing/2014/main" id="{9D99C41B-209D-DE56-693A-77B5A5BF405B}"/>
              </a:ext>
            </a:extLst>
          </p:cNvPr>
          <p:cNvSpPr txBox="1"/>
          <p:nvPr/>
        </p:nvSpPr>
        <p:spPr>
          <a:xfrm>
            <a:off x="2388736" y="4816504"/>
            <a:ext cx="2031325" cy="646331"/>
          </a:xfrm>
          <a:prstGeom prst="rect">
            <a:avLst/>
          </a:prstGeom>
          <a:noFill/>
        </p:spPr>
        <p:txBody>
          <a:bodyPr wrap="none" rtlCol="0">
            <a:spAutoFit/>
          </a:bodyPr>
          <a:lstStyle/>
          <a:p>
            <a:pPr algn="ctr"/>
            <a:r>
              <a:rPr lang="ja-JP" altLang="en-US" b="1" dirty="0"/>
              <a:t>ブログ</a:t>
            </a:r>
            <a:r>
              <a:rPr lang="en-US" altLang="ja-JP" b="1" dirty="0"/>
              <a:t>de </a:t>
            </a:r>
          </a:p>
          <a:p>
            <a:pPr algn="ctr"/>
            <a:r>
              <a:rPr lang="ja-JP" altLang="en-US" b="1" dirty="0"/>
              <a:t>おうちワーク講座</a:t>
            </a:r>
            <a:endParaRPr kumimoji="1" lang="ja-JP" altLang="en-US" b="1" dirty="0"/>
          </a:p>
        </p:txBody>
      </p:sp>
      <p:sp>
        <p:nvSpPr>
          <p:cNvPr id="9" name="テキスト ボックス 8">
            <a:extLst>
              <a:ext uri="{FF2B5EF4-FFF2-40B4-BE49-F238E27FC236}">
                <a16:creationId xmlns:a16="http://schemas.microsoft.com/office/drawing/2014/main" id="{3FCF8242-2200-C82E-107F-BC6160DF13F8}"/>
              </a:ext>
            </a:extLst>
          </p:cNvPr>
          <p:cNvSpPr txBox="1"/>
          <p:nvPr/>
        </p:nvSpPr>
        <p:spPr>
          <a:xfrm>
            <a:off x="399524" y="541672"/>
            <a:ext cx="11857733" cy="584775"/>
          </a:xfrm>
          <a:prstGeom prst="rect">
            <a:avLst/>
          </a:prstGeom>
          <a:noFill/>
        </p:spPr>
        <p:txBody>
          <a:bodyPr wrap="none" rtlCol="0">
            <a:spAutoFit/>
          </a:bodyPr>
          <a:lstStyle/>
          <a:p>
            <a:r>
              <a:rPr lang="ja-JP" altLang="en-US" sz="3200" b="1" dirty="0"/>
              <a:t>おうちワークアドバイザー認定講座第５回（</a:t>
            </a:r>
            <a:r>
              <a:rPr lang="en-US" altLang="ja-JP" sz="3200" b="1" dirty="0"/>
              <a:t>2022</a:t>
            </a:r>
            <a:r>
              <a:rPr lang="ja-JP" altLang="en-US" sz="3200" b="1" dirty="0"/>
              <a:t>年</a:t>
            </a:r>
            <a:r>
              <a:rPr lang="en-US" altLang="ja-JP" sz="3200" b="1" dirty="0"/>
              <a:t>11</a:t>
            </a:r>
            <a:r>
              <a:rPr lang="ja-JP" altLang="en-US" sz="3200" b="1" dirty="0"/>
              <a:t>月開講）</a:t>
            </a:r>
            <a:endParaRPr kumimoji="1" lang="ja-JP" altLang="en-US" sz="3200" b="1" dirty="0"/>
          </a:p>
        </p:txBody>
      </p:sp>
      <p:sp>
        <p:nvSpPr>
          <p:cNvPr id="10" name="テキスト ボックス 9">
            <a:extLst>
              <a:ext uri="{FF2B5EF4-FFF2-40B4-BE49-F238E27FC236}">
                <a16:creationId xmlns:a16="http://schemas.microsoft.com/office/drawing/2014/main" id="{B3FE6C39-E0D8-4A30-7F02-156F891B0165}"/>
              </a:ext>
            </a:extLst>
          </p:cNvPr>
          <p:cNvSpPr txBox="1"/>
          <p:nvPr/>
        </p:nvSpPr>
        <p:spPr>
          <a:xfrm>
            <a:off x="609836" y="1144410"/>
            <a:ext cx="10556095" cy="1077218"/>
          </a:xfrm>
          <a:prstGeom prst="rect">
            <a:avLst/>
          </a:prstGeom>
          <a:noFill/>
        </p:spPr>
        <p:txBody>
          <a:bodyPr wrap="none" rtlCol="0">
            <a:spAutoFit/>
          </a:bodyPr>
          <a:lstStyle/>
          <a:p>
            <a:r>
              <a:rPr lang="ja-JP" altLang="en-US" sz="3200" b="1" dirty="0"/>
              <a:t>ブログと</a:t>
            </a:r>
            <a:r>
              <a:rPr lang="en-US" altLang="ja-JP" sz="3200" b="1" dirty="0"/>
              <a:t>WEB</a:t>
            </a:r>
            <a:r>
              <a:rPr lang="ja-JP" altLang="en-US" sz="3200" b="1" dirty="0"/>
              <a:t>ライターの認定講師の資格取得を同時開催</a:t>
            </a:r>
            <a:endParaRPr lang="en-US" altLang="ja-JP" sz="3200" b="1" dirty="0"/>
          </a:p>
          <a:p>
            <a:r>
              <a:rPr kumimoji="1" lang="ja-JP" altLang="en-US" sz="3200" b="1" dirty="0"/>
              <a:t>①ブログコース②</a:t>
            </a:r>
            <a:r>
              <a:rPr kumimoji="1" lang="en-US" altLang="ja-JP" sz="3200" b="1" dirty="0"/>
              <a:t>WEB</a:t>
            </a:r>
            <a:r>
              <a:rPr kumimoji="1" lang="ja-JP" altLang="en-US" sz="3200" b="1" dirty="0"/>
              <a:t>ライターコース③セット申込</a:t>
            </a:r>
            <a:endParaRPr kumimoji="1" lang="en-US" altLang="ja-JP" sz="3200" b="1" dirty="0"/>
          </a:p>
        </p:txBody>
      </p:sp>
      <p:sp>
        <p:nvSpPr>
          <p:cNvPr id="11" name="テキスト ボックス 10">
            <a:extLst>
              <a:ext uri="{FF2B5EF4-FFF2-40B4-BE49-F238E27FC236}">
                <a16:creationId xmlns:a16="http://schemas.microsoft.com/office/drawing/2014/main" id="{C767D7F2-33C7-EA13-49AE-53ABF7B2884C}"/>
              </a:ext>
            </a:extLst>
          </p:cNvPr>
          <p:cNvSpPr txBox="1"/>
          <p:nvPr/>
        </p:nvSpPr>
        <p:spPr>
          <a:xfrm>
            <a:off x="2492717" y="4118424"/>
            <a:ext cx="1823361" cy="369332"/>
          </a:xfrm>
          <a:prstGeom prst="rect">
            <a:avLst/>
          </a:prstGeom>
          <a:noFill/>
        </p:spPr>
        <p:txBody>
          <a:bodyPr wrap="square" rtlCol="0">
            <a:spAutoFit/>
          </a:bodyPr>
          <a:lstStyle/>
          <a:p>
            <a:pPr algn="ctr"/>
            <a:r>
              <a:rPr kumimoji="1" lang="ja-JP" altLang="en-US" b="1" dirty="0">
                <a:solidFill>
                  <a:srgbClr val="FF66FF"/>
                </a:solidFill>
              </a:rPr>
              <a:t>ブログコース</a:t>
            </a:r>
          </a:p>
        </p:txBody>
      </p:sp>
      <p:sp>
        <p:nvSpPr>
          <p:cNvPr id="12" name="テキスト ボックス 11">
            <a:extLst>
              <a:ext uri="{FF2B5EF4-FFF2-40B4-BE49-F238E27FC236}">
                <a16:creationId xmlns:a16="http://schemas.microsoft.com/office/drawing/2014/main" id="{DA1FE5FF-1F10-B9AD-FD13-7A44D939379C}"/>
              </a:ext>
            </a:extLst>
          </p:cNvPr>
          <p:cNvSpPr txBox="1"/>
          <p:nvPr/>
        </p:nvSpPr>
        <p:spPr>
          <a:xfrm>
            <a:off x="7722024" y="3988753"/>
            <a:ext cx="1823361" cy="646331"/>
          </a:xfrm>
          <a:prstGeom prst="rect">
            <a:avLst/>
          </a:prstGeom>
          <a:noFill/>
        </p:spPr>
        <p:txBody>
          <a:bodyPr wrap="square" rtlCol="0">
            <a:spAutoFit/>
          </a:bodyPr>
          <a:lstStyle/>
          <a:p>
            <a:pPr algn="ctr"/>
            <a:r>
              <a:rPr kumimoji="1" lang="en-US" altLang="ja-JP" b="1" dirty="0">
                <a:solidFill>
                  <a:srgbClr val="FF66FF"/>
                </a:solidFill>
              </a:rPr>
              <a:t>WEB</a:t>
            </a:r>
            <a:r>
              <a:rPr kumimoji="1" lang="ja-JP" altLang="en-US" b="1" dirty="0">
                <a:solidFill>
                  <a:srgbClr val="FF66FF"/>
                </a:solidFill>
              </a:rPr>
              <a:t>ライターコース</a:t>
            </a:r>
          </a:p>
        </p:txBody>
      </p:sp>
    </p:spTree>
    <p:extLst>
      <p:ext uri="{BB962C8B-B14F-4D97-AF65-F5344CB8AC3E}">
        <p14:creationId xmlns:p14="http://schemas.microsoft.com/office/powerpoint/2010/main" val="1341425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24CEA0-913E-47B3-A5EB-8F25A8E84D9B}"/>
              </a:ext>
            </a:extLst>
          </p:cNvPr>
          <p:cNvSpPr>
            <a:spLocks noGrp="1"/>
          </p:cNvSpPr>
          <p:nvPr>
            <p:ph type="ctrTitle"/>
          </p:nvPr>
        </p:nvSpPr>
        <p:spPr/>
        <p:txBody>
          <a:bodyPr/>
          <a:lstStyle/>
          <a:p>
            <a:endParaRPr kumimoji="1" lang="ja-JP" altLang="en-US"/>
          </a:p>
        </p:txBody>
      </p:sp>
      <p:sp>
        <p:nvSpPr>
          <p:cNvPr id="3" name="字幕 2">
            <a:extLst>
              <a:ext uri="{FF2B5EF4-FFF2-40B4-BE49-F238E27FC236}">
                <a16:creationId xmlns:a16="http://schemas.microsoft.com/office/drawing/2014/main" id="{DB0D3B25-F38E-4708-9640-C1DC83BD5B16}"/>
              </a:ext>
            </a:extLst>
          </p:cNvPr>
          <p:cNvSpPr>
            <a:spLocks noGrp="1"/>
          </p:cNvSpPr>
          <p:nvPr>
            <p:ph type="subTitle" idx="1"/>
          </p:nvPr>
        </p:nvSpPr>
        <p:spPr/>
        <p:txBody>
          <a:bodyPr/>
          <a:lstStyle/>
          <a:p>
            <a:endParaRPr kumimoji="1" lang="ja-JP" altLang="en-US"/>
          </a:p>
        </p:txBody>
      </p:sp>
      <p:pic>
        <p:nvPicPr>
          <p:cNvPr id="5" name="図 4" descr="スクリーンショット が含まれている画像&#10;&#10;自動的に生成された説明">
            <a:extLst>
              <a:ext uri="{FF2B5EF4-FFF2-40B4-BE49-F238E27FC236}">
                <a16:creationId xmlns:a16="http://schemas.microsoft.com/office/drawing/2014/main" id="{139DA8F4-5303-41F6-A72D-2BB3EF0A3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
            <a:ext cx="12192000" cy="6858000"/>
          </a:xfrm>
          <a:prstGeom prst="rect">
            <a:avLst/>
          </a:prstGeom>
        </p:spPr>
      </p:pic>
      <p:sp>
        <p:nvSpPr>
          <p:cNvPr id="8" name="Rectangle 3">
            <a:extLst>
              <a:ext uri="{FF2B5EF4-FFF2-40B4-BE49-F238E27FC236}">
                <a16:creationId xmlns:a16="http://schemas.microsoft.com/office/drawing/2014/main" id="{A9619621-1BBF-47A3-BCAB-908DFF88B389}"/>
              </a:ext>
            </a:extLst>
          </p:cNvPr>
          <p:cNvSpPr txBox="1">
            <a:spLocks noChangeArrowheads="1"/>
          </p:cNvSpPr>
          <p:nvPr/>
        </p:nvSpPr>
        <p:spPr bwMode="gray">
          <a:xfrm>
            <a:off x="1899270" y="1600200"/>
            <a:ext cx="8393460" cy="4283372"/>
          </a:xfrm>
          <a:prstGeom prst="rect">
            <a:avLst/>
          </a:prstGeom>
        </p:spPr>
        <p:txBody>
          <a:bodyPr>
            <a:normAutofit fontScale="6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20000"/>
              </a:lnSpc>
              <a:defRPr/>
            </a:pPr>
            <a:r>
              <a:rPr lang="ja-JP" altLang="en-US" sz="2700" dirty="0">
                <a:ea typeface="HGPｺﾞｼｯｸE" panose="020B0900000000000000" pitchFamily="50" charset="-128"/>
              </a:rPr>
              <a:t>非営利型一般社団法人日本おうちワーク協会</a:t>
            </a:r>
            <a:endParaRPr lang="en-US" altLang="ja-JP" sz="2700" dirty="0">
              <a:ea typeface="HGPｺﾞｼｯｸE" panose="020B0900000000000000" pitchFamily="50" charset="-128"/>
            </a:endParaRPr>
          </a:p>
          <a:p>
            <a:pPr algn="ctr">
              <a:lnSpc>
                <a:spcPct val="120000"/>
              </a:lnSpc>
              <a:defRPr/>
            </a:pPr>
            <a:br>
              <a:rPr lang="en-US" altLang="ja-JP" dirty="0">
                <a:ea typeface="HGPｺﾞｼｯｸE" panose="020B0900000000000000" pitchFamily="50" charset="-128"/>
              </a:rPr>
            </a:br>
            <a:r>
              <a:rPr lang="ja-JP" altLang="en-US" sz="3200" dirty="0">
                <a:solidFill>
                  <a:srgbClr val="7CCCDB"/>
                </a:solidFill>
                <a:ea typeface="HGPｺﾞｼｯｸE" panose="020B0900000000000000" pitchFamily="50" charset="-128"/>
                <a:cs typeface="Ebrima" panose="02000000000000000000" pitchFamily="2" charset="0"/>
              </a:rPr>
              <a:t>子供のそばで家族の笑顔の為に</a:t>
            </a:r>
            <a:br>
              <a:rPr lang="en-US" altLang="ja-JP" sz="3200" dirty="0">
                <a:solidFill>
                  <a:srgbClr val="7CCCDB"/>
                </a:solidFill>
                <a:ea typeface="HGPｺﾞｼｯｸE" panose="020B0900000000000000" pitchFamily="50" charset="-128"/>
                <a:cs typeface="Ebrima" panose="02000000000000000000" pitchFamily="2" charset="0"/>
              </a:rPr>
            </a:br>
            <a:r>
              <a:rPr lang="ja-JP" altLang="en-US" sz="3200" dirty="0">
                <a:solidFill>
                  <a:srgbClr val="7CCCDB"/>
                </a:solidFill>
                <a:ea typeface="HGPｺﾞｼｯｸE" panose="020B0900000000000000" pitchFamily="50" charset="-128"/>
                <a:cs typeface="Ebrima" panose="02000000000000000000" pitchFamily="2" charset="0"/>
              </a:rPr>
              <a:t>「おうち」で働けるようになる</a:t>
            </a:r>
            <a:r>
              <a:rPr lang="ja-JP" altLang="en-US" sz="3200" dirty="0">
                <a:solidFill>
                  <a:srgbClr val="7CCCDB"/>
                </a:solidFill>
                <a:latin typeface="HGPｺﾞｼｯｸE" panose="020B0900000000000000" pitchFamily="50" charset="-128"/>
                <a:ea typeface="HGPｺﾞｼｯｸE" panose="020B0900000000000000" pitchFamily="50" charset="-128"/>
                <a:cs typeface="Ebrima" panose="02000000000000000000" pitchFamily="2" charset="0"/>
              </a:rPr>
              <a:t>　</a:t>
            </a:r>
            <a:br>
              <a:rPr lang="en-US" altLang="ja-JP" sz="3200" dirty="0">
                <a:solidFill>
                  <a:schemeClr val="accent1">
                    <a:lumMod val="50000"/>
                  </a:schemeClr>
                </a:solidFill>
                <a:latin typeface="HGPｺﾞｼｯｸE" panose="020B0900000000000000" pitchFamily="50" charset="-128"/>
                <a:ea typeface="HGPｺﾞｼｯｸE" panose="020B0900000000000000" pitchFamily="50" charset="-128"/>
                <a:cs typeface="Ebrima" panose="02000000000000000000" pitchFamily="2" charset="0"/>
              </a:rPr>
            </a:br>
            <a:br>
              <a:rPr lang="en-US" altLang="ja-JP" sz="5300" dirty="0">
                <a:latin typeface="HGPｺﾞｼｯｸE" panose="020B0900000000000000" pitchFamily="50" charset="-128"/>
                <a:ea typeface="HGPｺﾞｼｯｸE" panose="020B0900000000000000" pitchFamily="50" charset="-128"/>
                <a:cs typeface="Ebrima" panose="02000000000000000000" pitchFamily="2" charset="0"/>
              </a:rPr>
            </a:br>
            <a:r>
              <a:rPr lang="ja-JP" altLang="en-US" sz="4800" b="1" dirty="0">
                <a:latin typeface="HGｺﾞｼｯｸE" panose="020B0909000000000000" pitchFamily="49" charset="-128"/>
                <a:ea typeface="HGｺﾞｼｯｸE" panose="020B0909000000000000" pitchFamily="49" charset="-128"/>
                <a:cs typeface="Ebrima" panose="02000000000000000000" pitchFamily="2" charset="0"/>
              </a:rPr>
              <a:t>「</a:t>
            </a:r>
            <a:r>
              <a:rPr lang="en-US" altLang="ja-JP" sz="4800" b="1" dirty="0">
                <a:latin typeface="HGｺﾞｼｯｸE" panose="020B0909000000000000" pitchFamily="49" charset="-128"/>
                <a:ea typeface="HGｺﾞｼｯｸE" panose="020B0909000000000000" pitchFamily="49" charset="-128"/>
                <a:cs typeface="Ebrima" panose="02000000000000000000" pitchFamily="2" charset="0"/>
              </a:rPr>
              <a:t>Web</a:t>
            </a:r>
            <a:r>
              <a:rPr lang="ja-JP" altLang="en-US" sz="4800" b="1" dirty="0">
                <a:latin typeface="HGｺﾞｼｯｸE" panose="020B0909000000000000" pitchFamily="49" charset="-128"/>
                <a:ea typeface="HGｺﾞｼｯｸE" panose="020B0909000000000000" pitchFamily="49" charset="-128"/>
                <a:cs typeface="Ebrima" panose="02000000000000000000" pitchFamily="2" charset="0"/>
              </a:rPr>
              <a:t>ライター</a:t>
            </a:r>
            <a:r>
              <a:rPr lang="en-US" altLang="ja-JP" sz="4800" b="1" dirty="0">
                <a:latin typeface="HGｺﾞｼｯｸE" panose="020B0909000000000000" pitchFamily="49" charset="-128"/>
                <a:ea typeface="HGｺﾞｼｯｸE" panose="020B0909000000000000" pitchFamily="49" charset="-128"/>
                <a:cs typeface="Ebrima" panose="02000000000000000000" pitchFamily="2" charset="0"/>
              </a:rPr>
              <a:t>de</a:t>
            </a:r>
            <a:r>
              <a:rPr lang="ja-JP" altLang="en-US" sz="4800" b="1" dirty="0">
                <a:latin typeface="HGｺﾞｼｯｸE" panose="020B0909000000000000" pitchFamily="49" charset="-128"/>
                <a:ea typeface="HGｺﾞｼｯｸE" panose="020B0909000000000000" pitchFamily="49" charset="-128"/>
                <a:cs typeface="Ebrima" panose="02000000000000000000" pitchFamily="2" charset="0"/>
              </a:rPr>
              <a:t>おうちワーク」講座</a:t>
            </a:r>
            <a:endParaRPr lang="en-US" altLang="ja-JP" sz="4800" b="1" dirty="0">
              <a:latin typeface="HGｺﾞｼｯｸE" panose="020B0909000000000000" pitchFamily="49" charset="-128"/>
              <a:ea typeface="HGｺﾞｼｯｸE" panose="020B0909000000000000" pitchFamily="49" charset="-128"/>
              <a:cs typeface="Ebrima" panose="02000000000000000000" pitchFamily="2" charset="0"/>
            </a:endParaRPr>
          </a:p>
          <a:p>
            <a:pPr algn="ctr">
              <a:lnSpc>
                <a:spcPct val="120000"/>
              </a:lnSpc>
              <a:defRPr/>
            </a:pPr>
            <a:r>
              <a:rPr lang="ja-JP" altLang="en-US" sz="7300" b="1" dirty="0">
                <a:latin typeface="HGPｺﾞｼｯｸE" panose="020B0900000000000000" pitchFamily="50" charset="-128"/>
                <a:ea typeface="HGPｺﾞｼｯｸE" panose="020B0900000000000000" pitchFamily="50" charset="-128"/>
                <a:cs typeface="Ebrima" panose="02000000000000000000" pitchFamily="2" charset="0"/>
              </a:rPr>
              <a:t>プロライター養成コース</a:t>
            </a:r>
            <a:br>
              <a:rPr lang="en-US" altLang="ja-JP" sz="7300" b="1" dirty="0">
                <a:latin typeface="HGPｺﾞｼｯｸE" panose="020B0900000000000000" pitchFamily="50" charset="-128"/>
                <a:ea typeface="HGPｺﾞｼｯｸE" panose="020B0900000000000000" pitchFamily="50" charset="-128"/>
                <a:cs typeface="Ebrima" panose="02000000000000000000" pitchFamily="2" charset="0"/>
              </a:rPr>
            </a:br>
            <a:br>
              <a:rPr lang="en-US" altLang="ja-JP" sz="2800" b="1" dirty="0">
                <a:latin typeface="+mj-ea"/>
              </a:rPr>
            </a:br>
            <a:br>
              <a:rPr lang="en-US" altLang="ja-JP" sz="2800" b="1" dirty="0">
                <a:latin typeface="HGPｺﾞｼｯｸE" panose="020B0900000000000000" pitchFamily="50" charset="-128"/>
                <a:ea typeface="HGPｺﾞｼｯｸE" panose="020B0900000000000000" pitchFamily="50" charset="-128"/>
              </a:rPr>
            </a:br>
            <a:endParaRPr lang="en-US" altLang="ja-JP" sz="2800" dirty="0">
              <a:solidFill>
                <a:schemeClr val="tx1">
                  <a:lumMod val="95000"/>
                  <a:lumOff val="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823924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線矢印コネクタ 22">
            <a:extLst>
              <a:ext uri="{FF2B5EF4-FFF2-40B4-BE49-F238E27FC236}">
                <a16:creationId xmlns:a16="http://schemas.microsoft.com/office/drawing/2014/main" id="{6A991298-CFA7-419D-BF03-D7EFF53F4BDC}"/>
              </a:ext>
            </a:extLst>
          </p:cNvPr>
          <p:cNvCxnSpPr>
            <a:cxnSpLocks/>
            <a:stCxn id="13" idx="3"/>
          </p:cNvCxnSpPr>
          <p:nvPr/>
        </p:nvCxnSpPr>
        <p:spPr>
          <a:xfrm flipV="1">
            <a:off x="1373548" y="778934"/>
            <a:ext cx="9438385" cy="5645046"/>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pic>
        <p:nvPicPr>
          <p:cNvPr id="11" name="図 10">
            <a:extLst>
              <a:ext uri="{FF2B5EF4-FFF2-40B4-BE49-F238E27FC236}">
                <a16:creationId xmlns:a16="http://schemas.microsoft.com/office/drawing/2014/main" id="{7FC55F24-BD57-4406-9185-E95ED8E5CBAD}"/>
              </a:ext>
            </a:extLst>
          </p:cNvPr>
          <p:cNvPicPr>
            <a:picLocks noChangeAspect="1"/>
          </p:cNvPicPr>
          <p:nvPr/>
        </p:nvPicPr>
        <p:blipFill>
          <a:blip r:embed="rId2"/>
          <a:stretch>
            <a:fillRect/>
          </a:stretch>
        </p:blipFill>
        <p:spPr>
          <a:xfrm>
            <a:off x="5615039" y="3932656"/>
            <a:ext cx="838258" cy="717114"/>
          </a:xfrm>
          <a:prstGeom prst="rect">
            <a:avLst/>
          </a:prstGeom>
        </p:spPr>
      </p:pic>
      <p:graphicFrame>
        <p:nvGraphicFramePr>
          <p:cNvPr id="4" name="表 3">
            <a:extLst>
              <a:ext uri="{FF2B5EF4-FFF2-40B4-BE49-F238E27FC236}">
                <a16:creationId xmlns:a16="http://schemas.microsoft.com/office/drawing/2014/main" id="{5A9021BD-5AFE-40D4-9A16-C7BCE8885632}"/>
              </a:ext>
            </a:extLst>
          </p:cNvPr>
          <p:cNvGraphicFramePr>
            <a:graphicFrameLocks noGrp="1"/>
          </p:cNvGraphicFramePr>
          <p:nvPr/>
        </p:nvGraphicFramePr>
        <p:xfrm>
          <a:off x="1647611" y="982169"/>
          <a:ext cx="3926154" cy="5429786"/>
        </p:xfrm>
        <a:graphic>
          <a:graphicData uri="http://schemas.openxmlformats.org/drawingml/2006/table">
            <a:tbl>
              <a:tblPr firstRow="1" bandRow="1">
                <a:tableStyleId>{616DA210-FB5B-4158-B5E0-FEB733F419BA}</a:tableStyleId>
              </a:tblPr>
              <a:tblGrid>
                <a:gridCol w="1033910">
                  <a:extLst>
                    <a:ext uri="{9D8B030D-6E8A-4147-A177-3AD203B41FA5}">
                      <a16:colId xmlns:a16="http://schemas.microsoft.com/office/drawing/2014/main" val="1246647583"/>
                    </a:ext>
                  </a:extLst>
                </a:gridCol>
                <a:gridCol w="2892244">
                  <a:extLst>
                    <a:ext uri="{9D8B030D-6E8A-4147-A177-3AD203B41FA5}">
                      <a16:colId xmlns:a16="http://schemas.microsoft.com/office/drawing/2014/main" val="2437365143"/>
                    </a:ext>
                  </a:extLst>
                </a:gridCol>
              </a:tblGrid>
              <a:tr h="1386044">
                <a:tc>
                  <a:txBody>
                    <a:bodyPr/>
                    <a:lstStyle/>
                    <a:p>
                      <a:pPr algn="ctr"/>
                      <a:r>
                        <a:rPr kumimoji="1" lang="ja-JP" altLang="en-US" sz="1700" b="0" dirty="0">
                          <a:latin typeface="Meiryo UI" panose="020B0604030504040204" pitchFamily="50" charset="-128"/>
                          <a:ea typeface="Meiryo UI" panose="020B0604030504040204" pitchFamily="50" charset="-128"/>
                        </a:rPr>
                        <a:t>状況</a:t>
                      </a:r>
                    </a:p>
                  </a:txBody>
                  <a:tcPr marL="84243" marR="84243" marT="42122" marB="42122"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200" b="0" dirty="0"/>
                        <a:t>・子育て中の専業主婦で働きたくでも働きにいくことができない</a:t>
                      </a:r>
                      <a:endParaRPr kumimoji="1" lang="en-US" altLang="ja-JP" sz="1200" b="0" dirty="0"/>
                    </a:p>
                    <a:p>
                      <a:r>
                        <a:rPr kumimoji="1" lang="ja-JP" altLang="en-US" sz="1200" b="0" dirty="0"/>
                        <a:t>・転勤族の旦那の為場所を選ばずにできる仕事をしたい</a:t>
                      </a:r>
                      <a:endParaRPr kumimoji="1" lang="en-US" altLang="ja-JP" sz="1200" b="0" dirty="0"/>
                    </a:p>
                    <a:p>
                      <a:r>
                        <a:rPr kumimoji="1" lang="ja-JP" altLang="en-US" sz="1200" b="0" dirty="0"/>
                        <a:t>・旦那の収入に頼らずに自立した収入がほしい</a:t>
                      </a:r>
                      <a:endParaRPr kumimoji="1" lang="en-US" altLang="ja-JP" sz="1200" b="0" dirty="0"/>
                    </a:p>
                    <a:p>
                      <a:r>
                        <a:rPr kumimoji="1" lang="ja-JP" altLang="en-US" sz="1200" b="0" dirty="0"/>
                        <a:t>・副業で別の収入源がほしい</a:t>
                      </a:r>
                    </a:p>
                  </a:txBody>
                  <a:tcPr marL="84243" marR="84243" marT="42122" marB="42122">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192866"/>
                  </a:ext>
                </a:extLst>
              </a:tr>
              <a:tr h="564868">
                <a:tc>
                  <a:txBody>
                    <a:bodyPr/>
                    <a:lstStyle/>
                    <a:p>
                      <a:pPr algn="ctr"/>
                      <a:r>
                        <a:rPr kumimoji="1" lang="ja-JP" altLang="en-US" sz="1700" dirty="0">
                          <a:latin typeface="Meiryo UI" panose="020B0604030504040204" pitchFamily="50" charset="-128"/>
                          <a:ea typeface="Meiryo UI" panose="020B0604030504040204" pitchFamily="50" charset="-128"/>
                        </a:rPr>
                        <a:t>数字</a:t>
                      </a:r>
                    </a:p>
                  </a:txBody>
                  <a:tcPr marL="84243" marR="84243" marT="42122" marB="42122"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kumimoji="1" lang="ja-JP" altLang="en-US" sz="1200" dirty="0"/>
                        <a:t>・自分の収入がない</a:t>
                      </a:r>
                    </a:p>
                  </a:txBody>
                  <a:tcPr marL="84243" marR="84243" marT="42122" marB="42122">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011062638"/>
                  </a:ext>
                </a:extLst>
              </a:tr>
              <a:tr h="778853">
                <a:tc>
                  <a:txBody>
                    <a:bodyPr/>
                    <a:lstStyle/>
                    <a:p>
                      <a:pPr algn="ctr"/>
                      <a:r>
                        <a:rPr kumimoji="1" lang="ja-JP" altLang="en-US" sz="1700" dirty="0">
                          <a:latin typeface="Meiryo UI" panose="020B0604030504040204" pitchFamily="50" charset="-128"/>
                          <a:ea typeface="Meiryo UI" panose="020B0604030504040204" pitchFamily="50" charset="-128"/>
                        </a:rPr>
                        <a:t>キーワード</a:t>
                      </a:r>
                    </a:p>
                  </a:txBody>
                  <a:tcPr marL="84243" marR="84243" marT="42122" marB="42122" anchor="ctr">
                    <a:solidFill>
                      <a:schemeClr val="accent4">
                        <a:lumMod val="20000"/>
                        <a:lumOff val="80000"/>
                      </a:schemeClr>
                    </a:solidFill>
                  </a:tcPr>
                </a:tc>
                <a:tc>
                  <a:txBody>
                    <a:bodyPr/>
                    <a:lstStyle/>
                    <a:p>
                      <a:r>
                        <a:rPr kumimoji="1" lang="ja-JP" altLang="en-US" sz="1200" dirty="0"/>
                        <a:t>・一人でさみしい、孤独な子育てマシーン、学費やマイホームローンなどのお金の不安がある、自分の為にお金を使うことに引け目がある、自立したい</a:t>
                      </a:r>
                    </a:p>
                  </a:txBody>
                  <a:tcPr marL="84243" marR="84243" marT="42122" marB="42122">
                    <a:solidFill>
                      <a:schemeClr val="bg1"/>
                    </a:solidFill>
                  </a:tcPr>
                </a:tc>
                <a:extLst>
                  <a:ext uri="{0D108BD9-81ED-4DB2-BD59-A6C34878D82A}">
                    <a16:rowId xmlns:a16="http://schemas.microsoft.com/office/drawing/2014/main" val="1586600704"/>
                  </a:ext>
                </a:extLst>
              </a:tr>
              <a:tr h="2480230">
                <a:tc>
                  <a:txBody>
                    <a:bodyPr/>
                    <a:lstStyle/>
                    <a:p>
                      <a:pPr algn="ctr"/>
                      <a:r>
                        <a:rPr kumimoji="1" lang="ja-JP" altLang="en-US" sz="1700" dirty="0">
                          <a:latin typeface="Meiryo UI" panose="020B0604030504040204" pitchFamily="50" charset="-128"/>
                          <a:ea typeface="Meiryo UI" panose="020B0604030504040204" pitchFamily="50" charset="-128"/>
                        </a:rPr>
                        <a:t>イラスト</a:t>
                      </a:r>
                    </a:p>
                  </a:txBody>
                  <a:tcPr marL="84243" marR="84243" marT="42122" marB="42122" anchor="ctr">
                    <a:solidFill>
                      <a:schemeClr val="accent4">
                        <a:lumMod val="20000"/>
                        <a:lumOff val="80000"/>
                      </a:schemeClr>
                    </a:solidFill>
                  </a:tcPr>
                </a:tc>
                <a:tc>
                  <a:txBody>
                    <a:bodyPr/>
                    <a:lstStyle/>
                    <a:p>
                      <a:endParaRPr kumimoji="1" lang="ja-JP" altLang="en-US" sz="1700" dirty="0"/>
                    </a:p>
                  </a:txBody>
                  <a:tcPr marL="84243" marR="84243" marT="42122" marB="42122">
                    <a:solidFill>
                      <a:schemeClr val="bg1"/>
                    </a:solidFill>
                  </a:tcPr>
                </a:tc>
                <a:extLst>
                  <a:ext uri="{0D108BD9-81ED-4DB2-BD59-A6C34878D82A}">
                    <a16:rowId xmlns:a16="http://schemas.microsoft.com/office/drawing/2014/main" val="1269679724"/>
                  </a:ext>
                </a:extLst>
              </a:tr>
            </a:tbl>
          </a:graphicData>
        </a:graphic>
      </p:graphicFrame>
      <p:sp>
        <p:nvSpPr>
          <p:cNvPr id="6" name="テキスト ボックス 5">
            <a:extLst>
              <a:ext uri="{FF2B5EF4-FFF2-40B4-BE49-F238E27FC236}">
                <a16:creationId xmlns:a16="http://schemas.microsoft.com/office/drawing/2014/main" id="{4F251B63-10B7-4A17-8679-FC3FFB310144}"/>
              </a:ext>
            </a:extLst>
          </p:cNvPr>
          <p:cNvSpPr txBox="1"/>
          <p:nvPr/>
        </p:nvSpPr>
        <p:spPr>
          <a:xfrm>
            <a:off x="1601935" y="682087"/>
            <a:ext cx="4555678" cy="300082"/>
          </a:xfrm>
          <a:prstGeom prst="rect">
            <a:avLst/>
          </a:prstGeom>
          <a:noFill/>
        </p:spPr>
        <p:txBody>
          <a:bodyPr wrap="square" rtlCol="0">
            <a:spAutoFit/>
          </a:bodyPr>
          <a:lstStyle/>
          <a:p>
            <a:pPr hangingPunct="1"/>
            <a:r>
              <a:rPr kumimoji="1" lang="en-US" altLang="ja-JP" sz="1350" kern="1200" dirty="0">
                <a:solidFill>
                  <a:prstClr val="black"/>
                </a:solidFill>
                <a:latin typeface="Meiryo UI" panose="020B0604030504040204" pitchFamily="50" charset="-128"/>
                <a:ea typeface="Meiryo UI" panose="020B0604030504040204" pitchFamily="50" charset="-128"/>
                <a:cs typeface="+mn-cs"/>
              </a:rPr>
              <a:t>【Before】</a:t>
            </a:r>
          </a:p>
        </p:txBody>
      </p:sp>
      <p:sp>
        <p:nvSpPr>
          <p:cNvPr id="7" name="テキスト ボックス 6">
            <a:extLst>
              <a:ext uri="{FF2B5EF4-FFF2-40B4-BE49-F238E27FC236}">
                <a16:creationId xmlns:a16="http://schemas.microsoft.com/office/drawing/2014/main" id="{4B861C37-12CE-4737-A517-3E8FFB2964F5}"/>
              </a:ext>
            </a:extLst>
          </p:cNvPr>
          <p:cNvSpPr txBox="1"/>
          <p:nvPr/>
        </p:nvSpPr>
        <p:spPr>
          <a:xfrm>
            <a:off x="6494571" y="682087"/>
            <a:ext cx="4555678" cy="300082"/>
          </a:xfrm>
          <a:prstGeom prst="rect">
            <a:avLst/>
          </a:prstGeom>
          <a:noFill/>
        </p:spPr>
        <p:txBody>
          <a:bodyPr wrap="square" rtlCol="0">
            <a:spAutoFit/>
          </a:bodyPr>
          <a:lstStyle/>
          <a:p>
            <a:pPr hangingPunct="1"/>
            <a:r>
              <a:rPr kumimoji="1" lang="en-US" altLang="ja-JP" sz="1350" kern="1200" dirty="0">
                <a:solidFill>
                  <a:prstClr val="black"/>
                </a:solidFill>
                <a:latin typeface="Meiryo UI" panose="020B0604030504040204" pitchFamily="50" charset="-128"/>
                <a:ea typeface="Meiryo UI" panose="020B0604030504040204" pitchFamily="50" charset="-128"/>
                <a:cs typeface="+mn-cs"/>
              </a:rPr>
              <a:t>【After】</a:t>
            </a:r>
          </a:p>
        </p:txBody>
      </p:sp>
      <p:graphicFrame>
        <p:nvGraphicFramePr>
          <p:cNvPr id="8" name="表 7">
            <a:extLst>
              <a:ext uri="{FF2B5EF4-FFF2-40B4-BE49-F238E27FC236}">
                <a16:creationId xmlns:a16="http://schemas.microsoft.com/office/drawing/2014/main" id="{D1E74372-BAD7-4286-A27A-99569D66F8BC}"/>
              </a:ext>
            </a:extLst>
          </p:cNvPr>
          <p:cNvGraphicFramePr>
            <a:graphicFrameLocks noGrp="1"/>
          </p:cNvGraphicFramePr>
          <p:nvPr/>
        </p:nvGraphicFramePr>
        <p:xfrm>
          <a:off x="6494571" y="982169"/>
          <a:ext cx="3926154" cy="5554855"/>
        </p:xfrm>
        <a:graphic>
          <a:graphicData uri="http://schemas.openxmlformats.org/drawingml/2006/table">
            <a:tbl>
              <a:tblPr firstRow="1" bandRow="1">
                <a:tableStyleId>{616DA210-FB5B-4158-B5E0-FEB733F419BA}</a:tableStyleId>
              </a:tblPr>
              <a:tblGrid>
                <a:gridCol w="1020194">
                  <a:extLst>
                    <a:ext uri="{9D8B030D-6E8A-4147-A177-3AD203B41FA5}">
                      <a16:colId xmlns:a16="http://schemas.microsoft.com/office/drawing/2014/main" val="1246647583"/>
                    </a:ext>
                  </a:extLst>
                </a:gridCol>
                <a:gridCol w="2905960">
                  <a:extLst>
                    <a:ext uri="{9D8B030D-6E8A-4147-A177-3AD203B41FA5}">
                      <a16:colId xmlns:a16="http://schemas.microsoft.com/office/drawing/2014/main" val="2437365143"/>
                    </a:ext>
                  </a:extLst>
                </a:gridCol>
              </a:tblGrid>
              <a:tr h="2336615">
                <a:tc>
                  <a:txBody>
                    <a:bodyPr/>
                    <a:lstStyle/>
                    <a:p>
                      <a:pPr algn="ctr"/>
                      <a:r>
                        <a:rPr kumimoji="1" lang="ja-JP" altLang="en-US" sz="1700" b="0" dirty="0">
                          <a:latin typeface="Meiryo UI" panose="020B0604030504040204" pitchFamily="50" charset="-128"/>
                          <a:ea typeface="Meiryo UI" panose="020B0604030504040204" pitchFamily="50" charset="-128"/>
                        </a:rPr>
                        <a:t>状況</a:t>
                      </a:r>
                    </a:p>
                  </a:txBody>
                  <a:tcPr marL="84243" marR="84243" marT="42122" marB="42122"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buFont typeface="Arial" panose="020B0604020202020204" pitchFamily="34" charset="0"/>
                        <a:buNone/>
                      </a:pPr>
                      <a:r>
                        <a:rPr kumimoji="1" lang="ja-JP" altLang="en-US" sz="1200" b="0" dirty="0">
                          <a:latin typeface="+mn-ea"/>
                          <a:ea typeface="+mn-ea"/>
                        </a:rPr>
                        <a:t>・自分自身の収入が得られるようになる</a:t>
                      </a:r>
                      <a:endParaRPr kumimoji="1" lang="en-US" altLang="ja-JP" sz="1200" b="0" dirty="0">
                        <a:latin typeface="+mn-ea"/>
                        <a:ea typeface="+mn-ea"/>
                      </a:endParaRPr>
                    </a:p>
                    <a:p>
                      <a:pPr marL="0" indent="0">
                        <a:buFont typeface="Arial" panose="020B0604020202020204" pitchFamily="34" charset="0"/>
                        <a:buNone/>
                      </a:pPr>
                      <a:r>
                        <a:rPr kumimoji="1" lang="ja-JP" altLang="en-US" sz="1200" b="0" dirty="0">
                          <a:latin typeface="+mn-ea"/>
                          <a:ea typeface="+mn-ea"/>
                        </a:rPr>
                        <a:t>・金銭的な余裕から精神的にも余裕をもつことができ、家族に優しくできるようになる</a:t>
                      </a:r>
                      <a:endParaRPr kumimoji="1" lang="en-US" altLang="ja-JP" sz="1200" b="0" dirty="0">
                        <a:latin typeface="+mn-ea"/>
                        <a:ea typeface="+mn-ea"/>
                      </a:endParaRPr>
                    </a:p>
                    <a:p>
                      <a:pPr marL="0" indent="0">
                        <a:buFont typeface="Arial" panose="020B0604020202020204" pitchFamily="34" charset="0"/>
                        <a:buNone/>
                      </a:pPr>
                      <a:r>
                        <a:rPr kumimoji="1" lang="ja-JP" altLang="en-US" sz="1200" b="0" dirty="0">
                          <a:latin typeface="+mn-ea"/>
                          <a:ea typeface="+mn-ea"/>
                        </a:rPr>
                        <a:t>・</a:t>
                      </a:r>
                      <a:r>
                        <a:rPr kumimoji="1" lang="en-US" altLang="ja-JP" sz="1200" b="0" dirty="0">
                          <a:latin typeface="+mn-ea"/>
                          <a:ea typeface="+mn-ea"/>
                        </a:rPr>
                        <a:t>Web</a:t>
                      </a:r>
                      <a:r>
                        <a:rPr kumimoji="1" lang="ja-JP" altLang="en-US" sz="1200" b="0" dirty="0">
                          <a:latin typeface="+mn-ea"/>
                          <a:ea typeface="+mn-ea"/>
                        </a:rPr>
                        <a:t>ライターとして社会とのつながりを持つことができる</a:t>
                      </a:r>
                      <a:endParaRPr kumimoji="1" lang="en-US" altLang="ja-JP" sz="1200" b="0" dirty="0">
                        <a:latin typeface="+mn-ea"/>
                        <a:ea typeface="+mn-ea"/>
                      </a:endParaRPr>
                    </a:p>
                    <a:p>
                      <a:pPr marL="0" indent="0">
                        <a:buFont typeface="Arial" panose="020B0604020202020204" pitchFamily="34" charset="0"/>
                        <a:buNone/>
                      </a:pPr>
                      <a:r>
                        <a:rPr kumimoji="1" lang="ja-JP" altLang="en-US" sz="1200" b="0" dirty="0">
                          <a:latin typeface="+mn-ea"/>
                          <a:ea typeface="+mn-ea"/>
                        </a:rPr>
                        <a:t>・文章力で収入を得るノウハウを知ることができる</a:t>
                      </a:r>
                      <a:endParaRPr kumimoji="1" lang="en-US" altLang="ja-JP" sz="1200" b="0" dirty="0">
                        <a:latin typeface="+mn-ea"/>
                        <a:ea typeface="+mn-ea"/>
                      </a:endParaRPr>
                    </a:p>
                    <a:p>
                      <a:pPr marL="0" indent="0">
                        <a:buFont typeface="Arial" panose="020B0604020202020204" pitchFamily="34" charset="0"/>
                        <a:buNone/>
                      </a:pPr>
                      <a:r>
                        <a:rPr kumimoji="1" lang="ja-JP" altLang="en-US" sz="1200" b="0" dirty="0">
                          <a:latin typeface="+mn-ea"/>
                          <a:ea typeface="+mn-ea"/>
                        </a:rPr>
                        <a:t>・ライターを志す仲間ができる</a:t>
                      </a:r>
                      <a:endParaRPr kumimoji="1" lang="en-US" altLang="ja-JP" sz="1200" b="0" dirty="0">
                        <a:latin typeface="+mn-ea"/>
                        <a:ea typeface="+mn-ea"/>
                      </a:endParaRPr>
                    </a:p>
                    <a:p>
                      <a:pPr marL="0" indent="0">
                        <a:buFont typeface="Arial" panose="020B0604020202020204" pitchFamily="34" charset="0"/>
                        <a:buNone/>
                      </a:pPr>
                      <a:r>
                        <a:rPr kumimoji="1" lang="ja-JP" altLang="en-US" sz="1200" b="0" dirty="0">
                          <a:latin typeface="+mn-ea"/>
                          <a:ea typeface="+mn-ea"/>
                        </a:rPr>
                        <a:t>・仕事をする時間と場所を選ばないため、子供の病気や家族の転勤などに対応できるようになる</a:t>
                      </a:r>
                      <a:endParaRPr kumimoji="1" lang="en-US" altLang="ja-JP" sz="1200" b="0" dirty="0">
                        <a:latin typeface="+mn-ea"/>
                        <a:ea typeface="+mn-ea"/>
                      </a:endParaRPr>
                    </a:p>
                  </a:txBody>
                  <a:tcPr marL="84243" marR="84243" marT="42122" marB="42122">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192866"/>
                  </a:ext>
                </a:extLst>
              </a:tr>
              <a:tr h="500565">
                <a:tc>
                  <a:txBody>
                    <a:bodyPr/>
                    <a:lstStyle/>
                    <a:p>
                      <a:pPr algn="ctr"/>
                      <a:r>
                        <a:rPr kumimoji="1" lang="ja-JP" altLang="en-US" sz="1700" dirty="0">
                          <a:latin typeface="Meiryo UI" panose="020B0604030504040204" pitchFamily="50" charset="-128"/>
                          <a:ea typeface="Meiryo UI" panose="020B0604030504040204" pitchFamily="50" charset="-128"/>
                        </a:rPr>
                        <a:t>数字</a:t>
                      </a:r>
                    </a:p>
                  </a:txBody>
                  <a:tcPr marL="84243" marR="84243" marT="42122" marB="42122"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kumimoji="1" lang="ja-JP" altLang="en-US" sz="1200" dirty="0"/>
                        <a:t>・月</a:t>
                      </a:r>
                      <a:r>
                        <a:rPr kumimoji="1" lang="en-US" altLang="ja-JP" sz="1200" dirty="0"/>
                        <a:t>3</a:t>
                      </a:r>
                      <a:r>
                        <a:rPr kumimoji="1" lang="ja-JP" altLang="en-US" sz="1200" dirty="0"/>
                        <a:t>～</a:t>
                      </a:r>
                      <a:r>
                        <a:rPr kumimoji="1" lang="en-US" altLang="ja-JP" sz="1200" dirty="0"/>
                        <a:t>10</a:t>
                      </a:r>
                      <a:r>
                        <a:rPr kumimoji="1" lang="ja-JP" altLang="en-US" sz="1200" dirty="0"/>
                        <a:t>万円稼ぐノウハウ身に着けられる</a:t>
                      </a:r>
                    </a:p>
                  </a:txBody>
                  <a:tcPr marL="84243" marR="84243" marT="42122" marB="42122">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011062638"/>
                  </a:ext>
                </a:extLst>
              </a:tr>
              <a:tr h="713981">
                <a:tc>
                  <a:txBody>
                    <a:bodyPr/>
                    <a:lstStyle/>
                    <a:p>
                      <a:pPr algn="ctr"/>
                      <a:r>
                        <a:rPr kumimoji="1" lang="ja-JP" altLang="en-US" sz="1700" dirty="0">
                          <a:latin typeface="Meiryo UI" panose="020B0604030504040204" pitchFamily="50" charset="-128"/>
                          <a:ea typeface="Meiryo UI" panose="020B0604030504040204" pitchFamily="50" charset="-128"/>
                        </a:rPr>
                        <a:t>キーワード</a:t>
                      </a:r>
                    </a:p>
                  </a:txBody>
                  <a:tcPr marL="84243" marR="84243" marT="42122" marB="42122" anchor="ctr">
                    <a:solidFill>
                      <a:schemeClr val="accent4">
                        <a:lumMod val="20000"/>
                        <a:lumOff val="80000"/>
                      </a:schemeClr>
                    </a:solidFill>
                  </a:tcPr>
                </a:tc>
                <a:tc>
                  <a:txBody>
                    <a:bodyPr/>
                    <a:lstStyle/>
                    <a:p>
                      <a:r>
                        <a:rPr kumimoji="1" lang="ja-JP" altLang="en-US" sz="1200" dirty="0"/>
                        <a:t>・経済的自由、プチ贅沢、自分へのご褒美、家族旅行、外食、</a:t>
                      </a:r>
                    </a:p>
                  </a:txBody>
                  <a:tcPr marL="84243" marR="84243" marT="42122" marB="42122">
                    <a:solidFill>
                      <a:schemeClr val="bg1"/>
                    </a:solidFill>
                  </a:tcPr>
                </a:tc>
                <a:extLst>
                  <a:ext uri="{0D108BD9-81ED-4DB2-BD59-A6C34878D82A}">
                    <a16:rowId xmlns:a16="http://schemas.microsoft.com/office/drawing/2014/main" val="1586600704"/>
                  </a:ext>
                </a:extLst>
              </a:tr>
              <a:tr h="1878625">
                <a:tc>
                  <a:txBody>
                    <a:bodyPr/>
                    <a:lstStyle/>
                    <a:p>
                      <a:pPr algn="ctr"/>
                      <a:r>
                        <a:rPr kumimoji="1" lang="ja-JP" altLang="en-US" sz="1700" dirty="0">
                          <a:latin typeface="Meiryo UI" panose="020B0604030504040204" pitchFamily="50" charset="-128"/>
                          <a:ea typeface="Meiryo UI" panose="020B0604030504040204" pitchFamily="50" charset="-128"/>
                        </a:rPr>
                        <a:t>イラスト</a:t>
                      </a:r>
                    </a:p>
                  </a:txBody>
                  <a:tcPr marL="84243" marR="84243" marT="42122" marB="42122" anchor="ctr">
                    <a:solidFill>
                      <a:schemeClr val="accent4">
                        <a:lumMod val="20000"/>
                        <a:lumOff val="80000"/>
                      </a:schemeClr>
                    </a:solidFill>
                  </a:tcPr>
                </a:tc>
                <a:tc>
                  <a:txBody>
                    <a:bodyPr/>
                    <a:lstStyle/>
                    <a:p>
                      <a:endParaRPr kumimoji="1" lang="ja-JP" altLang="en-US" sz="1700" dirty="0"/>
                    </a:p>
                  </a:txBody>
                  <a:tcPr marL="84243" marR="84243" marT="42122" marB="42122">
                    <a:solidFill>
                      <a:schemeClr val="bg1"/>
                    </a:solidFill>
                  </a:tcPr>
                </a:tc>
                <a:extLst>
                  <a:ext uri="{0D108BD9-81ED-4DB2-BD59-A6C34878D82A}">
                    <a16:rowId xmlns:a16="http://schemas.microsoft.com/office/drawing/2014/main" val="1269679724"/>
                  </a:ext>
                </a:extLst>
              </a:tr>
            </a:tbl>
          </a:graphicData>
        </a:graphic>
      </p:graphicFrame>
      <p:pic>
        <p:nvPicPr>
          <p:cNvPr id="12" name="図 11">
            <a:extLst>
              <a:ext uri="{FF2B5EF4-FFF2-40B4-BE49-F238E27FC236}">
                <a16:creationId xmlns:a16="http://schemas.microsoft.com/office/drawing/2014/main" id="{E56354B8-E9E6-4090-975C-6DA28F00E1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3997" y="3985921"/>
            <a:ext cx="1032099" cy="1435331"/>
          </a:xfrm>
          <a:prstGeom prst="rect">
            <a:avLst/>
          </a:prstGeom>
        </p:spPr>
      </p:pic>
      <p:pic>
        <p:nvPicPr>
          <p:cNvPr id="14" name="図 13">
            <a:extLst>
              <a:ext uri="{FF2B5EF4-FFF2-40B4-BE49-F238E27FC236}">
                <a16:creationId xmlns:a16="http://schemas.microsoft.com/office/drawing/2014/main" id="{D7AE926A-1B6A-4DF9-9354-2A75A49712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128" y="5524003"/>
            <a:ext cx="1943567" cy="935006"/>
          </a:xfrm>
          <a:prstGeom prst="rect">
            <a:avLst/>
          </a:prstGeom>
        </p:spPr>
      </p:pic>
      <p:pic>
        <p:nvPicPr>
          <p:cNvPr id="16" name="図 15">
            <a:extLst>
              <a:ext uri="{FF2B5EF4-FFF2-40B4-BE49-F238E27FC236}">
                <a16:creationId xmlns:a16="http://schemas.microsoft.com/office/drawing/2014/main" id="{862DE7D9-14F5-45ED-BC18-952F94AD40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7341" y="5347315"/>
            <a:ext cx="1073384" cy="1111694"/>
          </a:xfrm>
          <a:prstGeom prst="rect">
            <a:avLst/>
          </a:prstGeom>
        </p:spPr>
      </p:pic>
      <p:pic>
        <p:nvPicPr>
          <p:cNvPr id="18" name="図 17">
            <a:extLst>
              <a:ext uri="{FF2B5EF4-FFF2-40B4-BE49-F238E27FC236}">
                <a16:creationId xmlns:a16="http://schemas.microsoft.com/office/drawing/2014/main" id="{4760BF6D-CCF6-4B84-AA80-67202971F0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4742" y="4752521"/>
            <a:ext cx="922940" cy="859904"/>
          </a:xfrm>
          <a:prstGeom prst="rect">
            <a:avLst/>
          </a:prstGeom>
        </p:spPr>
      </p:pic>
      <p:pic>
        <p:nvPicPr>
          <p:cNvPr id="20" name="図 19">
            <a:extLst>
              <a:ext uri="{FF2B5EF4-FFF2-40B4-BE49-F238E27FC236}">
                <a16:creationId xmlns:a16="http://schemas.microsoft.com/office/drawing/2014/main" id="{68E261DC-8AC3-457A-A826-CDF80B495A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1162" y="4703587"/>
            <a:ext cx="1661759" cy="1755422"/>
          </a:xfrm>
          <a:prstGeom prst="rect">
            <a:avLst/>
          </a:prstGeom>
        </p:spPr>
      </p:pic>
      <p:sp>
        <p:nvSpPr>
          <p:cNvPr id="13" name="テキスト ボックス 12">
            <a:extLst>
              <a:ext uri="{FF2B5EF4-FFF2-40B4-BE49-F238E27FC236}">
                <a16:creationId xmlns:a16="http://schemas.microsoft.com/office/drawing/2014/main" id="{9E3CD97F-ADFD-458F-A5DF-494B39A9DC8E}"/>
              </a:ext>
            </a:extLst>
          </p:cNvPr>
          <p:cNvSpPr txBox="1"/>
          <p:nvPr/>
        </p:nvSpPr>
        <p:spPr>
          <a:xfrm>
            <a:off x="605581" y="6239314"/>
            <a:ext cx="767967"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hangingPunct="1"/>
            <a:r>
              <a:rPr kumimoji="1" lang="en-US" altLang="ja-JP" b="1" kern="1200" dirty="0">
                <a:solidFill>
                  <a:prstClr val="white"/>
                </a:solidFill>
              </a:rPr>
              <a:t>START</a:t>
            </a:r>
            <a:endParaRPr kumimoji="1" lang="ja-JP" altLang="en-US" b="1" kern="1200" dirty="0">
              <a:solidFill>
                <a:prstClr val="white"/>
              </a:solidFill>
            </a:endParaRPr>
          </a:p>
        </p:txBody>
      </p:sp>
      <p:sp>
        <p:nvSpPr>
          <p:cNvPr id="15" name="テキスト ボックス 14">
            <a:extLst>
              <a:ext uri="{FF2B5EF4-FFF2-40B4-BE49-F238E27FC236}">
                <a16:creationId xmlns:a16="http://schemas.microsoft.com/office/drawing/2014/main" id="{E7677420-744C-447B-BA50-0D2651E6CEDB}"/>
              </a:ext>
            </a:extLst>
          </p:cNvPr>
          <p:cNvSpPr txBox="1"/>
          <p:nvPr/>
        </p:nvSpPr>
        <p:spPr>
          <a:xfrm>
            <a:off x="10689381" y="312755"/>
            <a:ext cx="840295"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hangingPunct="1"/>
            <a:r>
              <a:rPr kumimoji="1" lang="en-US" altLang="ja-JP" b="1" kern="1200" dirty="0">
                <a:solidFill>
                  <a:prstClr val="white"/>
                </a:solidFill>
              </a:rPr>
              <a:t>GOAL</a:t>
            </a:r>
            <a:endParaRPr kumimoji="1" lang="ja-JP" altLang="en-US" b="1" kern="1200" dirty="0">
              <a:solidFill>
                <a:prstClr val="white"/>
              </a:solidFill>
            </a:endParaRPr>
          </a:p>
        </p:txBody>
      </p:sp>
      <p:pic>
        <p:nvPicPr>
          <p:cNvPr id="17" name="図 16">
            <a:extLst>
              <a:ext uri="{FF2B5EF4-FFF2-40B4-BE49-F238E27FC236}">
                <a16:creationId xmlns:a16="http://schemas.microsoft.com/office/drawing/2014/main" id="{1C16536A-7075-4400-ACED-0B97B59262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754693" y="5274447"/>
            <a:ext cx="1032100" cy="1135627"/>
          </a:xfrm>
          <a:prstGeom prst="rect">
            <a:avLst/>
          </a:prstGeom>
        </p:spPr>
      </p:pic>
      <p:sp>
        <p:nvSpPr>
          <p:cNvPr id="21" name="吹き出し: 角を丸めた四角形 20">
            <a:extLst>
              <a:ext uri="{FF2B5EF4-FFF2-40B4-BE49-F238E27FC236}">
                <a16:creationId xmlns:a16="http://schemas.microsoft.com/office/drawing/2014/main" id="{01E50133-BA4D-4A05-ABC9-571F5F569BDE}"/>
              </a:ext>
            </a:extLst>
          </p:cNvPr>
          <p:cNvSpPr/>
          <p:nvPr/>
        </p:nvSpPr>
        <p:spPr>
          <a:xfrm>
            <a:off x="826102" y="155692"/>
            <a:ext cx="1890346" cy="826477"/>
          </a:xfrm>
          <a:prstGeom prst="wedgeRoundRectCallout">
            <a:avLst>
              <a:gd name="adj1" fmla="val 19542"/>
              <a:gd name="adj2" fmla="val 76192"/>
              <a:gd name="adj3" fmla="val 16667"/>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hangingPunct="1"/>
            <a:r>
              <a:rPr kumimoji="1" lang="en-US" altLang="ja-JP" sz="2400" b="1" kern="1200" dirty="0">
                <a:solidFill>
                  <a:prstClr val="white"/>
                </a:solidFill>
                <a:latin typeface="UD デジタル 教科書体 NK-B" panose="02020700000000000000" pitchFamily="18" charset="-128"/>
                <a:ea typeface="UD デジタル 教科書体 NK-B" panose="02020700000000000000" pitchFamily="18" charset="-128"/>
              </a:rPr>
              <a:t>【Before】</a:t>
            </a:r>
            <a:endParaRPr kumimoji="1" lang="ja-JP" altLang="en-US" sz="2400" b="1" kern="1200" dirty="0">
              <a:solidFill>
                <a:prstClr val="white"/>
              </a:solidFill>
              <a:latin typeface="UD デジタル 教科書体 NK-B" panose="02020700000000000000" pitchFamily="18" charset="-128"/>
              <a:ea typeface="UD デジタル 教科書体 NK-B" panose="02020700000000000000" pitchFamily="18" charset="-128"/>
            </a:endParaRPr>
          </a:p>
        </p:txBody>
      </p:sp>
      <p:sp>
        <p:nvSpPr>
          <p:cNvPr id="22" name="吹き出し: 角を丸めた四角形 21">
            <a:extLst>
              <a:ext uri="{FF2B5EF4-FFF2-40B4-BE49-F238E27FC236}">
                <a16:creationId xmlns:a16="http://schemas.microsoft.com/office/drawing/2014/main" id="{44115467-A93F-4451-95AE-1C57217DA820}"/>
              </a:ext>
            </a:extLst>
          </p:cNvPr>
          <p:cNvSpPr/>
          <p:nvPr/>
        </p:nvSpPr>
        <p:spPr>
          <a:xfrm>
            <a:off x="5756457" y="143316"/>
            <a:ext cx="1890346" cy="826477"/>
          </a:xfrm>
          <a:prstGeom prst="wedgeRoundRectCallout">
            <a:avLst>
              <a:gd name="adj1" fmla="val 19542"/>
              <a:gd name="adj2" fmla="val 76192"/>
              <a:gd name="adj3" fmla="val 16667"/>
            </a:avLst>
          </a:prstGeom>
          <a:solidFill>
            <a:srgbClr val="E45A6E"/>
          </a:solidFill>
        </p:spPr>
        <p:style>
          <a:lnRef idx="3">
            <a:schemeClr val="lt1"/>
          </a:lnRef>
          <a:fillRef idx="1">
            <a:schemeClr val="accent2"/>
          </a:fillRef>
          <a:effectRef idx="1">
            <a:schemeClr val="accent2"/>
          </a:effectRef>
          <a:fontRef idx="minor">
            <a:schemeClr val="lt1"/>
          </a:fontRef>
        </p:style>
        <p:txBody>
          <a:bodyPr rtlCol="0" anchor="ctr"/>
          <a:lstStyle/>
          <a:p>
            <a:pPr algn="ctr" hangingPunct="1"/>
            <a:r>
              <a:rPr kumimoji="1" lang="en-US" altLang="ja-JP" sz="2400" b="1" kern="1200" dirty="0">
                <a:solidFill>
                  <a:prstClr val="white"/>
                </a:solidFill>
                <a:latin typeface="UD デジタル 教科書体 NK-B" panose="02020700000000000000" pitchFamily="18" charset="-128"/>
                <a:ea typeface="UD デジタル 教科書体 NK-B" panose="02020700000000000000" pitchFamily="18" charset="-128"/>
              </a:rPr>
              <a:t>【After】</a:t>
            </a:r>
            <a:endParaRPr kumimoji="1" lang="ja-JP" altLang="en-US" sz="2400" b="1" kern="1200" dirty="0">
              <a:solidFill>
                <a:prstClr val="white"/>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508670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4E931E-2415-4E2B-87D1-DC7D22DDD7A0}"/>
              </a:ext>
            </a:extLst>
          </p:cNvPr>
          <p:cNvSpPr>
            <a:spLocks noGrp="1"/>
          </p:cNvSpPr>
          <p:nvPr>
            <p:ph type="title"/>
          </p:nvPr>
        </p:nvSpPr>
        <p:spPr/>
        <p:txBody>
          <a:bodyPr>
            <a:normAutofit/>
          </a:bodyPr>
          <a:lstStyle/>
          <a:p>
            <a:r>
              <a:rPr lang="ja-JP" altLang="en-US" sz="3200" dirty="0"/>
              <a:t>プロライター養成コース</a:t>
            </a:r>
            <a:r>
              <a:rPr kumimoji="1" lang="ja-JP" altLang="en-US" sz="3200" dirty="0"/>
              <a:t>の目標とゴール</a:t>
            </a:r>
          </a:p>
        </p:txBody>
      </p:sp>
      <p:sp>
        <p:nvSpPr>
          <p:cNvPr id="3" name="コンテンツ プレースホルダー 2">
            <a:extLst>
              <a:ext uri="{FF2B5EF4-FFF2-40B4-BE49-F238E27FC236}">
                <a16:creationId xmlns:a16="http://schemas.microsoft.com/office/drawing/2014/main" id="{DFB4AFF3-CBB5-4916-AF0D-3364430F4210}"/>
              </a:ext>
            </a:extLst>
          </p:cNvPr>
          <p:cNvSpPr>
            <a:spLocks noGrp="1"/>
          </p:cNvSpPr>
          <p:nvPr>
            <p:ph sz="half" idx="1"/>
          </p:nvPr>
        </p:nvSpPr>
        <p:spPr>
          <a:xfrm>
            <a:off x="715191" y="1986484"/>
            <a:ext cx="10761617" cy="3955743"/>
          </a:xfrm>
        </p:spPr>
        <p:txBody>
          <a:bodyPr/>
          <a:lstStyle/>
          <a:p>
            <a:pPr marL="558800" indent="-457200">
              <a:buFont typeface="+mj-lt"/>
              <a:buAutoNum type="arabicPeriod"/>
            </a:pPr>
            <a:r>
              <a:rPr lang="en-US" altLang="ja-JP" sz="2000" dirty="0"/>
              <a:t>『</a:t>
            </a:r>
            <a:r>
              <a:rPr lang="ja-JP" altLang="en-US" sz="2000" dirty="0"/>
              <a:t>「書く」ことを仕事にする</a:t>
            </a:r>
            <a:r>
              <a:rPr lang="en-US" altLang="ja-JP" sz="2000" dirty="0"/>
              <a:t>』</a:t>
            </a:r>
            <a:r>
              <a:rPr lang="ja-JP" altLang="en-US" sz="2000" dirty="0"/>
              <a:t>について理解し、成功するためのマインドを身に着ける</a:t>
            </a:r>
            <a:endParaRPr lang="en-US" altLang="ja-JP" sz="2000" dirty="0"/>
          </a:p>
          <a:p>
            <a:pPr marL="558800" indent="-457200">
              <a:buFont typeface="+mj-lt"/>
              <a:buAutoNum type="arabicPeriod"/>
            </a:pPr>
            <a:r>
              <a:rPr lang="ja-JP" altLang="en-US" sz="2000" dirty="0"/>
              <a:t>「選ばれる</a:t>
            </a:r>
            <a:r>
              <a:rPr lang="en-US" altLang="ja-JP" sz="2000" dirty="0"/>
              <a:t>Web</a:t>
            </a:r>
            <a:r>
              <a:rPr lang="ja-JP" altLang="en-US" sz="2000" dirty="0"/>
              <a:t>ライター」としてを高単価・好条件の案件を獲得し、</a:t>
            </a:r>
            <a:br>
              <a:rPr lang="en-US" altLang="ja-JP" sz="2000" dirty="0"/>
            </a:br>
            <a:r>
              <a:rPr lang="ja-JP" altLang="en-US" sz="2000" dirty="0"/>
              <a:t>クライアントの求める記事を提供するための正しい知識をつける</a:t>
            </a:r>
            <a:endParaRPr lang="en-US" altLang="ja-JP" sz="2000" dirty="0"/>
          </a:p>
          <a:p>
            <a:pPr marL="558800" indent="-457200">
              <a:buFont typeface="+mj-lt"/>
              <a:buAutoNum type="arabicPeriod"/>
            </a:pPr>
            <a:r>
              <a:rPr lang="en-US" altLang="ja-JP" sz="2000" dirty="0"/>
              <a:t>Web</a:t>
            </a:r>
            <a:r>
              <a:rPr lang="ja-JP" altLang="en-US" sz="2000" dirty="0"/>
              <a:t>ライターとして月</a:t>
            </a:r>
            <a:r>
              <a:rPr lang="en-US" altLang="ja-JP" sz="2000" dirty="0"/>
              <a:t>3</a:t>
            </a:r>
            <a:r>
              <a:rPr lang="ja-JP" altLang="en-US" sz="2000" dirty="0"/>
              <a:t>万円～</a:t>
            </a:r>
            <a:r>
              <a:rPr lang="en-US" altLang="ja-JP" sz="2000" dirty="0"/>
              <a:t>10</a:t>
            </a:r>
            <a:r>
              <a:rPr lang="ja-JP" altLang="en-US" sz="2000" dirty="0"/>
              <a:t>万円の収益を目指す最初の一歩が理解できる</a:t>
            </a:r>
            <a:endParaRPr lang="en-US" altLang="ja-JP" sz="2000" dirty="0"/>
          </a:p>
          <a:p>
            <a:pPr marL="101600" indent="0">
              <a:buNone/>
            </a:pPr>
            <a:endParaRPr lang="en-US" altLang="ja-JP" dirty="0"/>
          </a:p>
        </p:txBody>
      </p:sp>
      <p:sp>
        <p:nvSpPr>
          <p:cNvPr id="5" name="矢印: 山形 4">
            <a:extLst>
              <a:ext uri="{FF2B5EF4-FFF2-40B4-BE49-F238E27FC236}">
                <a16:creationId xmlns:a16="http://schemas.microsoft.com/office/drawing/2014/main" id="{C1F62B4D-1A51-47AF-9872-1EF3F2EB149D}"/>
              </a:ext>
            </a:extLst>
          </p:cNvPr>
          <p:cNvSpPr/>
          <p:nvPr/>
        </p:nvSpPr>
        <p:spPr>
          <a:xfrm>
            <a:off x="5863329" y="4422828"/>
            <a:ext cx="5032211" cy="1140654"/>
          </a:xfrm>
          <a:prstGeom prst="chevron">
            <a:avLst/>
          </a:prstGeom>
          <a:noFill/>
          <a:ln w="57150" cap="flat" cmpd="sng" algn="ctr">
            <a:solidFill>
              <a:srgbClr val="FF66F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dirty="0">
              <a:solidFill>
                <a:schemeClr val="tx1"/>
              </a:solidFill>
            </a:endParaRPr>
          </a:p>
        </p:txBody>
      </p:sp>
      <p:sp>
        <p:nvSpPr>
          <p:cNvPr id="11" name="テキスト ボックス 10">
            <a:extLst>
              <a:ext uri="{FF2B5EF4-FFF2-40B4-BE49-F238E27FC236}">
                <a16:creationId xmlns:a16="http://schemas.microsoft.com/office/drawing/2014/main" id="{7323E581-DD1D-430C-9E30-FB36C13099B1}"/>
              </a:ext>
            </a:extLst>
          </p:cNvPr>
          <p:cNvSpPr txBox="1"/>
          <p:nvPr/>
        </p:nvSpPr>
        <p:spPr>
          <a:xfrm>
            <a:off x="6525065" y="4425973"/>
            <a:ext cx="3813439" cy="1200329"/>
          </a:xfrm>
          <a:prstGeom prst="rect">
            <a:avLst/>
          </a:prstGeom>
          <a:noFill/>
        </p:spPr>
        <p:txBody>
          <a:bodyPr wrap="square" rtlCol="0">
            <a:spAutoFit/>
          </a:bodyPr>
          <a:lstStyle/>
          <a:p>
            <a:r>
              <a:rPr kumimoji="1" lang="ja-JP" altLang="en-US" dirty="0"/>
              <a:t>受講生・卒業生限定コミュニティ</a:t>
            </a:r>
            <a:endParaRPr kumimoji="1" lang="en-US" altLang="ja-JP" dirty="0"/>
          </a:p>
          <a:p>
            <a:r>
              <a:rPr kumimoji="1" lang="ja-JP" altLang="en-US" dirty="0"/>
              <a:t>「うちコミュ！ライター部」</a:t>
            </a:r>
            <a:endParaRPr lang="en-US" altLang="ja-JP" dirty="0"/>
          </a:p>
          <a:p>
            <a:r>
              <a:rPr kumimoji="1" lang="ja-JP" altLang="en-US" dirty="0"/>
              <a:t>月</a:t>
            </a:r>
            <a:r>
              <a:rPr kumimoji="1" lang="en-US" altLang="ja-JP" dirty="0"/>
              <a:t>1</a:t>
            </a:r>
            <a:r>
              <a:rPr kumimoji="1" lang="ja-JP" altLang="en-US" dirty="0"/>
              <a:t>回ミニセミナー実施</a:t>
            </a:r>
            <a:endParaRPr kumimoji="1" lang="en-US" altLang="ja-JP" dirty="0"/>
          </a:p>
          <a:p>
            <a:r>
              <a:rPr kumimoji="1" lang="ja-JP" altLang="en-US" dirty="0"/>
              <a:t>グループチャット交流、仕事斡旋</a:t>
            </a:r>
            <a:endParaRPr kumimoji="1" lang="en-US" altLang="ja-JP" dirty="0"/>
          </a:p>
        </p:txBody>
      </p:sp>
      <p:sp>
        <p:nvSpPr>
          <p:cNvPr id="17" name="左中かっこ 16">
            <a:extLst>
              <a:ext uri="{FF2B5EF4-FFF2-40B4-BE49-F238E27FC236}">
                <a16:creationId xmlns:a16="http://schemas.microsoft.com/office/drawing/2014/main" id="{B6CFAF76-7B6C-4C69-BFD9-323FCC786775}"/>
              </a:ext>
            </a:extLst>
          </p:cNvPr>
          <p:cNvSpPr/>
          <p:nvPr/>
        </p:nvSpPr>
        <p:spPr>
          <a:xfrm rot="5400000">
            <a:off x="5885484" y="-615841"/>
            <a:ext cx="339519" cy="94999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2F8F22D4-848D-4134-8C64-DDA4BBA22FC1}"/>
              </a:ext>
            </a:extLst>
          </p:cNvPr>
          <p:cNvSpPr txBox="1"/>
          <p:nvPr/>
        </p:nvSpPr>
        <p:spPr>
          <a:xfrm>
            <a:off x="5321709" y="3618830"/>
            <a:ext cx="1467068" cy="369332"/>
          </a:xfrm>
          <a:prstGeom prst="rect">
            <a:avLst/>
          </a:prstGeom>
          <a:noFill/>
        </p:spPr>
        <p:txBody>
          <a:bodyPr wrap="none" rtlCol="0">
            <a:spAutoFit/>
          </a:bodyPr>
          <a:lstStyle/>
          <a:p>
            <a:r>
              <a:rPr kumimoji="1" lang="en-US" altLang="ja-JP" dirty="0"/>
              <a:t>【6</a:t>
            </a:r>
            <a:r>
              <a:rPr kumimoji="1" lang="ja-JP" altLang="en-US" dirty="0"/>
              <a:t>か月間</a:t>
            </a:r>
            <a:r>
              <a:rPr kumimoji="1" lang="en-US" altLang="ja-JP" dirty="0"/>
              <a:t>】</a:t>
            </a:r>
            <a:endParaRPr kumimoji="1" lang="ja-JP" altLang="en-US" dirty="0"/>
          </a:p>
        </p:txBody>
      </p:sp>
      <p:sp>
        <p:nvSpPr>
          <p:cNvPr id="19" name="テキスト ボックス 18">
            <a:extLst>
              <a:ext uri="{FF2B5EF4-FFF2-40B4-BE49-F238E27FC236}">
                <a16:creationId xmlns:a16="http://schemas.microsoft.com/office/drawing/2014/main" id="{DB0111D9-66B1-4F6F-B46B-F4C5EE7658C8}"/>
              </a:ext>
            </a:extLst>
          </p:cNvPr>
          <p:cNvSpPr txBox="1"/>
          <p:nvPr/>
        </p:nvSpPr>
        <p:spPr>
          <a:xfrm>
            <a:off x="2448440" y="4955897"/>
            <a:ext cx="2655228" cy="369332"/>
          </a:xfrm>
          <a:prstGeom prst="rect">
            <a:avLst/>
          </a:prstGeom>
          <a:noFill/>
        </p:spPr>
        <p:txBody>
          <a:bodyPr wrap="square" rtlCol="0">
            <a:spAutoFit/>
          </a:bodyPr>
          <a:lstStyle/>
          <a:p>
            <a:pPr algn="ctr"/>
            <a:r>
              <a:rPr kumimoji="1" lang="ja-JP" altLang="en-US" dirty="0"/>
              <a:t>基礎講義</a:t>
            </a:r>
            <a:r>
              <a:rPr lang="ja-JP" altLang="en-US" dirty="0"/>
              <a:t>（全</a:t>
            </a:r>
            <a:r>
              <a:rPr lang="en-US" altLang="ja-JP" dirty="0"/>
              <a:t>6</a:t>
            </a:r>
            <a:r>
              <a:rPr lang="ja-JP" altLang="en-US" dirty="0"/>
              <a:t>回）</a:t>
            </a:r>
            <a:endParaRPr kumimoji="1" lang="ja-JP" altLang="en-US" dirty="0"/>
          </a:p>
        </p:txBody>
      </p:sp>
      <p:sp>
        <p:nvSpPr>
          <p:cNvPr id="12" name="矢印: 五方向 11">
            <a:extLst>
              <a:ext uri="{FF2B5EF4-FFF2-40B4-BE49-F238E27FC236}">
                <a16:creationId xmlns:a16="http://schemas.microsoft.com/office/drawing/2014/main" id="{2EABB0A8-9AE4-C2C8-3759-EC85F119D7BD}"/>
              </a:ext>
            </a:extLst>
          </p:cNvPr>
          <p:cNvSpPr/>
          <p:nvPr/>
        </p:nvSpPr>
        <p:spPr>
          <a:xfrm>
            <a:off x="1305288" y="4436788"/>
            <a:ext cx="5032211" cy="1126694"/>
          </a:xfrm>
          <a:prstGeom prst="homePlate">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矢印: 五方向 12">
            <a:extLst>
              <a:ext uri="{FF2B5EF4-FFF2-40B4-BE49-F238E27FC236}">
                <a16:creationId xmlns:a16="http://schemas.microsoft.com/office/drawing/2014/main" id="{BF9AA085-AE89-D0C7-1CCD-9AAF8C374195}"/>
              </a:ext>
            </a:extLst>
          </p:cNvPr>
          <p:cNvSpPr/>
          <p:nvPr/>
        </p:nvSpPr>
        <p:spPr>
          <a:xfrm>
            <a:off x="1305287" y="5633722"/>
            <a:ext cx="9730334" cy="646332"/>
          </a:xfrm>
          <a:prstGeom prst="homePlate">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2339D6FF-1074-9B69-222E-C711503CF087}"/>
              </a:ext>
            </a:extLst>
          </p:cNvPr>
          <p:cNvSpPr txBox="1"/>
          <p:nvPr/>
        </p:nvSpPr>
        <p:spPr>
          <a:xfrm>
            <a:off x="4234382" y="5654662"/>
            <a:ext cx="3515913" cy="646331"/>
          </a:xfrm>
          <a:prstGeom prst="rect">
            <a:avLst/>
          </a:prstGeom>
          <a:noFill/>
        </p:spPr>
        <p:txBody>
          <a:bodyPr wrap="square" rtlCol="0">
            <a:spAutoFit/>
          </a:bodyPr>
          <a:lstStyle/>
          <a:p>
            <a:pPr algn="ctr"/>
            <a:r>
              <a:rPr lang="ja-JP" altLang="en-US" dirty="0"/>
              <a:t>案件</a:t>
            </a:r>
            <a:r>
              <a:rPr kumimoji="1" lang="ja-JP" altLang="en-US" dirty="0"/>
              <a:t>獲得！</a:t>
            </a:r>
            <a:endParaRPr kumimoji="1" lang="en-US" altLang="ja-JP" dirty="0"/>
          </a:p>
          <a:p>
            <a:pPr algn="ctr"/>
            <a:r>
              <a:rPr lang="ja-JP" altLang="en-US" dirty="0"/>
              <a:t>（添削＆音声サポート無制限）</a:t>
            </a:r>
            <a:endParaRPr kumimoji="1" lang="ja-JP" altLang="en-US" dirty="0"/>
          </a:p>
        </p:txBody>
      </p:sp>
      <p:sp>
        <p:nvSpPr>
          <p:cNvPr id="15" name="テキスト ボックス 14">
            <a:extLst>
              <a:ext uri="{FF2B5EF4-FFF2-40B4-BE49-F238E27FC236}">
                <a16:creationId xmlns:a16="http://schemas.microsoft.com/office/drawing/2014/main" id="{AD17EF01-EFB3-0300-AAEA-4E79D8886BB7}"/>
              </a:ext>
            </a:extLst>
          </p:cNvPr>
          <p:cNvSpPr txBox="1"/>
          <p:nvPr/>
        </p:nvSpPr>
        <p:spPr>
          <a:xfrm>
            <a:off x="2996849" y="4623823"/>
            <a:ext cx="1467068" cy="369332"/>
          </a:xfrm>
          <a:prstGeom prst="rect">
            <a:avLst/>
          </a:prstGeom>
          <a:noFill/>
        </p:spPr>
        <p:txBody>
          <a:bodyPr wrap="none" rtlCol="0">
            <a:spAutoFit/>
          </a:bodyPr>
          <a:lstStyle/>
          <a:p>
            <a:r>
              <a:rPr kumimoji="1" lang="en-US" altLang="ja-JP" dirty="0"/>
              <a:t>【</a:t>
            </a:r>
            <a:r>
              <a:rPr lang="en-US" altLang="ja-JP" dirty="0"/>
              <a:t>3</a:t>
            </a:r>
            <a:r>
              <a:rPr kumimoji="1" lang="ja-JP" altLang="en-US" dirty="0"/>
              <a:t>か月間</a:t>
            </a:r>
            <a:r>
              <a:rPr kumimoji="1" lang="en-US" altLang="ja-JP" dirty="0"/>
              <a:t>】</a:t>
            </a:r>
            <a:endParaRPr kumimoji="1" lang="ja-JP" altLang="en-US" dirty="0"/>
          </a:p>
        </p:txBody>
      </p:sp>
    </p:spTree>
    <p:extLst>
      <p:ext uri="{BB962C8B-B14F-4D97-AF65-F5344CB8AC3E}">
        <p14:creationId xmlns:p14="http://schemas.microsoft.com/office/powerpoint/2010/main" val="2892519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DBDFF6CE-40CC-26E6-772A-3D461F14FCE5}"/>
              </a:ext>
            </a:extLst>
          </p:cNvPr>
          <p:cNvSpPr/>
          <p:nvPr/>
        </p:nvSpPr>
        <p:spPr>
          <a:xfrm>
            <a:off x="1247715" y="5594240"/>
            <a:ext cx="9718698" cy="84836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BF9B2A94-A56B-C8E8-20BC-C6DA1925E9C4}"/>
              </a:ext>
            </a:extLst>
          </p:cNvPr>
          <p:cNvSpPr/>
          <p:nvPr/>
        </p:nvSpPr>
        <p:spPr>
          <a:xfrm>
            <a:off x="6098578" y="4303874"/>
            <a:ext cx="4867835" cy="130890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4" name="正方形/長方形 3">
            <a:extLst>
              <a:ext uri="{FF2B5EF4-FFF2-40B4-BE49-F238E27FC236}">
                <a16:creationId xmlns:a16="http://schemas.microsoft.com/office/drawing/2014/main" id="{45648144-D052-2347-31FC-B42228AE2E2C}"/>
              </a:ext>
            </a:extLst>
          </p:cNvPr>
          <p:cNvSpPr/>
          <p:nvPr/>
        </p:nvSpPr>
        <p:spPr>
          <a:xfrm>
            <a:off x="1228165" y="4303875"/>
            <a:ext cx="4867835" cy="1259607"/>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54E931E-2415-4E2B-87D1-DC7D22DDD7A0}"/>
              </a:ext>
            </a:extLst>
          </p:cNvPr>
          <p:cNvSpPr>
            <a:spLocks noGrp="1"/>
          </p:cNvSpPr>
          <p:nvPr>
            <p:ph type="title"/>
          </p:nvPr>
        </p:nvSpPr>
        <p:spPr/>
        <p:txBody>
          <a:bodyPr>
            <a:normAutofit/>
          </a:bodyPr>
          <a:lstStyle/>
          <a:p>
            <a:r>
              <a:rPr lang="en-US" altLang="ja-JP" sz="3200" dirty="0"/>
              <a:t>Web</a:t>
            </a:r>
            <a:r>
              <a:rPr lang="ja-JP" altLang="en-US" sz="3200" dirty="0"/>
              <a:t>ライター</a:t>
            </a:r>
            <a:r>
              <a:rPr kumimoji="1" lang="en-US" altLang="ja-JP" sz="3200" dirty="0"/>
              <a:t>de</a:t>
            </a:r>
            <a:r>
              <a:rPr kumimoji="1" lang="ja-JP" altLang="en-US" sz="3200" dirty="0"/>
              <a:t>おうちワーク講座の目標とゴール</a:t>
            </a:r>
          </a:p>
        </p:txBody>
      </p:sp>
      <p:sp>
        <p:nvSpPr>
          <p:cNvPr id="3" name="コンテンツ プレースホルダー 2">
            <a:extLst>
              <a:ext uri="{FF2B5EF4-FFF2-40B4-BE49-F238E27FC236}">
                <a16:creationId xmlns:a16="http://schemas.microsoft.com/office/drawing/2014/main" id="{DFB4AFF3-CBB5-4916-AF0D-3364430F4210}"/>
              </a:ext>
            </a:extLst>
          </p:cNvPr>
          <p:cNvSpPr>
            <a:spLocks noGrp="1"/>
          </p:cNvSpPr>
          <p:nvPr>
            <p:ph sz="half" idx="1"/>
          </p:nvPr>
        </p:nvSpPr>
        <p:spPr>
          <a:xfrm>
            <a:off x="838200" y="2001145"/>
            <a:ext cx="10703166" cy="3955743"/>
          </a:xfrm>
        </p:spPr>
        <p:txBody>
          <a:bodyPr/>
          <a:lstStyle/>
          <a:p>
            <a:pPr marL="558800" indent="-457200">
              <a:buFont typeface="+mj-lt"/>
              <a:buAutoNum type="arabicPeriod"/>
            </a:pPr>
            <a:r>
              <a:rPr lang="en-US" altLang="ja-JP" sz="2000" dirty="0"/>
              <a:t>『</a:t>
            </a:r>
            <a:r>
              <a:rPr lang="ja-JP" altLang="en-US" sz="2000" dirty="0"/>
              <a:t>「書く」ことを仕事にする</a:t>
            </a:r>
            <a:r>
              <a:rPr lang="en-US" altLang="ja-JP" sz="2000" dirty="0"/>
              <a:t>』</a:t>
            </a:r>
            <a:r>
              <a:rPr lang="ja-JP" altLang="en-US" sz="2000" dirty="0"/>
              <a:t>について理解し、成功するためのマインドを身に着ける</a:t>
            </a:r>
            <a:endParaRPr lang="en-US" altLang="ja-JP" sz="2000" dirty="0"/>
          </a:p>
          <a:p>
            <a:pPr marL="558800" indent="-457200">
              <a:buFont typeface="+mj-lt"/>
              <a:buAutoNum type="arabicPeriod"/>
            </a:pPr>
            <a:r>
              <a:rPr lang="ja-JP" altLang="en-US" sz="2000" dirty="0"/>
              <a:t>「選ばれる</a:t>
            </a:r>
            <a:r>
              <a:rPr lang="en-US" altLang="ja-JP" sz="2000" dirty="0"/>
              <a:t>Web</a:t>
            </a:r>
            <a:r>
              <a:rPr lang="ja-JP" altLang="en-US" sz="2000" dirty="0"/>
              <a:t>ライター」としてを高単価・好条件の案件を獲得し、</a:t>
            </a:r>
            <a:br>
              <a:rPr lang="en-US" altLang="ja-JP" sz="2000" dirty="0"/>
            </a:br>
            <a:r>
              <a:rPr lang="ja-JP" altLang="en-US" sz="2000" dirty="0"/>
              <a:t>クライアントの求める記事を提供するための正しい知識をつける</a:t>
            </a:r>
            <a:endParaRPr lang="en-US" altLang="ja-JP" sz="2000" dirty="0"/>
          </a:p>
          <a:p>
            <a:pPr marL="558800" indent="-457200">
              <a:buFont typeface="+mj-lt"/>
              <a:buAutoNum type="arabicPeriod"/>
            </a:pPr>
            <a:r>
              <a:rPr lang="en-US" altLang="ja-JP" sz="2000" dirty="0"/>
              <a:t>Web</a:t>
            </a:r>
            <a:r>
              <a:rPr lang="ja-JP" altLang="en-US" sz="2000" dirty="0"/>
              <a:t>ライターとして月</a:t>
            </a:r>
            <a:r>
              <a:rPr lang="en-US" altLang="ja-JP" sz="2000" dirty="0"/>
              <a:t>3</a:t>
            </a:r>
            <a:r>
              <a:rPr lang="ja-JP" altLang="en-US" sz="2000" dirty="0"/>
              <a:t>万円～</a:t>
            </a:r>
            <a:r>
              <a:rPr lang="en-US" altLang="ja-JP" sz="2000" dirty="0"/>
              <a:t>10</a:t>
            </a:r>
            <a:r>
              <a:rPr lang="ja-JP" altLang="en-US" sz="2000" dirty="0"/>
              <a:t>万円の収益を目指す最初の一歩が理解できる</a:t>
            </a:r>
            <a:endParaRPr lang="en-US" altLang="ja-JP" sz="2000" dirty="0"/>
          </a:p>
          <a:p>
            <a:pPr marL="101600" indent="0">
              <a:buNone/>
            </a:pPr>
            <a:endParaRPr lang="en-US" altLang="ja-JP" dirty="0"/>
          </a:p>
        </p:txBody>
      </p:sp>
      <p:sp>
        <p:nvSpPr>
          <p:cNvPr id="5" name="矢印: 山形 4">
            <a:extLst>
              <a:ext uri="{FF2B5EF4-FFF2-40B4-BE49-F238E27FC236}">
                <a16:creationId xmlns:a16="http://schemas.microsoft.com/office/drawing/2014/main" id="{C1F62B4D-1A51-47AF-9872-1EF3F2EB149D}"/>
              </a:ext>
            </a:extLst>
          </p:cNvPr>
          <p:cNvSpPr/>
          <p:nvPr/>
        </p:nvSpPr>
        <p:spPr>
          <a:xfrm>
            <a:off x="5863329" y="4422828"/>
            <a:ext cx="5032211" cy="1140654"/>
          </a:xfrm>
          <a:prstGeom prst="chevron">
            <a:avLst/>
          </a:prstGeom>
          <a:noFill/>
          <a:ln w="57150" cap="flat" cmpd="sng" algn="ctr">
            <a:solidFill>
              <a:srgbClr val="FF66F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dirty="0">
              <a:solidFill>
                <a:schemeClr val="tx1"/>
              </a:solidFill>
            </a:endParaRPr>
          </a:p>
        </p:txBody>
      </p:sp>
      <p:sp>
        <p:nvSpPr>
          <p:cNvPr id="11" name="テキスト ボックス 10">
            <a:extLst>
              <a:ext uri="{FF2B5EF4-FFF2-40B4-BE49-F238E27FC236}">
                <a16:creationId xmlns:a16="http://schemas.microsoft.com/office/drawing/2014/main" id="{7323E581-DD1D-430C-9E30-FB36C13099B1}"/>
              </a:ext>
            </a:extLst>
          </p:cNvPr>
          <p:cNvSpPr txBox="1"/>
          <p:nvPr/>
        </p:nvSpPr>
        <p:spPr>
          <a:xfrm>
            <a:off x="6525065" y="4425973"/>
            <a:ext cx="3813439" cy="1200329"/>
          </a:xfrm>
          <a:prstGeom prst="rect">
            <a:avLst/>
          </a:prstGeom>
          <a:noFill/>
        </p:spPr>
        <p:txBody>
          <a:bodyPr wrap="square" rtlCol="0">
            <a:spAutoFit/>
          </a:bodyPr>
          <a:lstStyle/>
          <a:p>
            <a:r>
              <a:rPr kumimoji="1" lang="ja-JP" altLang="en-US" dirty="0"/>
              <a:t>受講生・卒業生限定コミュニティ</a:t>
            </a:r>
            <a:endParaRPr kumimoji="1" lang="en-US" altLang="ja-JP" dirty="0"/>
          </a:p>
          <a:p>
            <a:r>
              <a:rPr kumimoji="1" lang="ja-JP" altLang="en-US" dirty="0"/>
              <a:t>「うちコミュ！ライター部」</a:t>
            </a:r>
            <a:endParaRPr lang="en-US" altLang="ja-JP" dirty="0"/>
          </a:p>
          <a:p>
            <a:r>
              <a:rPr kumimoji="1" lang="ja-JP" altLang="en-US" dirty="0"/>
              <a:t>月</a:t>
            </a:r>
            <a:r>
              <a:rPr kumimoji="1" lang="en-US" altLang="ja-JP" dirty="0"/>
              <a:t>1</a:t>
            </a:r>
            <a:r>
              <a:rPr kumimoji="1" lang="ja-JP" altLang="en-US" dirty="0"/>
              <a:t>回ミニセミナー実施</a:t>
            </a:r>
            <a:endParaRPr kumimoji="1" lang="en-US" altLang="ja-JP" dirty="0"/>
          </a:p>
          <a:p>
            <a:r>
              <a:rPr kumimoji="1" lang="ja-JP" altLang="en-US" dirty="0"/>
              <a:t>グループチャット交流、仕事斡旋</a:t>
            </a:r>
            <a:endParaRPr kumimoji="1" lang="en-US" altLang="ja-JP" dirty="0"/>
          </a:p>
        </p:txBody>
      </p:sp>
      <p:sp>
        <p:nvSpPr>
          <p:cNvPr id="17" name="左中かっこ 16">
            <a:extLst>
              <a:ext uri="{FF2B5EF4-FFF2-40B4-BE49-F238E27FC236}">
                <a16:creationId xmlns:a16="http://schemas.microsoft.com/office/drawing/2014/main" id="{B6CFAF76-7B6C-4C69-BFD9-323FCC786775}"/>
              </a:ext>
            </a:extLst>
          </p:cNvPr>
          <p:cNvSpPr/>
          <p:nvPr/>
        </p:nvSpPr>
        <p:spPr>
          <a:xfrm rot="5400000">
            <a:off x="5885484" y="-615841"/>
            <a:ext cx="339519" cy="94999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2F8F22D4-848D-4134-8C64-DDA4BBA22FC1}"/>
              </a:ext>
            </a:extLst>
          </p:cNvPr>
          <p:cNvSpPr txBox="1"/>
          <p:nvPr/>
        </p:nvSpPr>
        <p:spPr>
          <a:xfrm>
            <a:off x="5321709" y="3618830"/>
            <a:ext cx="1467068" cy="369332"/>
          </a:xfrm>
          <a:prstGeom prst="rect">
            <a:avLst/>
          </a:prstGeom>
          <a:noFill/>
        </p:spPr>
        <p:txBody>
          <a:bodyPr wrap="none" rtlCol="0">
            <a:spAutoFit/>
          </a:bodyPr>
          <a:lstStyle/>
          <a:p>
            <a:r>
              <a:rPr kumimoji="1" lang="en-US" altLang="ja-JP" dirty="0"/>
              <a:t>【6</a:t>
            </a:r>
            <a:r>
              <a:rPr kumimoji="1" lang="ja-JP" altLang="en-US" dirty="0"/>
              <a:t>か月間</a:t>
            </a:r>
            <a:r>
              <a:rPr kumimoji="1" lang="en-US" altLang="ja-JP" dirty="0"/>
              <a:t>】</a:t>
            </a:r>
            <a:endParaRPr kumimoji="1" lang="ja-JP" altLang="en-US" dirty="0"/>
          </a:p>
        </p:txBody>
      </p:sp>
      <p:sp>
        <p:nvSpPr>
          <p:cNvPr id="19" name="テキスト ボックス 18">
            <a:extLst>
              <a:ext uri="{FF2B5EF4-FFF2-40B4-BE49-F238E27FC236}">
                <a16:creationId xmlns:a16="http://schemas.microsoft.com/office/drawing/2014/main" id="{DB0111D9-66B1-4F6F-B46B-F4C5EE7658C8}"/>
              </a:ext>
            </a:extLst>
          </p:cNvPr>
          <p:cNvSpPr txBox="1"/>
          <p:nvPr/>
        </p:nvSpPr>
        <p:spPr>
          <a:xfrm>
            <a:off x="2448440" y="4955897"/>
            <a:ext cx="2655228" cy="369332"/>
          </a:xfrm>
          <a:prstGeom prst="rect">
            <a:avLst/>
          </a:prstGeom>
          <a:noFill/>
        </p:spPr>
        <p:txBody>
          <a:bodyPr wrap="square" rtlCol="0">
            <a:spAutoFit/>
          </a:bodyPr>
          <a:lstStyle/>
          <a:p>
            <a:pPr algn="ctr"/>
            <a:r>
              <a:rPr kumimoji="1" lang="ja-JP" altLang="en-US" dirty="0"/>
              <a:t>基礎講義</a:t>
            </a:r>
            <a:r>
              <a:rPr lang="ja-JP" altLang="en-US" dirty="0"/>
              <a:t>（全</a:t>
            </a:r>
            <a:r>
              <a:rPr lang="en-US" altLang="ja-JP" dirty="0"/>
              <a:t>6</a:t>
            </a:r>
            <a:r>
              <a:rPr lang="ja-JP" altLang="en-US" dirty="0"/>
              <a:t>回）</a:t>
            </a:r>
            <a:endParaRPr kumimoji="1" lang="ja-JP" altLang="en-US" dirty="0"/>
          </a:p>
        </p:txBody>
      </p:sp>
      <p:sp>
        <p:nvSpPr>
          <p:cNvPr id="12" name="矢印: 五方向 11">
            <a:extLst>
              <a:ext uri="{FF2B5EF4-FFF2-40B4-BE49-F238E27FC236}">
                <a16:creationId xmlns:a16="http://schemas.microsoft.com/office/drawing/2014/main" id="{2EABB0A8-9AE4-C2C8-3759-EC85F119D7BD}"/>
              </a:ext>
            </a:extLst>
          </p:cNvPr>
          <p:cNvSpPr/>
          <p:nvPr/>
        </p:nvSpPr>
        <p:spPr>
          <a:xfrm>
            <a:off x="1305288" y="4436788"/>
            <a:ext cx="5032211" cy="1126694"/>
          </a:xfrm>
          <a:prstGeom prst="homePlate">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矢印: 五方向 12">
            <a:extLst>
              <a:ext uri="{FF2B5EF4-FFF2-40B4-BE49-F238E27FC236}">
                <a16:creationId xmlns:a16="http://schemas.microsoft.com/office/drawing/2014/main" id="{BF9AA085-AE89-D0C7-1CCD-9AAF8C374195}"/>
              </a:ext>
            </a:extLst>
          </p:cNvPr>
          <p:cNvSpPr/>
          <p:nvPr/>
        </p:nvSpPr>
        <p:spPr>
          <a:xfrm>
            <a:off x="1305287" y="5633722"/>
            <a:ext cx="9730334" cy="646332"/>
          </a:xfrm>
          <a:prstGeom prst="homePlat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2339D6FF-1074-9B69-222E-C711503CF087}"/>
              </a:ext>
            </a:extLst>
          </p:cNvPr>
          <p:cNvSpPr txBox="1"/>
          <p:nvPr/>
        </p:nvSpPr>
        <p:spPr>
          <a:xfrm>
            <a:off x="4234382" y="5654662"/>
            <a:ext cx="3515913" cy="646331"/>
          </a:xfrm>
          <a:prstGeom prst="rect">
            <a:avLst/>
          </a:prstGeom>
          <a:noFill/>
        </p:spPr>
        <p:txBody>
          <a:bodyPr wrap="square" rtlCol="0">
            <a:spAutoFit/>
          </a:bodyPr>
          <a:lstStyle/>
          <a:p>
            <a:pPr algn="ctr"/>
            <a:r>
              <a:rPr lang="ja-JP" altLang="en-US" dirty="0"/>
              <a:t>案件</a:t>
            </a:r>
            <a:r>
              <a:rPr kumimoji="1" lang="ja-JP" altLang="en-US" dirty="0"/>
              <a:t>獲得！</a:t>
            </a:r>
            <a:endParaRPr kumimoji="1" lang="en-US" altLang="ja-JP" dirty="0"/>
          </a:p>
          <a:p>
            <a:pPr algn="ctr"/>
            <a:r>
              <a:rPr lang="ja-JP" altLang="en-US" dirty="0"/>
              <a:t>（添削＆音声サポート無制限）</a:t>
            </a:r>
            <a:endParaRPr kumimoji="1" lang="ja-JP" altLang="en-US" dirty="0"/>
          </a:p>
        </p:txBody>
      </p:sp>
      <p:sp>
        <p:nvSpPr>
          <p:cNvPr id="15" name="テキスト ボックス 14">
            <a:extLst>
              <a:ext uri="{FF2B5EF4-FFF2-40B4-BE49-F238E27FC236}">
                <a16:creationId xmlns:a16="http://schemas.microsoft.com/office/drawing/2014/main" id="{AD17EF01-EFB3-0300-AAEA-4E79D8886BB7}"/>
              </a:ext>
            </a:extLst>
          </p:cNvPr>
          <p:cNvSpPr txBox="1"/>
          <p:nvPr/>
        </p:nvSpPr>
        <p:spPr>
          <a:xfrm>
            <a:off x="2996849" y="4623823"/>
            <a:ext cx="1467068" cy="369332"/>
          </a:xfrm>
          <a:prstGeom prst="rect">
            <a:avLst/>
          </a:prstGeom>
          <a:noFill/>
        </p:spPr>
        <p:txBody>
          <a:bodyPr wrap="none" rtlCol="0">
            <a:spAutoFit/>
          </a:bodyPr>
          <a:lstStyle/>
          <a:p>
            <a:r>
              <a:rPr kumimoji="1" lang="en-US" altLang="ja-JP" dirty="0"/>
              <a:t>【</a:t>
            </a:r>
            <a:r>
              <a:rPr lang="en-US" altLang="ja-JP" dirty="0"/>
              <a:t>3</a:t>
            </a:r>
            <a:r>
              <a:rPr kumimoji="1" lang="ja-JP" altLang="en-US" dirty="0"/>
              <a:t>か月間</a:t>
            </a:r>
            <a:r>
              <a:rPr kumimoji="1" lang="en-US" altLang="ja-JP" dirty="0"/>
              <a:t>】</a:t>
            </a:r>
            <a:endParaRPr kumimoji="1" lang="ja-JP" altLang="en-US" dirty="0"/>
          </a:p>
        </p:txBody>
      </p:sp>
      <p:sp>
        <p:nvSpPr>
          <p:cNvPr id="6" name="テキスト ボックス 5">
            <a:extLst>
              <a:ext uri="{FF2B5EF4-FFF2-40B4-BE49-F238E27FC236}">
                <a16:creationId xmlns:a16="http://schemas.microsoft.com/office/drawing/2014/main" id="{4C9266FA-12F8-F5F7-E1A1-DE52DBCC4E92}"/>
              </a:ext>
            </a:extLst>
          </p:cNvPr>
          <p:cNvSpPr txBox="1"/>
          <p:nvPr/>
        </p:nvSpPr>
        <p:spPr>
          <a:xfrm>
            <a:off x="498932" y="4449627"/>
            <a:ext cx="2723823" cy="369332"/>
          </a:xfrm>
          <a:prstGeom prst="rect">
            <a:avLst/>
          </a:prstGeom>
          <a:solidFill>
            <a:schemeClr val="bg1"/>
          </a:solidFill>
          <a:ln>
            <a:solidFill>
              <a:schemeClr val="tx1"/>
            </a:solidFill>
          </a:ln>
        </p:spPr>
        <p:txBody>
          <a:bodyPr wrap="none" rtlCol="0">
            <a:spAutoFit/>
          </a:bodyPr>
          <a:lstStyle/>
          <a:p>
            <a:r>
              <a:rPr kumimoji="1" lang="en-US" altLang="ja-JP" dirty="0"/>
              <a:t>※</a:t>
            </a:r>
            <a:r>
              <a:rPr kumimoji="1" lang="ja-JP" altLang="en-US" dirty="0"/>
              <a:t>認定講師が教える内容</a:t>
            </a:r>
          </a:p>
        </p:txBody>
      </p:sp>
      <p:sp>
        <p:nvSpPr>
          <p:cNvPr id="9" name="テキスト ボックス 8">
            <a:extLst>
              <a:ext uri="{FF2B5EF4-FFF2-40B4-BE49-F238E27FC236}">
                <a16:creationId xmlns:a16="http://schemas.microsoft.com/office/drawing/2014/main" id="{35177C99-F716-86E3-38B0-C6E1C957F7D0}"/>
              </a:ext>
            </a:extLst>
          </p:cNvPr>
          <p:cNvSpPr txBox="1"/>
          <p:nvPr/>
        </p:nvSpPr>
        <p:spPr>
          <a:xfrm>
            <a:off x="9048376" y="3810710"/>
            <a:ext cx="2492990" cy="646331"/>
          </a:xfrm>
          <a:prstGeom prst="rect">
            <a:avLst/>
          </a:prstGeom>
          <a:solidFill>
            <a:schemeClr val="bg1"/>
          </a:solidFill>
          <a:ln>
            <a:solidFill>
              <a:schemeClr val="tx1"/>
            </a:solidFill>
          </a:ln>
        </p:spPr>
        <p:txBody>
          <a:bodyPr wrap="none" rtlCol="0">
            <a:spAutoFit/>
          </a:bodyPr>
          <a:lstStyle/>
          <a:p>
            <a:r>
              <a:rPr lang="en-US" altLang="ja-JP" dirty="0"/>
              <a:t>※</a:t>
            </a:r>
            <a:r>
              <a:rPr lang="ja-JP" altLang="en-US" dirty="0"/>
              <a:t>講師主体＋</a:t>
            </a:r>
            <a:endParaRPr lang="en-US" altLang="ja-JP" dirty="0"/>
          </a:p>
          <a:p>
            <a:r>
              <a:rPr lang="ja-JP" altLang="en-US" dirty="0"/>
              <a:t>　協会全体として運営</a:t>
            </a:r>
            <a:endParaRPr kumimoji="1" lang="en-US" altLang="ja-JP" dirty="0"/>
          </a:p>
        </p:txBody>
      </p:sp>
    </p:spTree>
    <p:extLst>
      <p:ext uri="{BB962C8B-B14F-4D97-AF65-F5344CB8AC3E}">
        <p14:creationId xmlns:p14="http://schemas.microsoft.com/office/powerpoint/2010/main" val="859368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7844027B-F46F-5089-CC17-BB2150947B3D}"/>
              </a:ext>
            </a:extLst>
          </p:cNvPr>
          <p:cNvSpPr/>
          <p:nvPr/>
        </p:nvSpPr>
        <p:spPr>
          <a:xfrm>
            <a:off x="1787695" y="3718561"/>
            <a:ext cx="8128000" cy="277431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4" name="表 4">
            <a:extLst>
              <a:ext uri="{FF2B5EF4-FFF2-40B4-BE49-F238E27FC236}">
                <a16:creationId xmlns:a16="http://schemas.microsoft.com/office/drawing/2014/main" id="{95246F6D-05B4-AEBD-5F53-ECA1AE98B382}"/>
              </a:ext>
            </a:extLst>
          </p:cNvPr>
          <p:cNvGraphicFramePr>
            <a:graphicFrameLocks noGrp="1"/>
          </p:cNvGraphicFramePr>
          <p:nvPr/>
        </p:nvGraphicFramePr>
        <p:xfrm>
          <a:off x="1787695" y="3790139"/>
          <a:ext cx="8128000" cy="2629047"/>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831596424"/>
                    </a:ext>
                  </a:extLst>
                </a:gridCol>
              </a:tblGrid>
              <a:tr h="404007">
                <a:tc>
                  <a:txBody>
                    <a:bodyPr/>
                    <a:lstStyle/>
                    <a:p>
                      <a:pPr algn="ctr"/>
                      <a:r>
                        <a:rPr kumimoji="1" lang="en-US" altLang="ja-JP" dirty="0"/>
                        <a:t>o</a:t>
                      </a:r>
                      <a:r>
                        <a:rPr kumimoji="1" lang="ja-JP" altLang="en-US" dirty="0">
                          <a:solidFill>
                            <a:schemeClr val="tx1"/>
                          </a:solidFill>
                        </a:rPr>
                        <a:t>オンライン講座内容</a:t>
                      </a:r>
                      <a:endParaRPr kumimoji="1" lang="ja-JP" altLang="en-US" dirty="0"/>
                    </a:p>
                  </a:txBody>
                  <a:tcPr>
                    <a:solidFill>
                      <a:schemeClr val="bg1"/>
                    </a:solidFill>
                  </a:tcPr>
                </a:tc>
                <a:extLst>
                  <a:ext uri="{0D108BD9-81ED-4DB2-BD59-A6C34878D82A}">
                    <a16:rowId xmlns:a16="http://schemas.microsoft.com/office/drawing/2014/main" val="3730755596"/>
                  </a:ext>
                </a:extLst>
              </a:tr>
              <a:tr h="370840">
                <a:tc>
                  <a:txBody>
                    <a:bodyPr/>
                    <a:lstStyle/>
                    <a:p>
                      <a:r>
                        <a:rPr kumimoji="1" lang="en-US" altLang="ja-JP" dirty="0"/>
                        <a:t>Day1</a:t>
                      </a:r>
                      <a:r>
                        <a:rPr kumimoji="1" lang="ja-JP" altLang="en-US" dirty="0"/>
                        <a:t>　　</a:t>
                      </a:r>
                      <a:r>
                        <a:rPr kumimoji="1" lang="en-US" altLang="ja-JP" dirty="0"/>
                        <a:t>Web</a:t>
                      </a:r>
                      <a:r>
                        <a:rPr kumimoji="1" lang="ja-JP" altLang="en-US" dirty="0"/>
                        <a:t>ライティング概論：仕事内容、鉄則、ペルソナの重要性</a:t>
                      </a:r>
                    </a:p>
                  </a:txBody>
                  <a:tcPr>
                    <a:solidFill>
                      <a:schemeClr val="accent6">
                        <a:lumMod val="20000"/>
                        <a:lumOff val="80000"/>
                      </a:schemeClr>
                    </a:solidFill>
                  </a:tcPr>
                </a:tc>
                <a:extLst>
                  <a:ext uri="{0D108BD9-81ED-4DB2-BD59-A6C34878D82A}">
                    <a16:rowId xmlns:a16="http://schemas.microsoft.com/office/drawing/2014/main" val="32492475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Day2</a:t>
                      </a:r>
                      <a:r>
                        <a:rPr kumimoji="1" lang="ja-JP" altLang="en-US" dirty="0"/>
                        <a:t>　　リサーチ＆構成：見出しの組み立て方、コツ、注意点</a:t>
                      </a:r>
                    </a:p>
                  </a:txBody>
                  <a:tcPr>
                    <a:solidFill>
                      <a:schemeClr val="bg1"/>
                    </a:solidFill>
                  </a:tcPr>
                </a:tc>
                <a:extLst>
                  <a:ext uri="{0D108BD9-81ED-4DB2-BD59-A6C34878D82A}">
                    <a16:rowId xmlns:a16="http://schemas.microsoft.com/office/drawing/2014/main" val="39216196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Day3</a:t>
                      </a:r>
                      <a:r>
                        <a:rPr kumimoji="1" lang="ja-JP" altLang="en-US" dirty="0"/>
                        <a:t>　　</a:t>
                      </a:r>
                      <a:r>
                        <a:rPr kumimoji="1" lang="en-US" altLang="ja-JP" dirty="0"/>
                        <a:t>SEO</a:t>
                      </a:r>
                      <a:r>
                        <a:rPr kumimoji="1" lang="ja-JP" altLang="en-US" dirty="0"/>
                        <a:t>＆ワードプレス：キーワードの理解、原稿の入稿方法</a:t>
                      </a:r>
                    </a:p>
                  </a:txBody>
                  <a:tcPr>
                    <a:solidFill>
                      <a:schemeClr val="accent6">
                        <a:lumMod val="20000"/>
                        <a:lumOff val="80000"/>
                      </a:schemeClr>
                    </a:solidFill>
                  </a:tcPr>
                </a:tc>
                <a:extLst>
                  <a:ext uri="{0D108BD9-81ED-4DB2-BD59-A6C34878D82A}">
                    <a16:rowId xmlns:a16="http://schemas.microsoft.com/office/drawing/2014/main" val="3834326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Day4</a:t>
                      </a:r>
                      <a:r>
                        <a:rPr kumimoji="1" lang="ja-JP" altLang="en-US" dirty="0"/>
                        <a:t>　　</a:t>
                      </a:r>
                      <a:r>
                        <a:rPr kumimoji="1" lang="en-US" altLang="ja-JP" dirty="0"/>
                        <a:t>Web</a:t>
                      </a:r>
                      <a:r>
                        <a:rPr kumimoji="1" lang="ja-JP" altLang="en-US" dirty="0"/>
                        <a:t>ライティング力</a:t>
                      </a:r>
                      <a:r>
                        <a:rPr kumimoji="1" lang="en-US" altLang="ja-JP" dirty="0"/>
                        <a:t>UP</a:t>
                      </a:r>
                      <a:r>
                        <a:rPr kumimoji="1" lang="ja-JP" altLang="en-US" dirty="0"/>
                        <a:t>：構成テンプレ、読みやすい日本語</a:t>
                      </a:r>
                    </a:p>
                  </a:txBody>
                  <a:tcPr>
                    <a:solidFill>
                      <a:schemeClr val="bg1"/>
                    </a:solidFill>
                  </a:tcPr>
                </a:tc>
                <a:extLst>
                  <a:ext uri="{0D108BD9-81ED-4DB2-BD59-A6C34878D82A}">
                    <a16:rowId xmlns:a16="http://schemas.microsoft.com/office/drawing/2014/main" val="23191412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Day5</a:t>
                      </a:r>
                      <a:r>
                        <a:rPr kumimoji="1" lang="ja-JP" altLang="en-US" dirty="0"/>
                        <a:t>　　営業＆交渉：案件の探し方、応募や営業のコツ、単価交渉スキル</a:t>
                      </a:r>
                    </a:p>
                  </a:txBody>
                  <a:tcPr>
                    <a:solidFill>
                      <a:schemeClr val="accent6">
                        <a:lumMod val="20000"/>
                        <a:lumOff val="80000"/>
                      </a:schemeClr>
                    </a:solidFill>
                  </a:tcPr>
                </a:tc>
                <a:extLst>
                  <a:ext uri="{0D108BD9-81ED-4DB2-BD59-A6C34878D82A}">
                    <a16:rowId xmlns:a16="http://schemas.microsoft.com/office/drawing/2014/main" val="19508074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Day6</a:t>
                      </a:r>
                      <a:r>
                        <a:rPr kumimoji="1" lang="ja-JP" altLang="en-US" dirty="0"/>
                        <a:t>　　検定試験：認定プロライター検定試験、未来に向けた夢ノート作成</a:t>
                      </a:r>
                    </a:p>
                  </a:txBody>
                  <a:tcPr>
                    <a:solidFill>
                      <a:schemeClr val="bg1"/>
                    </a:solidFill>
                  </a:tcPr>
                </a:tc>
                <a:extLst>
                  <a:ext uri="{0D108BD9-81ED-4DB2-BD59-A6C34878D82A}">
                    <a16:rowId xmlns:a16="http://schemas.microsoft.com/office/drawing/2014/main" val="2857454011"/>
                  </a:ext>
                </a:extLst>
              </a:tr>
            </a:tbl>
          </a:graphicData>
        </a:graphic>
      </p:graphicFrame>
      <p:sp>
        <p:nvSpPr>
          <p:cNvPr id="3" name="コンテンツ プレースホルダー 2">
            <a:extLst>
              <a:ext uri="{FF2B5EF4-FFF2-40B4-BE49-F238E27FC236}">
                <a16:creationId xmlns:a16="http://schemas.microsoft.com/office/drawing/2014/main" id="{591F4D62-F206-483A-9E72-0B8C5C607C15}"/>
              </a:ext>
            </a:extLst>
          </p:cNvPr>
          <p:cNvSpPr>
            <a:spLocks noGrp="1"/>
          </p:cNvSpPr>
          <p:nvPr>
            <p:ph sz="quarter" idx="4"/>
          </p:nvPr>
        </p:nvSpPr>
        <p:spPr>
          <a:xfrm>
            <a:off x="862489" y="1753454"/>
            <a:ext cx="10518776" cy="4665732"/>
          </a:xfrm>
        </p:spPr>
        <p:txBody>
          <a:bodyPr>
            <a:normAutofit/>
          </a:bodyPr>
          <a:lstStyle/>
          <a:p>
            <a:pPr marL="0" indent="0">
              <a:buNone/>
            </a:pPr>
            <a:r>
              <a:rPr lang="ja-JP" altLang="en-US" sz="2400" dirty="0">
                <a:solidFill>
                  <a:schemeClr val="dk1"/>
                </a:solidFill>
              </a:rPr>
              <a:t>「初心者から脱初心者へ」「選ばれるライターへ」「高単価ライターへ」</a:t>
            </a:r>
            <a:endParaRPr lang="en-US" altLang="ja-JP" sz="2400" dirty="0">
              <a:solidFill>
                <a:schemeClr val="dk1"/>
              </a:solidFill>
            </a:endParaRPr>
          </a:p>
          <a:p>
            <a:pPr marL="0" indent="0">
              <a:buNone/>
            </a:pPr>
            <a:endParaRPr lang="en-US" altLang="ja-JP" sz="1000" dirty="0">
              <a:solidFill>
                <a:schemeClr val="dk1"/>
              </a:solidFill>
            </a:endParaRPr>
          </a:p>
          <a:p>
            <a:pPr marL="0" indent="0">
              <a:buNone/>
            </a:pPr>
            <a:r>
              <a:rPr lang="ja-JP" altLang="en-US" sz="2000" dirty="0">
                <a:solidFill>
                  <a:schemeClr val="dk1"/>
                </a:solidFill>
              </a:rPr>
              <a:t>★オンライン講座期間（</a:t>
            </a:r>
            <a:r>
              <a:rPr lang="en-US" altLang="ja-JP" sz="2000" dirty="0">
                <a:solidFill>
                  <a:schemeClr val="dk1"/>
                </a:solidFill>
              </a:rPr>
              <a:t>3</a:t>
            </a:r>
            <a:r>
              <a:rPr lang="ja-JP" altLang="en-US" sz="2000" dirty="0">
                <a:solidFill>
                  <a:schemeClr val="dk1"/>
                </a:solidFill>
              </a:rPr>
              <a:t>カ月間）</a:t>
            </a:r>
            <a:endParaRPr lang="en-US" altLang="ja-JP" sz="2000" dirty="0">
              <a:solidFill>
                <a:schemeClr val="dk1"/>
              </a:solidFill>
            </a:endParaRPr>
          </a:p>
          <a:p>
            <a:pPr marL="0" indent="0">
              <a:buNone/>
            </a:pPr>
            <a:r>
              <a:rPr lang="ja-JP" altLang="en-US" sz="2000" dirty="0">
                <a:solidFill>
                  <a:schemeClr val="dk1"/>
                </a:solidFill>
              </a:rPr>
              <a:t>★卒業生限定コミュニティ期間（</a:t>
            </a:r>
            <a:r>
              <a:rPr lang="en-US" altLang="ja-JP" sz="2000" dirty="0">
                <a:solidFill>
                  <a:schemeClr val="dk1"/>
                </a:solidFill>
              </a:rPr>
              <a:t>3</a:t>
            </a:r>
            <a:r>
              <a:rPr lang="ja-JP" altLang="en-US" sz="2000" dirty="0">
                <a:solidFill>
                  <a:schemeClr val="dk1"/>
                </a:solidFill>
              </a:rPr>
              <a:t>か月間）</a:t>
            </a:r>
            <a:endParaRPr lang="en-US" altLang="ja-JP" sz="2000" dirty="0">
              <a:solidFill>
                <a:schemeClr val="dk1"/>
              </a:solidFill>
            </a:endParaRPr>
          </a:p>
          <a:p>
            <a:pPr marL="0" indent="0">
              <a:buNone/>
            </a:pPr>
            <a:r>
              <a:rPr lang="ja-JP" altLang="en-US" sz="2000" dirty="0">
                <a:solidFill>
                  <a:schemeClr val="dk1"/>
                </a:solidFill>
              </a:rPr>
              <a:t>★有料動画コース教材（</a:t>
            </a:r>
            <a:r>
              <a:rPr lang="en-US" altLang="ja-JP" sz="2000" dirty="0">
                <a:solidFill>
                  <a:schemeClr val="dk1"/>
                </a:solidFill>
              </a:rPr>
              <a:t>2</a:t>
            </a:r>
            <a:r>
              <a:rPr lang="ja-JP" altLang="en-US" sz="2000" dirty="0">
                <a:solidFill>
                  <a:schemeClr val="dk1"/>
                </a:solidFill>
              </a:rPr>
              <a:t>コース）付　</a:t>
            </a:r>
            <a:r>
              <a:rPr lang="en-US" altLang="ja-JP" sz="2000" dirty="0">
                <a:solidFill>
                  <a:schemeClr val="dk1"/>
                </a:solidFill>
              </a:rPr>
              <a:t>※</a:t>
            </a:r>
            <a:r>
              <a:rPr lang="ja-JP" altLang="en-US" sz="2000" dirty="0">
                <a:solidFill>
                  <a:schemeClr val="dk1"/>
                </a:solidFill>
              </a:rPr>
              <a:t>全</a:t>
            </a:r>
            <a:r>
              <a:rPr lang="en-US" altLang="ja-JP" sz="2000" dirty="0">
                <a:solidFill>
                  <a:schemeClr val="dk1"/>
                </a:solidFill>
              </a:rPr>
              <a:t>13</a:t>
            </a:r>
            <a:r>
              <a:rPr lang="ja-JP" altLang="en-US" sz="2000" dirty="0">
                <a:solidFill>
                  <a:schemeClr val="dk1"/>
                </a:solidFill>
              </a:rPr>
              <a:t>本・約</a:t>
            </a:r>
            <a:r>
              <a:rPr lang="en-US" altLang="ja-JP" sz="2000" dirty="0">
                <a:solidFill>
                  <a:schemeClr val="dk1"/>
                </a:solidFill>
              </a:rPr>
              <a:t>150</a:t>
            </a:r>
            <a:r>
              <a:rPr lang="ja-JP" altLang="en-US" sz="2000" dirty="0">
                <a:solidFill>
                  <a:schemeClr val="dk1"/>
                </a:solidFill>
              </a:rPr>
              <a:t>分</a:t>
            </a:r>
            <a:endParaRPr lang="en-US" altLang="ja-JP" sz="2000" dirty="0">
              <a:solidFill>
                <a:schemeClr val="dk1"/>
              </a:solidFill>
            </a:endParaRPr>
          </a:p>
          <a:p>
            <a:pPr marL="0" indent="0">
              <a:buNone/>
            </a:pPr>
            <a:endParaRPr lang="en-US" altLang="ja-JP" sz="2400" dirty="0">
              <a:solidFill>
                <a:schemeClr val="dk1"/>
              </a:solidFill>
            </a:endParaRPr>
          </a:p>
          <a:p>
            <a:pPr marL="0" indent="0">
              <a:buNone/>
            </a:pPr>
            <a:endParaRPr lang="en-US" altLang="ja-JP" sz="2400" dirty="0">
              <a:solidFill>
                <a:schemeClr val="dk1"/>
              </a:solidFill>
            </a:endParaRPr>
          </a:p>
        </p:txBody>
      </p:sp>
      <p:sp>
        <p:nvSpPr>
          <p:cNvPr id="2" name="タイトル 1">
            <a:extLst>
              <a:ext uri="{FF2B5EF4-FFF2-40B4-BE49-F238E27FC236}">
                <a16:creationId xmlns:a16="http://schemas.microsoft.com/office/drawing/2014/main" id="{692F15AC-99DF-4BCF-A759-9CCB0FCA6F7C}"/>
              </a:ext>
            </a:extLst>
          </p:cNvPr>
          <p:cNvSpPr>
            <a:spLocks noGrp="1"/>
          </p:cNvSpPr>
          <p:nvPr>
            <p:ph type="title"/>
          </p:nvPr>
        </p:nvSpPr>
        <p:spPr/>
        <p:txBody>
          <a:bodyPr>
            <a:normAutofit/>
          </a:bodyPr>
          <a:lstStyle/>
          <a:p>
            <a:pPr algn="ctr"/>
            <a:r>
              <a:rPr lang="ja-JP" altLang="en-US" sz="3600" dirty="0"/>
              <a:t>プロライター養成コース</a:t>
            </a:r>
            <a:endParaRPr lang="en-US" altLang="ja-JP" sz="2800" dirty="0"/>
          </a:p>
        </p:txBody>
      </p:sp>
      <p:sp>
        <p:nvSpPr>
          <p:cNvPr id="6" name="四角形: 角を丸くする 5">
            <a:extLst>
              <a:ext uri="{FF2B5EF4-FFF2-40B4-BE49-F238E27FC236}">
                <a16:creationId xmlns:a16="http://schemas.microsoft.com/office/drawing/2014/main" id="{AD05830B-C6C4-40AD-A530-2B4CE164208B}"/>
              </a:ext>
            </a:extLst>
          </p:cNvPr>
          <p:cNvSpPr/>
          <p:nvPr/>
        </p:nvSpPr>
        <p:spPr>
          <a:xfrm>
            <a:off x="5688824" y="42265"/>
            <a:ext cx="6413527" cy="446180"/>
          </a:xfrm>
          <a:prstGeom prst="roundRect">
            <a:avLst/>
          </a:prstGeom>
          <a:solidFill>
            <a:srgbClr val="FCE2A3"/>
          </a:solidFill>
        </p:spPr>
        <p:style>
          <a:lnRef idx="3">
            <a:schemeClr val="lt1"/>
          </a:lnRef>
          <a:fillRef idx="1">
            <a:schemeClr val="accent1"/>
          </a:fillRef>
          <a:effectRef idx="1">
            <a:schemeClr val="accent1"/>
          </a:effectRef>
          <a:fontRef idx="minor">
            <a:schemeClr val="lt1"/>
          </a:fontRef>
        </p:style>
        <p:txBody>
          <a:bodyPr rtlCol="0" anchor="ctr"/>
          <a:lstStyle/>
          <a:p>
            <a:pPr algn="ctr"/>
            <a:r>
              <a:rPr kumimoji="1" lang="en-US" altLang="ja-JP" b="1" dirty="0">
                <a:solidFill>
                  <a:schemeClr val="tx1"/>
                </a:solidFill>
              </a:rPr>
              <a:t>※</a:t>
            </a:r>
            <a:r>
              <a:rPr kumimoji="1" lang="ja-JP" altLang="en-US" b="1" dirty="0">
                <a:solidFill>
                  <a:schemeClr val="tx1"/>
                </a:solidFill>
              </a:rPr>
              <a:t>担当講師が対応＋コミュニティ運営は講師全体でサポート</a:t>
            </a:r>
            <a:endParaRPr kumimoji="1" lang="en-US" altLang="ja-JP" b="1" dirty="0">
              <a:solidFill>
                <a:schemeClr val="tx1"/>
              </a:solidFill>
            </a:endParaRPr>
          </a:p>
        </p:txBody>
      </p:sp>
    </p:spTree>
    <p:extLst>
      <p:ext uri="{BB962C8B-B14F-4D97-AF65-F5344CB8AC3E}">
        <p14:creationId xmlns:p14="http://schemas.microsoft.com/office/powerpoint/2010/main" val="1154552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91F4D62-F206-483A-9E72-0B8C5C607C15}"/>
              </a:ext>
            </a:extLst>
          </p:cNvPr>
          <p:cNvSpPr>
            <a:spLocks noGrp="1"/>
          </p:cNvSpPr>
          <p:nvPr>
            <p:ph sz="quarter" idx="4"/>
          </p:nvPr>
        </p:nvSpPr>
        <p:spPr>
          <a:xfrm>
            <a:off x="836612" y="1982498"/>
            <a:ext cx="10518776" cy="2519834"/>
          </a:xfrm>
        </p:spPr>
        <p:txBody>
          <a:bodyPr>
            <a:normAutofit/>
          </a:bodyPr>
          <a:lstStyle/>
          <a:p>
            <a:pPr marL="0" indent="0">
              <a:buNone/>
            </a:pPr>
            <a:r>
              <a:rPr kumimoji="1" lang="en-US" altLang="ja-JP" dirty="0"/>
              <a:t>Web</a:t>
            </a:r>
            <a:r>
              <a:rPr kumimoji="1" lang="ja-JP" altLang="en-US" dirty="0"/>
              <a:t>ライターの基本＋付加価値が学べる動画教材</a:t>
            </a:r>
            <a:endParaRPr kumimoji="1" lang="en-US" altLang="ja-JP" dirty="0"/>
          </a:p>
          <a:p>
            <a:pPr marL="0" indent="0">
              <a:buNone/>
            </a:pPr>
            <a:r>
              <a:rPr lang="ja-JP" altLang="en-US" sz="2800" dirty="0"/>
              <a:t>いつでも自分のペースに合わせてお好きな時間に予習</a:t>
            </a:r>
            <a:r>
              <a:rPr lang="en-US" altLang="ja-JP" sz="2800" dirty="0"/>
              <a:t>&amp;</a:t>
            </a:r>
            <a:r>
              <a:rPr lang="ja-JP" altLang="en-US" sz="2800" dirty="0"/>
              <a:t>復習</a:t>
            </a:r>
            <a:endParaRPr kumimoji="1" lang="en-US" altLang="ja-JP" dirty="0"/>
          </a:p>
          <a:p>
            <a:pPr marL="0" indent="0">
              <a:buNone/>
            </a:pPr>
            <a:endParaRPr lang="ja-JP" altLang="en-US" dirty="0"/>
          </a:p>
          <a:p>
            <a:endParaRPr lang="ja-JP" altLang="en-US" dirty="0"/>
          </a:p>
          <a:p>
            <a:pPr marL="0" indent="0">
              <a:buNone/>
            </a:pPr>
            <a:endParaRPr kumimoji="1" lang="ja-JP" altLang="en-US" dirty="0"/>
          </a:p>
        </p:txBody>
      </p:sp>
      <p:sp>
        <p:nvSpPr>
          <p:cNvPr id="12" name="正方形/長方形 11">
            <a:extLst>
              <a:ext uri="{FF2B5EF4-FFF2-40B4-BE49-F238E27FC236}">
                <a16:creationId xmlns:a16="http://schemas.microsoft.com/office/drawing/2014/main" id="{532A330F-0581-5E45-4F5E-08CBBA705F05}"/>
              </a:ext>
            </a:extLst>
          </p:cNvPr>
          <p:cNvSpPr/>
          <p:nvPr/>
        </p:nvSpPr>
        <p:spPr>
          <a:xfrm>
            <a:off x="1827760" y="3116756"/>
            <a:ext cx="8128000" cy="277431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692F15AC-99DF-4BCF-A759-9CCB0FCA6F7C}"/>
              </a:ext>
            </a:extLst>
          </p:cNvPr>
          <p:cNvSpPr>
            <a:spLocks noGrp="1"/>
          </p:cNvSpPr>
          <p:nvPr>
            <p:ph type="title"/>
          </p:nvPr>
        </p:nvSpPr>
        <p:spPr/>
        <p:txBody>
          <a:bodyPr>
            <a:normAutofit/>
          </a:bodyPr>
          <a:lstStyle/>
          <a:p>
            <a:pPr algn="ctr"/>
            <a:r>
              <a:rPr lang="ja-JP" altLang="en-US" sz="3600" dirty="0"/>
              <a:t>特典① じぶんで学べる動画コース</a:t>
            </a:r>
            <a:endParaRPr lang="en-US" altLang="ja-JP" sz="3600" dirty="0"/>
          </a:p>
        </p:txBody>
      </p:sp>
      <p:sp>
        <p:nvSpPr>
          <p:cNvPr id="6" name="四角形: 角を丸くする 5">
            <a:extLst>
              <a:ext uri="{FF2B5EF4-FFF2-40B4-BE49-F238E27FC236}">
                <a16:creationId xmlns:a16="http://schemas.microsoft.com/office/drawing/2014/main" id="{D4CF6428-788E-45AB-A293-8C6BE6995ED2}"/>
              </a:ext>
            </a:extLst>
          </p:cNvPr>
          <p:cNvSpPr/>
          <p:nvPr/>
        </p:nvSpPr>
        <p:spPr>
          <a:xfrm>
            <a:off x="6310058" y="42265"/>
            <a:ext cx="5792293" cy="446180"/>
          </a:xfrm>
          <a:prstGeom prst="roundRect">
            <a:avLst/>
          </a:prstGeom>
          <a:solidFill>
            <a:srgbClr val="FCE2A3"/>
          </a:solidFill>
        </p:spPr>
        <p:style>
          <a:lnRef idx="3">
            <a:schemeClr val="lt1"/>
          </a:lnRef>
          <a:fillRef idx="1">
            <a:schemeClr val="accent1"/>
          </a:fillRef>
          <a:effectRef idx="1">
            <a:schemeClr val="accent1"/>
          </a:effectRef>
          <a:fontRef idx="minor">
            <a:schemeClr val="lt1"/>
          </a:fontRef>
        </p:style>
        <p:txBody>
          <a:bodyPr rtlCol="0" anchor="ctr"/>
          <a:lstStyle/>
          <a:p>
            <a:pPr algn="ctr"/>
            <a:r>
              <a:rPr kumimoji="1" lang="en-US" altLang="ja-JP" b="1" dirty="0">
                <a:solidFill>
                  <a:schemeClr val="tx1"/>
                </a:solidFill>
              </a:rPr>
              <a:t>※</a:t>
            </a:r>
            <a:r>
              <a:rPr kumimoji="1" lang="ja-JP" altLang="en-US" b="1" dirty="0">
                <a:solidFill>
                  <a:schemeClr val="tx1"/>
                </a:solidFill>
              </a:rPr>
              <a:t>担当講師 </a:t>
            </a:r>
            <a:r>
              <a:rPr kumimoji="1" lang="en-US" altLang="ja-JP" b="1" dirty="0">
                <a:solidFill>
                  <a:schemeClr val="tx1"/>
                </a:solidFill>
              </a:rPr>
              <a:t>or </a:t>
            </a:r>
            <a:r>
              <a:rPr kumimoji="1" lang="ja-JP" altLang="en-US" b="1" dirty="0">
                <a:solidFill>
                  <a:schemeClr val="tx1"/>
                </a:solidFill>
              </a:rPr>
              <a:t>南が添削特典へ対応</a:t>
            </a:r>
            <a:endParaRPr kumimoji="1" lang="en-US" altLang="ja-JP" b="1" dirty="0">
              <a:solidFill>
                <a:schemeClr val="tx1"/>
              </a:solidFill>
            </a:endParaRPr>
          </a:p>
        </p:txBody>
      </p:sp>
      <p:graphicFrame>
        <p:nvGraphicFramePr>
          <p:cNvPr id="4" name="表 4">
            <a:extLst>
              <a:ext uri="{FF2B5EF4-FFF2-40B4-BE49-F238E27FC236}">
                <a16:creationId xmlns:a16="http://schemas.microsoft.com/office/drawing/2014/main" id="{904E2000-17E1-8CCF-9F34-51EA5FCED296}"/>
              </a:ext>
            </a:extLst>
          </p:cNvPr>
          <p:cNvGraphicFramePr>
            <a:graphicFrameLocks noGrp="1"/>
          </p:cNvGraphicFramePr>
          <p:nvPr/>
        </p:nvGraphicFramePr>
        <p:xfrm>
          <a:off x="1827760" y="3187808"/>
          <a:ext cx="8128000" cy="2629047"/>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831596424"/>
                    </a:ext>
                  </a:extLst>
                </a:gridCol>
              </a:tblGrid>
              <a:tr h="404007">
                <a:tc>
                  <a:txBody>
                    <a:bodyPr/>
                    <a:lstStyle/>
                    <a:p>
                      <a:pPr algn="ctr"/>
                      <a:r>
                        <a:rPr kumimoji="1" lang="en-US" altLang="ja-JP" dirty="0"/>
                        <a:t>o</a:t>
                      </a:r>
                      <a:r>
                        <a:rPr kumimoji="1" lang="ja-JP" altLang="en-US" dirty="0">
                          <a:solidFill>
                            <a:schemeClr val="tx1"/>
                          </a:solidFill>
                        </a:rPr>
                        <a:t>動画教材の内容・特典</a:t>
                      </a:r>
                      <a:endParaRPr kumimoji="1" lang="ja-JP" altLang="en-US" dirty="0"/>
                    </a:p>
                  </a:txBody>
                  <a:tcPr>
                    <a:solidFill>
                      <a:schemeClr val="bg1"/>
                    </a:solidFill>
                  </a:tcPr>
                </a:tc>
                <a:extLst>
                  <a:ext uri="{0D108BD9-81ED-4DB2-BD59-A6C34878D82A}">
                    <a16:rowId xmlns:a16="http://schemas.microsoft.com/office/drawing/2014/main" val="3730755596"/>
                  </a:ext>
                </a:extLst>
              </a:tr>
              <a:tr h="370840">
                <a:tc>
                  <a:txBody>
                    <a:bodyPr/>
                    <a:lstStyle/>
                    <a:p>
                      <a:r>
                        <a:rPr kumimoji="1" lang="ja-JP" altLang="en-US" dirty="0"/>
                        <a:t>動画①　　</a:t>
                      </a:r>
                      <a:r>
                        <a:rPr kumimoji="1" lang="en-US" altLang="ja-JP" dirty="0"/>
                        <a:t>Web</a:t>
                      </a:r>
                      <a:r>
                        <a:rPr kumimoji="1" lang="ja-JP" altLang="en-US" dirty="0"/>
                        <a:t>ライティング講座：文章の基礎編、読みやすい文章作り編</a:t>
                      </a:r>
                    </a:p>
                  </a:txBody>
                  <a:tcPr>
                    <a:solidFill>
                      <a:schemeClr val="accent6">
                        <a:lumMod val="20000"/>
                        <a:lumOff val="80000"/>
                      </a:schemeClr>
                    </a:solidFill>
                  </a:tcPr>
                </a:tc>
                <a:extLst>
                  <a:ext uri="{0D108BD9-81ED-4DB2-BD59-A6C34878D82A}">
                    <a16:rowId xmlns:a16="http://schemas.microsoft.com/office/drawing/2014/main" val="32492475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動画②　　</a:t>
                      </a:r>
                      <a:r>
                        <a:rPr kumimoji="1" lang="en-US" altLang="ja-JP" dirty="0"/>
                        <a:t>SEO</a:t>
                      </a:r>
                      <a:r>
                        <a:rPr kumimoji="1" lang="ja-JP" altLang="en-US" dirty="0"/>
                        <a:t>ライティングの重要性</a:t>
                      </a:r>
                    </a:p>
                  </a:txBody>
                  <a:tcPr>
                    <a:solidFill>
                      <a:schemeClr val="bg1"/>
                    </a:solidFill>
                  </a:tcPr>
                </a:tc>
                <a:extLst>
                  <a:ext uri="{0D108BD9-81ED-4DB2-BD59-A6C34878D82A}">
                    <a16:rowId xmlns:a16="http://schemas.microsoft.com/office/drawing/2014/main" val="39216196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動画③　　検索で上位表示してファンを増やすための</a:t>
                      </a:r>
                      <a:r>
                        <a:rPr kumimoji="1" lang="en-US" altLang="ja-JP" dirty="0"/>
                        <a:t>SEO</a:t>
                      </a:r>
                      <a:r>
                        <a:rPr kumimoji="1" lang="ja-JP" altLang="en-US" dirty="0"/>
                        <a:t>ライティング</a:t>
                      </a:r>
                    </a:p>
                  </a:txBody>
                  <a:tcPr>
                    <a:solidFill>
                      <a:schemeClr val="accent6">
                        <a:lumMod val="20000"/>
                        <a:lumOff val="80000"/>
                      </a:schemeClr>
                    </a:solidFill>
                  </a:tcPr>
                </a:tc>
                <a:extLst>
                  <a:ext uri="{0D108BD9-81ED-4DB2-BD59-A6C34878D82A}">
                    <a16:rowId xmlns:a16="http://schemas.microsoft.com/office/drawing/2014/main" val="3834326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動画④　　ワードプレスの基本操作の前に</a:t>
                      </a:r>
                      <a:endParaRPr kumimoji="1" lang="en-US" altLang="ja-JP" dirty="0"/>
                    </a:p>
                  </a:txBody>
                  <a:tcPr>
                    <a:solidFill>
                      <a:schemeClr val="bg1"/>
                    </a:solidFill>
                  </a:tcPr>
                </a:tc>
                <a:extLst>
                  <a:ext uri="{0D108BD9-81ED-4DB2-BD59-A6C34878D82A}">
                    <a16:rowId xmlns:a16="http://schemas.microsoft.com/office/drawing/2014/main" val="23191412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動画⑤　　ワードプレスの基本操作解説動画</a:t>
                      </a:r>
                    </a:p>
                  </a:txBody>
                  <a:tcPr>
                    <a:solidFill>
                      <a:schemeClr val="accent6">
                        <a:lumMod val="20000"/>
                        <a:lumOff val="80000"/>
                      </a:schemeClr>
                    </a:solidFill>
                  </a:tcPr>
                </a:tc>
                <a:extLst>
                  <a:ext uri="{0D108BD9-81ED-4DB2-BD59-A6C34878D82A}">
                    <a16:rowId xmlns:a16="http://schemas.microsoft.com/office/drawing/2014/main" val="19508074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特典　　　記名記事のメディア掲載（メール添削サポート</a:t>
                      </a:r>
                      <a:r>
                        <a:rPr kumimoji="1" lang="en-US" altLang="ja-JP" dirty="0"/>
                        <a:t>2</a:t>
                      </a:r>
                      <a:r>
                        <a:rPr kumimoji="1" lang="ja-JP" altLang="en-US" dirty="0"/>
                        <a:t>往復まで）</a:t>
                      </a:r>
                    </a:p>
                  </a:txBody>
                  <a:tcPr>
                    <a:solidFill>
                      <a:schemeClr val="bg1"/>
                    </a:solidFill>
                  </a:tcPr>
                </a:tc>
                <a:extLst>
                  <a:ext uri="{0D108BD9-81ED-4DB2-BD59-A6C34878D82A}">
                    <a16:rowId xmlns:a16="http://schemas.microsoft.com/office/drawing/2014/main" val="2857454011"/>
                  </a:ext>
                </a:extLst>
              </a:tr>
            </a:tbl>
          </a:graphicData>
        </a:graphic>
      </p:graphicFrame>
      <p:sp>
        <p:nvSpPr>
          <p:cNvPr id="9" name="テキスト ボックス 8">
            <a:extLst>
              <a:ext uri="{FF2B5EF4-FFF2-40B4-BE49-F238E27FC236}">
                <a16:creationId xmlns:a16="http://schemas.microsoft.com/office/drawing/2014/main" id="{A3533820-BA42-F934-FFCB-9C0D478E23D0}"/>
              </a:ext>
            </a:extLst>
          </p:cNvPr>
          <p:cNvSpPr txBox="1"/>
          <p:nvPr/>
        </p:nvSpPr>
        <p:spPr>
          <a:xfrm>
            <a:off x="3048000" y="3246511"/>
            <a:ext cx="6096000" cy="369332"/>
          </a:xfrm>
          <a:prstGeom prst="rect">
            <a:avLst/>
          </a:prstGeom>
          <a:noFill/>
        </p:spPr>
        <p:txBody>
          <a:bodyPr wrap="square">
            <a:spAutoFit/>
          </a:bodyPr>
          <a:lstStyle/>
          <a:p>
            <a:endParaRPr lang="ja-JP" altLang="en-US" dirty="0"/>
          </a:p>
        </p:txBody>
      </p:sp>
    </p:spTree>
    <p:extLst>
      <p:ext uri="{BB962C8B-B14F-4D97-AF65-F5344CB8AC3E}">
        <p14:creationId xmlns:p14="http://schemas.microsoft.com/office/powerpoint/2010/main" val="4287071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コンテンツ プレースホルダー 4" descr="スクリーンショット が含まれている画像&#10;&#10;非常に高い精度で生成された説明">
            <a:extLst>
              <a:ext uri="{FF2B5EF4-FFF2-40B4-BE49-F238E27FC236}">
                <a16:creationId xmlns:a16="http://schemas.microsoft.com/office/drawing/2014/main" id="{E9096754-DBDA-D680-CE9E-6113325E624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27606"/>
            <a:ext cx="12191980" cy="6857990"/>
          </a:xfrm>
          <a:prstGeom prst="rect">
            <a:avLst/>
          </a:prstGeom>
        </p:spPr>
      </p:pic>
      <p:sp>
        <p:nvSpPr>
          <p:cNvPr id="5" name="テキスト ボックス 4">
            <a:extLst>
              <a:ext uri="{FF2B5EF4-FFF2-40B4-BE49-F238E27FC236}">
                <a16:creationId xmlns:a16="http://schemas.microsoft.com/office/drawing/2014/main" id="{A4695A7E-BBF3-4149-BF6C-588CF6F028B4}"/>
              </a:ext>
            </a:extLst>
          </p:cNvPr>
          <p:cNvSpPr txBox="1"/>
          <p:nvPr/>
        </p:nvSpPr>
        <p:spPr>
          <a:xfrm>
            <a:off x="1552069" y="888345"/>
            <a:ext cx="9378398" cy="769441"/>
          </a:xfrm>
          <a:prstGeom prst="rect">
            <a:avLst/>
          </a:prstGeom>
          <a:noFill/>
        </p:spPr>
        <p:txBody>
          <a:bodyPr wrap="square" rtlCol="0">
            <a:spAutoFit/>
          </a:bodyPr>
          <a:lstStyle/>
          <a:p>
            <a:pPr algn="ctr"/>
            <a:r>
              <a:rPr lang="ja-JP" altLang="en-US" sz="4400" b="1" dirty="0"/>
              <a:t>本日の説明の流れ</a:t>
            </a:r>
            <a:endParaRPr kumimoji="1" lang="ja-JP" altLang="en-US" sz="4400" b="1" dirty="0"/>
          </a:p>
        </p:txBody>
      </p:sp>
      <p:sp>
        <p:nvSpPr>
          <p:cNvPr id="2" name="テキスト ボックス 1">
            <a:extLst>
              <a:ext uri="{FF2B5EF4-FFF2-40B4-BE49-F238E27FC236}">
                <a16:creationId xmlns:a16="http://schemas.microsoft.com/office/drawing/2014/main" id="{BBDD52F4-0E5C-56A5-EB0F-396003BD2192}"/>
              </a:ext>
            </a:extLst>
          </p:cNvPr>
          <p:cNvSpPr txBox="1"/>
          <p:nvPr/>
        </p:nvSpPr>
        <p:spPr>
          <a:xfrm>
            <a:off x="1912671" y="2194560"/>
            <a:ext cx="9325007" cy="3170099"/>
          </a:xfrm>
          <a:prstGeom prst="rect">
            <a:avLst/>
          </a:prstGeom>
          <a:noFill/>
        </p:spPr>
        <p:txBody>
          <a:bodyPr wrap="square" rtlCol="0">
            <a:spAutoFit/>
          </a:bodyPr>
          <a:lstStyle/>
          <a:p>
            <a:r>
              <a:rPr lang="ja-JP" altLang="en-US" sz="4000" b="1" dirty="0"/>
              <a:t>★理事メンバー自己紹介</a:t>
            </a:r>
            <a:endParaRPr lang="en-US" altLang="ja-JP" sz="4000" b="1" dirty="0"/>
          </a:p>
          <a:p>
            <a:r>
              <a:rPr kumimoji="1" lang="ja-JP" altLang="en-US" sz="4000" b="1" dirty="0"/>
              <a:t>★おうちワーク協会の概要</a:t>
            </a:r>
            <a:endParaRPr kumimoji="1" lang="en-US" altLang="ja-JP" sz="4000" b="1" dirty="0"/>
          </a:p>
          <a:p>
            <a:r>
              <a:rPr lang="ja-JP" altLang="en-US" sz="4000" b="1" dirty="0"/>
              <a:t>★ブログ・</a:t>
            </a:r>
            <a:r>
              <a:rPr lang="en-US" altLang="ja-JP" sz="4000" b="1" dirty="0"/>
              <a:t>Web</a:t>
            </a:r>
            <a:r>
              <a:rPr lang="ja-JP" altLang="en-US" sz="4000" b="1" dirty="0"/>
              <a:t>ライター講座概要</a:t>
            </a:r>
            <a:endParaRPr lang="en-US" altLang="ja-JP" sz="4000" b="1" dirty="0"/>
          </a:p>
          <a:p>
            <a:r>
              <a:rPr kumimoji="1" lang="ja-JP" altLang="en-US" sz="4000" b="1" dirty="0"/>
              <a:t>★おうちワークアドバイザー講座とは</a:t>
            </a:r>
            <a:endParaRPr kumimoji="1" lang="en-US" altLang="ja-JP" sz="4000" b="1" dirty="0"/>
          </a:p>
          <a:p>
            <a:r>
              <a:rPr lang="ja-JP" altLang="en-US" sz="4000" b="1" dirty="0"/>
              <a:t>★アドバイザー募集について</a:t>
            </a:r>
            <a:endParaRPr kumimoji="1" lang="ja-JP" altLang="en-US" sz="4000" b="1" dirty="0"/>
          </a:p>
        </p:txBody>
      </p:sp>
    </p:spTree>
    <p:extLst>
      <p:ext uri="{BB962C8B-B14F-4D97-AF65-F5344CB8AC3E}">
        <p14:creationId xmlns:p14="http://schemas.microsoft.com/office/powerpoint/2010/main" val="3102831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9D70D0F-C3C4-E49D-3E3A-98CE63B498FC}"/>
              </a:ext>
            </a:extLst>
          </p:cNvPr>
          <p:cNvSpPr/>
          <p:nvPr/>
        </p:nvSpPr>
        <p:spPr>
          <a:xfrm>
            <a:off x="2194560" y="2719887"/>
            <a:ext cx="8128000" cy="344232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692F15AC-99DF-4BCF-A759-9CCB0FCA6F7C}"/>
              </a:ext>
            </a:extLst>
          </p:cNvPr>
          <p:cNvSpPr>
            <a:spLocks noGrp="1"/>
          </p:cNvSpPr>
          <p:nvPr>
            <p:ph type="title"/>
          </p:nvPr>
        </p:nvSpPr>
        <p:spPr/>
        <p:txBody>
          <a:bodyPr>
            <a:normAutofit/>
          </a:bodyPr>
          <a:lstStyle/>
          <a:p>
            <a:pPr algn="ctr"/>
            <a:r>
              <a:rPr lang="ja-JP" altLang="en-US" sz="3600" dirty="0"/>
              <a:t>特典② 速筆！</a:t>
            </a:r>
            <a:r>
              <a:rPr lang="en-US" altLang="ja-JP" sz="3600" dirty="0"/>
              <a:t>Web</a:t>
            </a:r>
            <a:r>
              <a:rPr lang="ja-JP" altLang="en-US" sz="3600" dirty="0"/>
              <a:t>ライティング集中コース</a:t>
            </a:r>
            <a:endParaRPr lang="en-US" altLang="ja-JP" sz="3600" dirty="0"/>
          </a:p>
        </p:txBody>
      </p:sp>
      <p:sp>
        <p:nvSpPr>
          <p:cNvPr id="10" name="コンテンツ プレースホルダー 2">
            <a:extLst>
              <a:ext uri="{FF2B5EF4-FFF2-40B4-BE49-F238E27FC236}">
                <a16:creationId xmlns:a16="http://schemas.microsoft.com/office/drawing/2014/main" id="{FACA1F6F-D34F-4F9B-A0FD-4721D78D34AA}"/>
              </a:ext>
            </a:extLst>
          </p:cNvPr>
          <p:cNvSpPr txBox="1">
            <a:spLocks/>
          </p:cNvSpPr>
          <p:nvPr/>
        </p:nvSpPr>
        <p:spPr>
          <a:xfrm>
            <a:off x="1023677" y="1855686"/>
            <a:ext cx="10518776" cy="4306529"/>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kumimoji="1" sz="2800" kern="1200">
                <a:solidFill>
                  <a:schemeClr val="tx1"/>
                </a:solidFill>
                <a:latin typeface="+mn-ea"/>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2000" dirty="0">
                <a:solidFill>
                  <a:prstClr val="black"/>
                </a:solidFill>
              </a:rPr>
              <a:t>Web</a:t>
            </a:r>
            <a:r>
              <a:rPr lang="ja-JP" altLang="en-US" sz="2000" dirty="0">
                <a:solidFill>
                  <a:prstClr val="black"/>
                </a:solidFill>
              </a:rPr>
              <a:t>ライティングに特化した動画教材　全</a:t>
            </a:r>
            <a:r>
              <a:rPr lang="en-US" altLang="ja-JP" sz="2000" dirty="0">
                <a:solidFill>
                  <a:prstClr val="black"/>
                </a:solidFill>
              </a:rPr>
              <a:t>8</a:t>
            </a:r>
            <a:r>
              <a:rPr lang="ja-JP" altLang="en-US" sz="2000" dirty="0">
                <a:solidFill>
                  <a:prstClr val="black"/>
                </a:solidFill>
              </a:rPr>
              <a:t>本</a:t>
            </a:r>
            <a:endParaRPr lang="en-US" altLang="ja-JP" sz="2000" dirty="0">
              <a:solidFill>
                <a:prstClr val="black"/>
              </a:solidFill>
            </a:endParaRPr>
          </a:p>
          <a:p>
            <a:pPr>
              <a:lnSpc>
                <a:spcPct val="100000"/>
              </a:lnSpc>
            </a:pPr>
            <a:r>
              <a:rPr lang="ja-JP" altLang="en-US" sz="2000" dirty="0">
                <a:solidFill>
                  <a:prstClr val="black"/>
                </a:solidFill>
              </a:rPr>
              <a:t>（単独販売の場合のみ）＋４時間のライティングワークショップを開催</a:t>
            </a:r>
            <a:endParaRPr lang="en-US" altLang="ja-JP" sz="2000" dirty="0">
              <a:solidFill>
                <a:prstClr val="black"/>
              </a:solidFill>
            </a:endParaRPr>
          </a:p>
          <a:p>
            <a:endParaRPr lang="ja-JP" altLang="en-US" dirty="0">
              <a:solidFill>
                <a:prstClr val="black"/>
              </a:solidFill>
            </a:endParaRPr>
          </a:p>
        </p:txBody>
      </p:sp>
      <p:sp>
        <p:nvSpPr>
          <p:cNvPr id="6" name="四角形: 角を丸くする 5">
            <a:extLst>
              <a:ext uri="{FF2B5EF4-FFF2-40B4-BE49-F238E27FC236}">
                <a16:creationId xmlns:a16="http://schemas.microsoft.com/office/drawing/2014/main" id="{825A495F-639F-4E25-8D30-4C9AEAA4759E}"/>
              </a:ext>
            </a:extLst>
          </p:cNvPr>
          <p:cNvSpPr/>
          <p:nvPr/>
        </p:nvSpPr>
        <p:spPr>
          <a:xfrm>
            <a:off x="6172200" y="42265"/>
            <a:ext cx="5930152" cy="446180"/>
          </a:xfrm>
          <a:prstGeom prst="roundRect">
            <a:avLst/>
          </a:prstGeom>
          <a:solidFill>
            <a:srgbClr val="FCE2A3"/>
          </a:solidFill>
        </p:spPr>
        <p:style>
          <a:lnRef idx="3">
            <a:schemeClr val="lt1"/>
          </a:lnRef>
          <a:fillRef idx="1">
            <a:schemeClr val="accent1"/>
          </a:fillRef>
          <a:effectRef idx="1">
            <a:schemeClr val="accent1"/>
          </a:effectRef>
          <a:fontRef idx="minor">
            <a:schemeClr val="lt1"/>
          </a:fontRef>
        </p:style>
        <p:txBody>
          <a:bodyPr rtlCol="0" anchor="ctr"/>
          <a:lstStyle/>
          <a:p>
            <a:pPr algn="ctr"/>
            <a:r>
              <a:rPr kumimoji="1" lang="en-US" altLang="ja-JP" b="1" dirty="0">
                <a:solidFill>
                  <a:schemeClr val="tx1"/>
                </a:solidFill>
              </a:rPr>
              <a:t>※</a:t>
            </a:r>
            <a:r>
              <a:rPr kumimoji="1" lang="ja-JP" altLang="en-US" b="1" dirty="0">
                <a:solidFill>
                  <a:schemeClr val="tx1"/>
                </a:solidFill>
              </a:rPr>
              <a:t>単発開催の場合：担当講師がワークショップ対応</a:t>
            </a:r>
            <a:endParaRPr kumimoji="1" lang="en-US" altLang="ja-JP" b="1" dirty="0">
              <a:solidFill>
                <a:schemeClr val="tx1"/>
              </a:solidFill>
            </a:endParaRPr>
          </a:p>
        </p:txBody>
      </p:sp>
      <p:graphicFrame>
        <p:nvGraphicFramePr>
          <p:cNvPr id="5" name="表 6">
            <a:extLst>
              <a:ext uri="{FF2B5EF4-FFF2-40B4-BE49-F238E27FC236}">
                <a16:creationId xmlns:a16="http://schemas.microsoft.com/office/drawing/2014/main" id="{414380CF-0A74-4673-BFAB-82094713E95D}"/>
              </a:ext>
            </a:extLst>
          </p:cNvPr>
          <p:cNvGraphicFramePr>
            <a:graphicFrameLocks noGrp="1"/>
          </p:cNvGraphicFramePr>
          <p:nvPr/>
        </p:nvGraphicFramePr>
        <p:xfrm>
          <a:off x="2194560" y="2780417"/>
          <a:ext cx="8152505" cy="3337560"/>
        </p:xfrm>
        <a:graphic>
          <a:graphicData uri="http://schemas.openxmlformats.org/drawingml/2006/table">
            <a:tbl>
              <a:tblPr firstRow="1" bandRow="1">
                <a:tableStyleId>{5C22544A-7EE6-4342-B048-85BDC9FD1C3A}</a:tableStyleId>
              </a:tblPr>
              <a:tblGrid>
                <a:gridCol w="8152505">
                  <a:extLst>
                    <a:ext uri="{9D8B030D-6E8A-4147-A177-3AD203B41FA5}">
                      <a16:colId xmlns:a16="http://schemas.microsoft.com/office/drawing/2014/main" val="4115761355"/>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o</a:t>
                      </a:r>
                      <a:r>
                        <a:rPr kumimoji="1" lang="ja-JP" altLang="en-US" dirty="0">
                          <a:solidFill>
                            <a:schemeClr val="tx1"/>
                          </a:solidFill>
                        </a:rPr>
                        <a:t>動画教材の内容・特典</a:t>
                      </a:r>
                      <a:endParaRPr kumimoji="1" lang="ja-JP" altLang="en-US" dirty="0"/>
                    </a:p>
                  </a:txBody>
                  <a:tcPr>
                    <a:solidFill>
                      <a:schemeClr val="bg1"/>
                    </a:solidFill>
                  </a:tcPr>
                </a:tc>
                <a:extLst>
                  <a:ext uri="{0D108BD9-81ED-4DB2-BD59-A6C34878D82A}">
                    <a16:rowId xmlns:a16="http://schemas.microsoft.com/office/drawing/2014/main" val="4092591287"/>
                  </a:ext>
                </a:extLst>
              </a:tr>
              <a:tr h="370840">
                <a:tc>
                  <a:txBody>
                    <a:bodyPr/>
                    <a:lstStyle/>
                    <a:p>
                      <a:r>
                        <a:rPr kumimoji="1" lang="ja-JP" altLang="en-US" dirty="0"/>
                        <a:t>動画①　　読みやすい記事を書く８つのステップ</a:t>
                      </a:r>
                      <a:r>
                        <a:rPr kumimoji="1" lang="en-US" altLang="ja-JP" dirty="0"/>
                        <a:t>【</a:t>
                      </a:r>
                      <a:r>
                        <a:rPr kumimoji="1" lang="ja-JP" altLang="en-US" dirty="0"/>
                        <a:t>導入</a:t>
                      </a:r>
                      <a:r>
                        <a:rPr kumimoji="1" lang="en-US" altLang="ja-JP" dirty="0"/>
                        <a:t>】</a:t>
                      </a:r>
                      <a:endParaRPr kumimoji="1" lang="ja-JP" altLang="en-US" dirty="0"/>
                    </a:p>
                  </a:txBody>
                  <a:tcPr>
                    <a:solidFill>
                      <a:schemeClr val="accent6">
                        <a:lumMod val="20000"/>
                        <a:lumOff val="80000"/>
                      </a:schemeClr>
                    </a:solidFill>
                  </a:tcPr>
                </a:tc>
                <a:extLst>
                  <a:ext uri="{0D108BD9-81ED-4DB2-BD59-A6C34878D82A}">
                    <a16:rowId xmlns:a16="http://schemas.microsoft.com/office/drawing/2014/main" val="218395801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動画②　　</a:t>
                      </a:r>
                      <a:r>
                        <a:rPr kumimoji="1" lang="en-US" altLang="ja-JP" dirty="0"/>
                        <a:t>Web</a:t>
                      </a:r>
                      <a:r>
                        <a:rPr kumimoji="1" lang="ja-JP" altLang="en-US" dirty="0"/>
                        <a:t>ライティングの３つの鉄則</a:t>
                      </a:r>
                    </a:p>
                  </a:txBody>
                  <a:tcPr>
                    <a:solidFill>
                      <a:schemeClr val="bg1"/>
                    </a:solidFill>
                  </a:tcPr>
                </a:tc>
                <a:extLst>
                  <a:ext uri="{0D108BD9-81ED-4DB2-BD59-A6C34878D82A}">
                    <a16:rowId xmlns:a16="http://schemas.microsoft.com/office/drawing/2014/main" val="36325832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動画③　　読みやすい記事を書く８つのステップ</a:t>
                      </a:r>
                      <a:r>
                        <a:rPr kumimoji="1" lang="en-US" altLang="ja-JP" dirty="0"/>
                        <a:t>【</a:t>
                      </a:r>
                      <a:r>
                        <a:rPr kumimoji="1" lang="ja-JP" altLang="en-US" dirty="0"/>
                        <a:t>全体像の把握</a:t>
                      </a:r>
                      <a:r>
                        <a:rPr kumimoji="1" lang="en-US" altLang="ja-JP" dirty="0"/>
                        <a:t>】</a:t>
                      </a:r>
                      <a:endParaRPr kumimoji="1" lang="ja-JP" altLang="en-US" dirty="0"/>
                    </a:p>
                  </a:txBody>
                  <a:tcPr>
                    <a:solidFill>
                      <a:schemeClr val="accent6">
                        <a:lumMod val="20000"/>
                        <a:lumOff val="80000"/>
                      </a:schemeClr>
                    </a:solidFill>
                  </a:tcPr>
                </a:tc>
                <a:extLst>
                  <a:ext uri="{0D108BD9-81ED-4DB2-BD59-A6C34878D82A}">
                    <a16:rowId xmlns:a16="http://schemas.microsoft.com/office/drawing/2014/main" val="6607135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動画④　　ペルソナ（ターゲット）の考え方～誰に向けて記事を書く？～</a:t>
                      </a:r>
                      <a:endParaRPr kumimoji="1" lang="en-US" altLang="ja-JP" dirty="0"/>
                    </a:p>
                  </a:txBody>
                  <a:tcPr>
                    <a:solidFill>
                      <a:schemeClr val="bg1"/>
                    </a:solidFill>
                  </a:tcPr>
                </a:tc>
                <a:extLst>
                  <a:ext uri="{0D108BD9-81ED-4DB2-BD59-A6C34878D82A}">
                    <a16:rowId xmlns:a16="http://schemas.microsoft.com/office/drawing/2014/main" val="4585655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動画⑤　　リサーチのコツと注意点～正しい情報を正確に～</a:t>
                      </a:r>
                    </a:p>
                  </a:txBody>
                  <a:tcPr>
                    <a:solidFill>
                      <a:schemeClr val="accent6">
                        <a:lumMod val="20000"/>
                        <a:lumOff val="80000"/>
                      </a:schemeClr>
                    </a:solidFill>
                  </a:tcPr>
                </a:tc>
                <a:extLst>
                  <a:ext uri="{0D108BD9-81ED-4DB2-BD59-A6C34878D82A}">
                    <a16:rowId xmlns:a16="http://schemas.microsoft.com/office/drawing/2014/main" val="507263687"/>
                  </a:ext>
                </a:extLst>
              </a:tr>
              <a:tr h="370840">
                <a:tc>
                  <a:txBody>
                    <a:bodyPr/>
                    <a:lstStyle/>
                    <a:p>
                      <a:r>
                        <a:rPr kumimoji="1" lang="ja-JP" altLang="en-US" dirty="0"/>
                        <a:t>動画⑥　　リサーチ手順やツール活用を具体的に学ぶ</a:t>
                      </a:r>
                    </a:p>
                  </a:txBody>
                  <a:tcPr>
                    <a:solidFill>
                      <a:schemeClr val="bg1"/>
                    </a:solidFill>
                  </a:tcPr>
                </a:tc>
                <a:extLst>
                  <a:ext uri="{0D108BD9-81ED-4DB2-BD59-A6C34878D82A}">
                    <a16:rowId xmlns:a16="http://schemas.microsoft.com/office/drawing/2014/main" val="39128373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動画⑦　　構成（見出し作り）のルール～骨組みが良い記事の要～</a:t>
                      </a:r>
                      <a:endParaRPr kumimoji="1" lang="en-US" altLang="ja-JP" dirty="0"/>
                    </a:p>
                  </a:txBody>
                  <a:tcPr>
                    <a:solidFill>
                      <a:schemeClr val="accent6">
                        <a:lumMod val="20000"/>
                        <a:lumOff val="80000"/>
                      </a:schemeClr>
                    </a:solidFill>
                  </a:tcPr>
                </a:tc>
                <a:extLst>
                  <a:ext uri="{0D108BD9-81ED-4DB2-BD59-A6C34878D82A}">
                    <a16:rowId xmlns:a16="http://schemas.microsoft.com/office/drawing/2014/main" val="21900731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動画⑧　　構成（見出し作り）の４つのルール</a:t>
                      </a:r>
                    </a:p>
                  </a:txBody>
                  <a:tcPr>
                    <a:solidFill>
                      <a:schemeClr val="bg1"/>
                    </a:solidFill>
                  </a:tcPr>
                </a:tc>
                <a:extLst>
                  <a:ext uri="{0D108BD9-81ED-4DB2-BD59-A6C34878D82A}">
                    <a16:rowId xmlns:a16="http://schemas.microsoft.com/office/drawing/2014/main" val="4275795669"/>
                  </a:ext>
                </a:extLst>
              </a:tr>
            </a:tbl>
          </a:graphicData>
        </a:graphic>
      </p:graphicFrame>
    </p:spTree>
    <p:extLst>
      <p:ext uri="{BB962C8B-B14F-4D97-AF65-F5344CB8AC3E}">
        <p14:creationId xmlns:p14="http://schemas.microsoft.com/office/powerpoint/2010/main" val="2689174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D55B92-E951-47E3-B3AA-FB4E6B6C90E3}"/>
              </a:ext>
            </a:extLst>
          </p:cNvPr>
          <p:cNvSpPr>
            <a:spLocks noGrp="1"/>
          </p:cNvSpPr>
          <p:nvPr>
            <p:ph type="title"/>
          </p:nvPr>
        </p:nvSpPr>
        <p:spPr/>
        <p:txBody>
          <a:bodyPr>
            <a:normAutofit/>
          </a:bodyPr>
          <a:lstStyle/>
          <a:p>
            <a:r>
              <a:rPr lang="en-US" altLang="ja-JP" sz="3200" dirty="0"/>
              <a:t>Web</a:t>
            </a:r>
            <a:r>
              <a:rPr lang="ja-JP" altLang="en-US" sz="3200" dirty="0"/>
              <a:t>ライター</a:t>
            </a:r>
            <a:r>
              <a:rPr lang="en-US" altLang="ja-JP" sz="3200" dirty="0"/>
              <a:t>de</a:t>
            </a:r>
            <a:r>
              <a:rPr lang="ja-JP" altLang="en-US" sz="3200" dirty="0"/>
              <a:t>おうちワーク講義スタイル</a:t>
            </a:r>
            <a:endParaRPr kumimoji="1" lang="ja-JP" altLang="en-US" sz="3200" dirty="0"/>
          </a:p>
        </p:txBody>
      </p:sp>
      <p:sp>
        <p:nvSpPr>
          <p:cNvPr id="6" name="コンテンツ プレースホルダー 2">
            <a:extLst>
              <a:ext uri="{FF2B5EF4-FFF2-40B4-BE49-F238E27FC236}">
                <a16:creationId xmlns:a16="http://schemas.microsoft.com/office/drawing/2014/main" id="{6510B225-B727-4416-9259-E658F8E1106C}"/>
              </a:ext>
            </a:extLst>
          </p:cNvPr>
          <p:cNvSpPr txBox="1">
            <a:spLocks/>
          </p:cNvSpPr>
          <p:nvPr/>
        </p:nvSpPr>
        <p:spPr>
          <a:xfrm>
            <a:off x="838200" y="1825625"/>
            <a:ext cx="10515600" cy="441578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228600" marR="0" indent="-228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1pPr>
            <a:lvl2pPr marL="723900" marR="0" indent="-2667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2pPr>
            <a:lvl3pPr marL="1234439" marR="0" indent="-320039"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3pPr>
            <a:lvl4pPr marL="17272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4pPr>
            <a:lvl5pPr marL="21844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5pPr>
            <a:lvl6pPr marL="26416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6pPr>
            <a:lvl7pPr marL="30988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7pPr>
            <a:lvl8pPr marL="35560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8pPr>
            <a:lvl9pPr marL="40132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9pPr>
          </a:lstStyle>
          <a:p>
            <a:pPr marL="0" indent="0" algn="ctr" hangingPunct="1">
              <a:buFont typeface="Arial"/>
              <a:buNone/>
            </a:pPr>
            <a:r>
              <a:rPr lang="ja-JP" altLang="en-US" sz="3200" b="1" dirty="0"/>
              <a:t>１講義の時間が２時間　</a:t>
            </a:r>
            <a:br>
              <a:rPr lang="en-US" altLang="ja-JP" sz="3200" b="1" dirty="0"/>
            </a:br>
            <a:r>
              <a:rPr lang="ja-JP" altLang="en-US" sz="3200" b="1" dirty="0">
                <a:solidFill>
                  <a:srgbClr val="FF0000"/>
                </a:solidFill>
              </a:rPr>
              <a:t>講義</a:t>
            </a:r>
            <a:r>
              <a:rPr lang="en-US" altLang="ja-JP" sz="3200" b="1" dirty="0">
                <a:solidFill>
                  <a:srgbClr val="FF0000"/>
                </a:solidFill>
              </a:rPr>
              <a:t>×</a:t>
            </a:r>
            <a:r>
              <a:rPr lang="ja-JP" altLang="en-US" sz="3200" b="1" dirty="0">
                <a:solidFill>
                  <a:srgbClr val="FF0000"/>
                </a:solidFill>
              </a:rPr>
              <a:t>ワーク</a:t>
            </a:r>
            <a:r>
              <a:rPr lang="en-US" altLang="ja-JP" sz="3200" b="1" dirty="0">
                <a:solidFill>
                  <a:srgbClr val="FF0000"/>
                </a:solidFill>
              </a:rPr>
              <a:t>×</a:t>
            </a:r>
            <a:r>
              <a:rPr lang="ja-JP" altLang="en-US" sz="3200" b="1" dirty="0">
                <a:solidFill>
                  <a:srgbClr val="FF0000"/>
                </a:solidFill>
              </a:rPr>
              <a:t>Ｑ＆Ａ</a:t>
            </a:r>
            <a:r>
              <a:rPr lang="ja-JP" altLang="en-US" sz="3200" b="1" dirty="0"/>
              <a:t>だから、実践力が身につく！</a:t>
            </a:r>
            <a:endParaRPr lang="en-US" altLang="ja-JP" sz="3200" b="1" dirty="0"/>
          </a:p>
          <a:p>
            <a:pPr marL="0" indent="0" hangingPunct="1">
              <a:buFont typeface="Arial"/>
              <a:buNone/>
            </a:pPr>
            <a:endParaRPr lang="en-US" altLang="ja-JP" b="1" dirty="0"/>
          </a:p>
        </p:txBody>
      </p:sp>
      <p:graphicFrame>
        <p:nvGraphicFramePr>
          <p:cNvPr id="7" name="表 6">
            <a:extLst>
              <a:ext uri="{FF2B5EF4-FFF2-40B4-BE49-F238E27FC236}">
                <a16:creationId xmlns:a16="http://schemas.microsoft.com/office/drawing/2014/main" id="{3A0023C7-FC45-4B43-8166-3B7556453E58}"/>
              </a:ext>
            </a:extLst>
          </p:cNvPr>
          <p:cNvGraphicFramePr>
            <a:graphicFrameLocks noGrp="1"/>
          </p:cNvGraphicFramePr>
          <p:nvPr/>
        </p:nvGraphicFramePr>
        <p:xfrm>
          <a:off x="1135888" y="3590882"/>
          <a:ext cx="9919208" cy="2169837"/>
        </p:xfrm>
        <a:graphic>
          <a:graphicData uri="http://schemas.openxmlformats.org/drawingml/2006/table">
            <a:tbl>
              <a:tblPr firstRow="1" bandRow="1">
                <a:tableStyleId>{5940675A-B579-460E-94D1-54222C63F5DA}</a:tableStyleId>
              </a:tblPr>
              <a:tblGrid>
                <a:gridCol w="2256536">
                  <a:extLst>
                    <a:ext uri="{9D8B030D-6E8A-4147-A177-3AD203B41FA5}">
                      <a16:colId xmlns:a16="http://schemas.microsoft.com/office/drawing/2014/main" val="20000"/>
                    </a:ext>
                  </a:extLst>
                </a:gridCol>
                <a:gridCol w="7662672">
                  <a:extLst>
                    <a:ext uri="{9D8B030D-6E8A-4147-A177-3AD203B41FA5}">
                      <a16:colId xmlns:a16="http://schemas.microsoft.com/office/drawing/2014/main" val="20001"/>
                    </a:ext>
                  </a:extLst>
                </a:gridCol>
              </a:tblGrid>
              <a:tr h="723279">
                <a:tc>
                  <a:txBody>
                    <a:bodyPr/>
                    <a:lstStyle/>
                    <a:p>
                      <a:pPr algn="ctr">
                        <a:lnSpc>
                          <a:spcPct val="150000"/>
                        </a:lnSpc>
                      </a:pPr>
                      <a:r>
                        <a:rPr kumimoji="1" lang="ja-JP" altLang="en-US" sz="2400" dirty="0">
                          <a:solidFill>
                            <a:schemeClr val="bg1"/>
                          </a:solidFill>
                        </a:rPr>
                        <a:t>講義</a:t>
                      </a:r>
                    </a:p>
                  </a:txBody>
                  <a:tcPr>
                    <a:solidFill>
                      <a:srgbClr val="0070C0"/>
                    </a:solidFill>
                  </a:tcPr>
                </a:tc>
                <a:tc>
                  <a:txBody>
                    <a:bodyPr/>
                    <a:lstStyle/>
                    <a:p>
                      <a:pPr algn="l">
                        <a:lnSpc>
                          <a:spcPct val="150000"/>
                        </a:lnSpc>
                      </a:pPr>
                      <a:r>
                        <a:rPr kumimoji="1" lang="ja-JP" altLang="en-US" sz="1800" dirty="0"/>
                        <a:t>正しいノウハウを理解する！</a:t>
                      </a:r>
                    </a:p>
                  </a:txBody>
                  <a:tcPr/>
                </a:tc>
                <a:extLst>
                  <a:ext uri="{0D108BD9-81ED-4DB2-BD59-A6C34878D82A}">
                    <a16:rowId xmlns:a16="http://schemas.microsoft.com/office/drawing/2014/main" val="10000"/>
                  </a:ext>
                </a:extLst>
              </a:tr>
              <a:tr h="723279">
                <a:tc>
                  <a:txBody>
                    <a:bodyPr/>
                    <a:lstStyle/>
                    <a:p>
                      <a:pPr algn="ctr">
                        <a:lnSpc>
                          <a:spcPct val="150000"/>
                        </a:lnSpc>
                      </a:pPr>
                      <a:r>
                        <a:rPr kumimoji="1" lang="ja-JP" altLang="en-US" sz="2400" dirty="0">
                          <a:solidFill>
                            <a:schemeClr val="bg1"/>
                          </a:solidFill>
                        </a:rPr>
                        <a:t>ワーク</a:t>
                      </a:r>
                    </a:p>
                  </a:txBody>
                  <a:tcPr>
                    <a:solidFill>
                      <a:srgbClr val="0070C0"/>
                    </a:solidFill>
                  </a:tcPr>
                </a:tc>
                <a:tc>
                  <a:txBody>
                    <a:bodyPr/>
                    <a:lstStyle/>
                    <a:p>
                      <a:pPr algn="l">
                        <a:lnSpc>
                          <a:spcPct val="150000"/>
                        </a:lnSpc>
                      </a:pPr>
                      <a:r>
                        <a:rPr kumimoji="1" lang="ja-JP" altLang="en-US" sz="1800" dirty="0"/>
                        <a:t>講義の内容を実践ワークで自分のものにする！</a:t>
                      </a:r>
                    </a:p>
                  </a:txBody>
                  <a:tcPr/>
                </a:tc>
                <a:extLst>
                  <a:ext uri="{0D108BD9-81ED-4DB2-BD59-A6C34878D82A}">
                    <a16:rowId xmlns:a16="http://schemas.microsoft.com/office/drawing/2014/main" val="10001"/>
                  </a:ext>
                </a:extLst>
              </a:tr>
              <a:tr h="723279">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kumimoji="1" lang="ja-JP" altLang="en-US" sz="2400" dirty="0">
                          <a:solidFill>
                            <a:schemeClr val="bg1"/>
                          </a:solidFill>
                        </a:rPr>
                        <a:t>Ｑ＆Ａ</a:t>
                      </a:r>
                    </a:p>
                  </a:txBody>
                  <a:tcPr>
                    <a:solidFill>
                      <a:srgbClr val="0070C0"/>
                    </a:solidFill>
                  </a:tcPr>
                </a:tc>
                <a:tc>
                  <a:txBody>
                    <a:bodyPr/>
                    <a:lstStyle/>
                    <a:p>
                      <a:pPr algn="l">
                        <a:lnSpc>
                          <a:spcPct val="150000"/>
                        </a:lnSpc>
                      </a:pPr>
                      <a:r>
                        <a:rPr kumimoji="1" lang="ja-JP" altLang="en-US" sz="1800" dirty="0"/>
                        <a:t>自分のライティングに対してのアドバイスや相談ができる！</a:t>
                      </a:r>
                    </a:p>
                  </a:txBody>
                  <a:tcPr/>
                </a:tc>
                <a:extLst>
                  <a:ext uri="{0D108BD9-81ED-4DB2-BD59-A6C34878D82A}">
                    <a16:rowId xmlns:a16="http://schemas.microsoft.com/office/drawing/2014/main" val="10002"/>
                  </a:ext>
                </a:extLst>
              </a:tr>
            </a:tbl>
          </a:graphicData>
        </a:graphic>
      </p:graphicFrame>
      <p:sp>
        <p:nvSpPr>
          <p:cNvPr id="8" name="四角形: 角を丸くする 7">
            <a:extLst>
              <a:ext uri="{FF2B5EF4-FFF2-40B4-BE49-F238E27FC236}">
                <a16:creationId xmlns:a16="http://schemas.microsoft.com/office/drawing/2014/main" id="{EC61A26C-C851-4774-A6AC-ABE6F462FB40}"/>
              </a:ext>
            </a:extLst>
          </p:cNvPr>
          <p:cNvSpPr/>
          <p:nvPr/>
        </p:nvSpPr>
        <p:spPr>
          <a:xfrm>
            <a:off x="8606116" y="42265"/>
            <a:ext cx="3496235" cy="446180"/>
          </a:xfrm>
          <a:prstGeom prst="roundRect">
            <a:avLst/>
          </a:prstGeom>
          <a:solidFill>
            <a:srgbClr val="FCE2A3"/>
          </a:solidFill>
        </p:spPr>
        <p:style>
          <a:lnRef idx="3">
            <a:schemeClr val="lt1"/>
          </a:lnRef>
          <a:fillRef idx="1">
            <a:schemeClr val="accent1"/>
          </a:fillRef>
          <a:effectRef idx="1">
            <a:schemeClr val="accent1"/>
          </a:effectRef>
          <a:fontRef idx="minor">
            <a:schemeClr val="lt1"/>
          </a:fontRef>
        </p:style>
        <p:txBody>
          <a:bodyPr rtlCol="0" anchor="ctr"/>
          <a:lstStyle/>
          <a:p>
            <a:pPr algn="ctr"/>
            <a:r>
              <a:rPr kumimoji="1" lang="en-US" altLang="ja-JP" b="1" dirty="0">
                <a:solidFill>
                  <a:schemeClr val="tx1"/>
                </a:solidFill>
              </a:rPr>
              <a:t>※</a:t>
            </a:r>
            <a:r>
              <a:rPr kumimoji="1" lang="ja-JP" altLang="en-US" b="1" dirty="0">
                <a:solidFill>
                  <a:schemeClr val="tx1"/>
                </a:solidFill>
              </a:rPr>
              <a:t>担当講師が生徒さんと対応</a:t>
            </a:r>
            <a:endParaRPr kumimoji="1" lang="en-US" altLang="ja-JP" b="1" dirty="0">
              <a:solidFill>
                <a:schemeClr val="tx1"/>
              </a:solidFill>
            </a:endParaRPr>
          </a:p>
        </p:txBody>
      </p:sp>
    </p:spTree>
    <p:extLst>
      <p:ext uri="{BB962C8B-B14F-4D97-AF65-F5344CB8AC3E}">
        <p14:creationId xmlns:p14="http://schemas.microsoft.com/office/powerpoint/2010/main" val="1878327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52B4E6-D074-4AD2-BF09-7EE2D1E14765}"/>
              </a:ext>
            </a:extLst>
          </p:cNvPr>
          <p:cNvSpPr>
            <a:spLocks noGrp="1"/>
          </p:cNvSpPr>
          <p:nvPr>
            <p:ph type="title"/>
          </p:nvPr>
        </p:nvSpPr>
        <p:spPr/>
        <p:txBody>
          <a:bodyPr/>
          <a:lstStyle/>
          <a:p>
            <a:r>
              <a:rPr kumimoji="1" lang="ja-JP" altLang="en-US" sz="3200" dirty="0"/>
              <a:t>オンラインサポート</a:t>
            </a:r>
            <a:endParaRPr kumimoji="1" lang="ja-JP" altLang="en-US" dirty="0"/>
          </a:p>
        </p:txBody>
      </p:sp>
      <p:sp>
        <p:nvSpPr>
          <p:cNvPr id="4" name="コンテンツ プレースホルダー 2">
            <a:extLst>
              <a:ext uri="{FF2B5EF4-FFF2-40B4-BE49-F238E27FC236}">
                <a16:creationId xmlns:a16="http://schemas.microsoft.com/office/drawing/2014/main" id="{3A6782D9-CD2D-4172-BE6F-ED2CC80FAD2A}"/>
              </a:ext>
            </a:extLst>
          </p:cNvPr>
          <p:cNvSpPr txBox="1">
            <a:spLocks/>
          </p:cNvSpPr>
          <p:nvPr/>
        </p:nvSpPr>
        <p:spPr>
          <a:xfrm>
            <a:off x="836612" y="1726158"/>
            <a:ext cx="10518776" cy="4306529"/>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kumimoji="1" sz="2800" kern="1200">
                <a:solidFill>
                  <a:schemeClr val="tx1"/>
                </a:solidFill>
                <a:latin typeface="+mn-ea"/>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t>6</a:t>
            </a:r>
            <a:r>
              <a:rPr lang="ja-JP" altLang="en-US" sz="2400" dirty="0"/>
              <a:t>か月間</a:t>
            </a:r>
            <a:r>
              <a:rPr lang="en-US" altLang="ja-JP" sz="2400" dirty="0"/>
              <a:t>24</a:t>
            </a:r>
            <a:r>
              <a:rPr lang="ja-JP" altLang="en-US" sz="2400" dirty="0"/>
              <a:t>時間オンラインサポート</a:t>
            </a:r>
            <a:endParaRPr lang="en-US" altLang="ja-JP" sz="2400" dirty="0"/>
          </a:p>
          <a:p>
            <a:r>
              <a:rPr lang="ja-JP" altLang="en-US" sz="2400" dirty="0"/>
              <a:t>添削・音声サポート：回数無制限</a:t>
            </a:r>
            <a:endParaRPr lang="en-US" altLang="ja-JP" sz="2400" dirty="0"/>
          </a:p>
          <a:p>
            <a:r>
              <a:rPr lang="ja-JP" altLang="en-US" sz="2400" dirty="0"/>
              <a:t>チャットワーク（無料アプリ）にて対応</a:t>
            </a:r>
            <a:endParaRPr lang="en-US" altLang="ja-JP" sz="2400" dirty="0"/>
          </a:p>
        </p:txBody>
      </p:sp>
      <p:pic>
        <p:nvPicPr>
          <p:cNvPr id="5" name="Picture 2" descr="C:\Users\yuka\Downloads\20190113112752_photo\20190113112752_photo\fcd0bbc1f8758d81859d09a03291f918_s.jpg">
            <a:extLst>
              <a:ext uri="{FF2B5EF4-FFF2-40B4-BE49-F238E27FC236}">
                <a16:creationId xmlns:a16="http://schemas.microsoft.com/office/drawing/2014/main" id="{23BD19C5-EB87-4741-8628-0D2EBA628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0551" y="2958861"/>
            <a:ext cx="3370053" cy="2527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é¢é£ç»å">
            <a:extLst>
              <a:ext uri="{FF2B5EF4-FFF2-40B4-BE49-F238E27FC236}">
                <a16:creationId xmlns:a16="http://schemas.microsoft.com/office/drawing/2014/main" id="{ECB504AF-6059-49E5-8E87-A6AB0DE1E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628" y="4144992"/>
            <a:ext cx="2107808" cy="2107809"/>
          </a:xfrm>
          <a:prstGeom prst="rect">
            <a:avLst/>
          </a:prstGeom>
          <a:noFill/>
          <a:extLst>
            <a:ext uri="{909E8E84-426E-40DD-AFC4-6F175D3DCCD1}">
              <a14:hiddenFill xmlns:a14="http://schemas.microsoft.com/office/drawing/2010/main">
                <a:solidFill>
                  <a:srgbClr val="FFFFFF"/>
                </a:solidFill>
              </a14:hiddenFill>
            </a:ext>
          </a:extLst>
        </p:spPr>
      </p:pic>
      <p:sp>
        <p:nvSpPr>
          <p:cNvPr id="8" name="四角形: 角を丸くする 7">
            <a:extLst>
              <a:ext uri="{FF2B5EF4-FFF2-40B4-BE49-F238E27FC236}">
                <a16:creationId xmlns:a16="http://schemas.microsoft.com/office/drawing/2014/main" id="{FE01952A-B43F-4209-9924-882C366AF218}"/>
              </a:ext>
            </a:extLst>
          </p:cNvPr>
          <p:cNvSpPr/>
          <p:nvPr/>
        </p:nvSpPr>
        <p:spPr>
          <a:xfrm>
            <a:off x="8606116" y="42265"/>
            <a:ext cx="3496235" cy="446180"/>
          </a:xfrm>
          <a:prstGeom prst="roundRect">
            <a:avLst/>
          </a:prstGeom>
          <a:solidFill>
            <a:srgbClr val="FCE2A3"/>
          </a:solidFill>
        </p:spPr>
        <p:style>
          <a:lnRef idx="3">
            <a:schemeClr val="lt1"/>
          </a:lnRef>
          <a:fillRef idx="1">
            <a:schemeClr val="accent1"/>
          </a:fillRef>
          <a:effectRef idx="1">
            <a:schemeClr val="accent1"/>
          </a:effectRef>
          <a:fontRef idx="minor">
            <a:schemeClr val="lt1"/>
          </a:fontRef>
        </p:style>
        <p:txBody>
          <a:bodyPr rtlCol="0" anchor="ctr"/>
          <a:lstStyle/>
          <a:p>
            <a:pPr algn="ctr"/>
            <a:r>
              <a:rPr kumimoji="1" lang="en-US" altLang="ja-JP" b="1" dirty="0">
                <a:solidFill>
                  <a:schemeClr val="tx1"/>
                </a:solidFill>
              </a:rPr>
              <a:t>※</a:t>
            </a:r>
            <a:r>
              <a:rPr kumimoji="1" lang="ja-JP" altLang="en-US" b="1" dirty="0">
                <a:solidFill>
                  <a:schemeClr val="tx1"/>
                </a:solidFill>
              </a:rPr>
              <a:t>担当講師が生徒さんと対応</a:t>
            </a:r>
            <a:endParaRPr kumimoji="1" lang="en-US" altLang="ja-JP" b="1" dirty="0">
              <a:solidFill>
                <a:schemeClr val="tx1"/>
              </a:solidFill>
            </a:endParaRPr>
          </a:p>
        </p:txBody>
      </p:sp>
    </p:spTree>
    <p:extLst>
      <p:ext uri="{BB962C8B-B14F-4D97-AF65-F5344CB8AC3E}">
        <p14:creationId xmlns:p14="http://schemas.microsoft.com/office/powerpoint/2010/main" val="2694550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6C881C3-C1FE-FA16-C94D-918EE6DE6865}"/>
              </a:ext>
            </a:extLst>
          </p:cNvPr>
          <p:cNvPicPr>
            <a:picLocks noChangeAspect="1"/>
          </p:cNvPicPr>
          <p:nvPr/>
        </p:nvPicPr>
        <p:blipFill>
          <a:blip r:embed="rId2"/>
          <a:stretch>
            <a:fillRect/>
          </a:stretch>
        </p:blipFill>
        <p:spPr>
          <a:xfrm>
            <a:off x="990600" y="646616"/>
            <a:ext cx="10626634" cy="6027046"/>
          </a:xfrm>
          <a:prstGeom prst="rect">
            <a:avLst/>
          </a:prstGeom>
        </p:spPr>
      </p:pic>
      <p:sp>
        <p:nvSpPr>
          <p:cNvPr id="8" name="タイトル 7">
            <a:extLst>
              <a:ext uri="{FF2B5EF4-FFF2-40B4-BE49-F238E27FC236}">
                <a16:creationId xmlns:a16="http://schemas.microsoft.com/office/drawing/2014/main" id="{F7956405-80DE-A939-C823-AD155CB691F3}"/>
              </a:ext>
            </a:extLst>
          </p:cNvPr>
          <p:cNvSpPr>
            <a:spLocks noGrp="1"/>
          </p:cNvSpPr>
          <p:nvPr>
            <p:ph type="title"/>
          </p:nvPr>
        </p:nvSpPr>
        <p:spPr>
          <a:xfrm>
            <a:off x="409301" y="323681"/>
            <a:ext cx="4641668" cy="573304"/>
          </a:xfrm>
          <a:solidFill>
            <a:schemeClr val="bg1"/>
          </a:solidFill>
          <a:ln>
            <a:solidFill>
              <a:schemeClr val="tx1"/>
            </a:solidFill>
          </a:ln>
        </p:spPr>
        <p:txBody>
          <a:bodyPr>
            <a:noAutofit/>
          </a:bodyPr>
          <a:lstStyle/>
          <a:p>
            <a:r>
              <a:rPr lang="ja-JP" altLang="en-US" sz="3200" b="1" dirty="0"/>
              <a:t>うちコミュ！ライター部</a:t>
            </a:r>
          </a:p>
        </p:txBody>
      </p:sp>
    </p:spTree>
    <p:extLst>
      <p:ext uri="{BB962C8B-B14F-4D97-AF65-F5344CB8AC3E}">
        <p14:creationId xmlns:p14="http://schemas.microsoft.com/office/powerpoint/2010/main" val="2238729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B54F986-3B3E-9EB4-6835-F8BED86E8A2F}"/>
              </a:ext>
            </a:extLst>
          </p:cNvPr>
          <p:cNvPicPr>
            <a:picLocks noChangeAspect="1"/>
          </p:cNvPicPr>
          <p:nvPr/>
        </p:nvPicPr>
        <p:blipFill>
          <a:blip r:embed="rId2"/>
          <a:stretch>
            <a:fillRect/>
          </a:stretch>
        </p:blipFill>
        <p:spPr>
          <a:xfrm>
            <a:off x="1356291" y="561431"/>
            <a:ext cx="9479417" cy="5170591"/>
          </a:xfrm>
          <a:prstGeom prst="rect">
            <a:avLst/>
          </a:prstGeom>
        </p:spPr>
      </p:pic>
    </p:spTree>
    <p:extLst>
      <p:ext uri="{BB962C8B-B14F-4D97-AF65-F5344CB8AC3E}">
        <p14:creationId xmlns:p14="http://schemas.microsoft.com/office/powerpoint/2010/main" val="681298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9F56D5-657B-47C2-A4DB-1BE5D02BED37}"/>
              </a:ext>
            </a:extLst>
          </p:cNvPr>
          <p:cNvSpPr>
            <a:spLocks noGrp="1"/>
          </p:cNvSpPr>
          <p:nvPr>
            <p:ph type="title"/>
          </p:nvPr>
        </p:nvSpPr>
        <p:spPr/>
        <p:txBody>
          <a:bodyPr>
            <a:normAutofit/>
          </a:bodyPr>
          <a:lstStyle/>
          <a:p>
            <a:pPr algn="ctr"/>
            <a:r>
              <a:rPr lang="ja-JP" altLang="en-US" sz="4000" dirty="0"/>
              <a:t>受講費用</a:t>
            </a:r>
            <a:endParaRPr kumimoji="1" lang="ja-JP" altLang="en-US" sz="4000" dirty="0"/>
          </a:p>
        </p:txBody>
      </p:sp>
      <p:sp>
        <p:nvSpPr>
          <p:cNvPr id="3" name="コンテンツ プレースホルダー 2">
            <a:extLst>
              <a:ext uri="{FF2B5EF4-FFF2-40B4-BE49-F238E27FC236}">
                <a16:creationId xmlns:a16="http://schemas.microsoft.com/office/drawing/2014/main" id="{2D193A35-D587-416E-8145-2CE425E0CEF9}"/>
              </a:ext>
            </a:extLst>
          </p:cNvPr>
          <p:cNvSpPr>
            <a:spLocks noGrp="1"/>
          </p:cNvSpPr>
          <p:nvPr>
            <p:ph sz="half" idx="1"/>
          </p:nvPr>
        </p:nvSpPr>
        <p:spPr>
          <a:xfrm>
            <a:off x="838200" y="1624239"/>
            <a:ext cx="10515600" cy="4667250"/>
          </a:xfrm>
        </p:spPr>
        <p:txBody>
          <a:bodyPr>
            <a:normAutofit lnSpcReduction="10000"/>
          </a:bodyPr>
          <a:lstStyle/>
          <a:p>
            <a:pPr marL="0" indent="0" algn="ctr">
              <a:lnSpc>
                <a:spcPct val="100000"/>
              </a:lnSpc>
              <a:buNone/>
            </a:pPr>
            <a:endParaRPr lang="en-US" altLang="ja-JP" b="1" dirty="0">
              <a:solidFill>
                <a:srgbClr val="FFC000"/>
              </a:solidFill>
            </a:endParaRPr>
          </a:p>
          <a:p>
            <a:pPr marL="0" indent="0" algn="ctr">
              <a:lnSpc>
                <a:spcPct val="100000"/>
              </a:lnSpc>
              <a:buNone/>
            </a:pPr>
            <a:r>
              <a:rPr lang="en-US" altLang="ja-JP" sz="3200" b="1" dirty="0">
                <a:solidFill>
                  <a:srgbClr val="18AEC7"/>
                </a:solidFill>
              </a:rPr>
              <a:t>Web</a:t>
            </a:r>
            <a:r>
              <a:rPr lang="ja-JP" altLang="en-US" sz="3200" b="1" dirty="0">
                <a:solidFill>
                  <a:srgbClr val="18AEC7"/>
                </a:solidFill>
              </a:rPr>
              <a:t>ライター</a:t>
            </a:r>
            <a:r>
              <a:rPr lang="en-US" altLang="ja-JP" sz="3200" b="1" dirty="0">
                <a:solidFill>
                  <a:srgbClr val="18AEC7"/>
                </a:solidFill>
              </a:rPr>
              <a:t>de</a:t>
            </a:r>
            <a:r>
              <a:rPr lang="ja-JP" altLang="en-US" sz="3200" b="1" dirty="0">
                <a:solidFill>
                  <a:srgbClr val="18AEC7"/>
                </a:solidFill>
              </a:rPr>
              <a:t>おうちワーク講座</a:t>
            </a:r>
            <a:endParaRPr lang="en-US" altLang="ja-JP" sz="3200" b="1" dirty="0">
              <a:solidFill>
                <a:srgbClr val="18AEC7"/>
              </a:solidFill>
            </a:endParaRPr>
          </a:p>
          <a:p>
            <a:pPr marL="0" indent="0" algn="ctr">
              <a:lnSpc>
                <a:spcPct val="100000"/>
              </a:lnSpc>
              <a:buNone/>
            </a:pPr>
            <a:r>
              <a:rPr lang="ja-JP" altLang="en-US" sz="3200" b="1" dirty="0">
                <a:solidFill>
                  <a:srgbClr val="18AEC7"/>
                </a:solidFill>
              </a:rPr>
              <a:t>プロライター養成コース</a:t>
            </a:r>
            <a:endParaRPr lang="en-US" altLang="ja-JP" sz="3200" b="1" dirty="0">
              <a:solidFill>
                <a:srgbClr val="18AEC7"/>
              </a:solidFill>
            </a:endParaRPr>
          </a:p>
          <a:p>
            <a:pPr marL="0" indent="0" algn="ctr">
              <a:lnSpc>
                <a:spcPct val="100000"/>
              </a:lnSpc>
              <a:buNone/>
            </a:pPr>
            <a:r>
              <a:rPr lang="en-US" altLang="ja-JP" sz="2400" b="1" dirty="0"/>
              <a:t>360,000</a:t>
            </a:r>
            <a:r>
              <a:rPr lang="ja-JP" altLang="en-US" sz="2400" b="1" dirty="0"/>
              <a:t>円⇒</a:t>
            </a:r>
            <a:r>
              <a:rPr lang="en-US" altLang="ja-JP" sz="4000" b="1" dirty="0">
                <a:solidFill>
                  <a:srgbClr val="FF0000"/>
                </a:solidFill>
              </a:rPr>
              <a:t>298,000</a:t>
            </a:r>
            <a:r>
              <a:rPr lang="ja-JP" altLang="en-US" sz="4000" b="1" dirty="0">
                <a:solidFill>
                  <a:srgbClr val="FF0000"/>
                </a:solidFill>
              </a:rPr>
              <a:t>円</a:t>
            </a:r>
            <a:r>
              <a:rPr lang="ja-JP" altLang="en-US" sz="1200" b="1" dirty="0">
                <a:solidFill>
                  <a:srgbClr val="FF0000"/>
                </a:solidFill>
              </a:rPr>
              <a:t>（税込）</a:t>
            </a:r>
            <a:endParaRPr lang="en-US" altLang="ja-JP" sz="1600" b="1" dirty="0">
              <a:solidFill>
                <a:srgbClr val="FF0000"/>
              </a:solidFill>
            </a:endParaRPr>
          </a:p>
          <a:p>
            <a:pPr marL="0" indent="0" algn="ctr">
              <a:lnSpc>
                <a:spcPct val="100000"/>
              </a:lnSpc>
              <a:buNone/>
            </a:pPr>
            <a:r>
              <a:rPr lang="ja-JP" altLang="en-US" sz="1600" b="1" dirty="0"/>
              <a:t>支払い方法は、カード一括</a:t>
            </a:r>
            <a:r>
              <a:rPr lang="en-US" altLang="ja-JP" sz="1600" b="1" dirty="0"/>
              <a:t>or</a:t>
            </a:r>
            <a:r>
              <a:rPr lang="ja-JP" altLang="en-US" sz="1600" b="1" dirty="0"/>
              <a:t>３分割</a:t>
            </a:r>
            <a:r>
              <a:rPr lang="en-US" altLang="ja-JP" sz="1600" b="1" dirty="0"/>
              <a:t>or</a:t>
            </a:r>
            <a:r>
              <a:rPr lang="ja-JP" altLang="en-US" sz="1600" b="1" dirty="0"/>
              <a:t>４分割 </a:t>
            </a:r>
            <a:r>
              <a:rPr lang="en-US" altLang="ja-JP" sz="1600" b="1" dirty="0"/>
              <a:t>or</a:t>
            </a:r>
            <a:r>
              <a:rPr lang="ja-JP" altLang="en-US" sz="1600" b="1" dirty="0"/>
              <a:t> 銀行振込（一括）</a:t>
            </a:r>
            <a:endParaRPr lang="en-US" altLang="ja-JP" sz="1600" b="1" dirty="0"/>
          </a:p>
          <a:p>
            <a:pPr marL="0" indent="0" algn="ctr">
              <a:lnSpc>
                <a:spcPct val="100000"/>
              </a:lnSpc>
              <a:buNone/>
            </a:pPr>
            <a:endParaRPr lang="en-US" altLang="ja-JP" sz="1600" b="1" dirty="0"/>
          </a:p>
          <a:p>
            <a:pPr marL="0" indent="0" algn="ctr">
              <a:lnSpc>
                <a:spcPct val="100000"/>
              </a:lnSpc>
              <a:buNone/>
            </a:pPr>
            <a:endParaRPr lang="en-US" altLang="ja-JP" sz="1600" b="1" dirty="0"/>
          </a:p>
          <a:p>
            <a:pPr marL="0" indent="0" algn="ctr">
              <a:lnSpc>
                <a:spcPct val="100000"/>
              </a:lnSpc>
              <a:buNone/>
            </a:pPr>
            <a:r>
              <a:rPr lang="ja-JP" altLang="en-US" sz="3600" b="1" dirty="0"/>
              <a:t>参加費は</a:t>
            </a:r>
            <a:r>
              <a:rPr lang="en-US" altLang="ja-JP" sz="3600" b="1" dirty="0"/>
              <a:t>1</a:t>
            </a:r>
            <a:r>
              <a:rPr lang="ja-JP" altLang="en-US" sz="3600" b="1" dirty="0"/>
              <a:t>日あたりたったの</a:t>
            </a:r>
            <a:r>
              <a:rPr lang="en-US" altLang="ja-JP" sz="3600" b="1" dirty="0">
                <a:solidFill>
                  <a:srgbClr val="FF0000"/>
                </a:solidFill>
              </a:rPr>
              <a:t>1,490</a:t>
            </a:r>
            <a:r>
              <a:rPr lang="ja-JP" altLang="en-US" sz="3600" b="1" dirty="0">
                <a:solidFill>
                  <a:srgbClr val="FF0000"/>
                </a:solidFill>
              </a:rPr>
              <a:t>円</a:t>
            </a:r>
            <a:endParaRPr lang="en-US" altLang="ja-JP" sz="3600" b="1" dirty="0">
              <a:solidFill>
                <a:srgbClr val="FF0000"/>
              </a:solidFill>
            </a:endParaRPr>
          </a:p>
          <a:p>
            <a:pPr marL="0" indent="0" algn="r">
              <a:lnSpc>
                <a:spcPct val="100000"/>
              </a:lnSpc>
              <a:buNone/>
            </a:pPr>
            <a:r>
              <a:rPr lang="en-US" altLang="ja-JP" sz="2000" dirty="0"/>
              <a:t>※6</a:t>
            </a:r>
            <a:r>
              <a:rPr lang="ja-JP" altLang="en-US" sz="2000" dirty="0"/>
              <a:t>か月間</a:t>
            </a:r>
            <a:r>
              <a:rPr lang="en-US" altLang="ja-JP" sz="2000" dirty="0"/>
              <a:t>(180</a:t>
            </a:r>
            <a:r>
              <a:rPr lang="ja-JP" altLang="en-US" sz="2000" dirty="0"/>
              <a:t>日</a:t>
            </a:r>
            <a:r>
              <a:rPr lang="en-US" altLang="ja-JP" sz="2000" dirty="0"/>
              <a:t>)</a:t>
            </a:r>
            <a:r>
              <a:rPr lang="ja-JP" altLang="en-US" sz="2000" dirty="0"/>
              <a:t>＋早期サポート約</a:t>
            </a:r>
            <a:r>
              <a:rPr lang="en-US" altLang="ja-JP" sz="2000" dirty="0"/>
              <a:t>20</a:t>
            </a:r>
            <a:r>
              <a:rPr lang="ja-JP" altLang="en-US" sz="2000" dirty="0"/>
              <a:t>日換算</a:t>
            </a:r>
            <a:endParaRPr lang="en-US" altLang="ja-JP" sz="4000" dirty="0"/>
          </a:p>
          <a:p>
            <a:pPr marL="0" indent="0" algn="ctr">
              <a:lnSpc>
                <a:spcPct val="100000"/>
              </a:lnSpc>
              <a:buNone/>
            </a:pPr>
            <a:endParaRPr lang="en-US" altLang="ja-JP" sz="1600" b="1" dirty="0">
              <a:solidFill>
                <a:srgbClr val="FF0000"/>
              </a:solidFill>
            </a:endParaRPr>
          </a:p>
          <a:p>
            <a:pPr marL="0" indent="0" algn="ctr">
              <a:lnSpc>
                <a:spcPct val="100000"/>
              </a:lnSpc>
              <a:buNone/>
            </a:pPr>
            <a:endParaRPr lang="en-US" altLang="ja-JP" sz="1600" b="1" dirty="0">
              <a:solidFill>
                <a:srgbClr val="FF0000"/>
              </a:solidFill>
            </a:endParaRPr>
          </a:p>
          <a:p>
            <a:pPr marL="0" indent="0" algn="ctr">
              <a:lnSpc>
                <a:spcPct val="100000"/>
              </a:lnSpc>
              <a:buNone/>
            </a:pPr>
            <a:endParaRPr lang="en-US" altLang="ja-JP" sz="1600" b="1" dirty="0"/>
          </a:p>
        </p:txBody>
      </p:sp>
      <p:cxnSp>
        <p:nvCxnSpPr>
          <p:cNvPr id="5" name="直線コネクタ 4">
            <a:extLst>
              <a:ext uri="{FF2B5EF4-FFF2-40B4-BE49-F238E27FC236}">
                <a16:creationId xmlns:a16="http://schemas.microsoft.com/office/drawing/2014/main" id="{E4A0987F-0D56-44CB-AF7B-9F72620350CF}"/>
              </a:ext>
            </a:extLst>
          </p:cNvPr>
          <p:cNvCxnSpPr>
            <a:cxnSpLocks/>
          </p:cNvCxnSpPr>
          <p:nvPr/>
        </p:nvCxnSpPr>
        <p:spPr>
          <a:xfrm>
            <a:off x="3637900" y="3504333"/>
            <a:ext cx="1305018" cy="159798"/>
          </a:xfrm>
          <a:prstGeom prst="line">
            <a:avLst/>
          </a:prstGeom>
          <a:ln/>
        </p:spPr>
        <p:style>
          <a:lnRef idx="3">
            <a:schemeClr val="dk1"/>
          </a:lnRef>
          <a:fillRef idx="0">
            <a:schemeClr val="dk1"/>
          </a:fillRef>
          <a:effectRef idx="2">
            <a:schemeClr val="dk1"/>
          </a:effectRef>
          <a:fontRef idx="minor">
            <a:schemeClr val="tx1"/>
          </a:fontRef>
        </p:style>
      </p:cxnSp>
      <p:sp>
        <p:nvSpPr>
          <p:cNvPr id="6" name="吹き出し: 角を丸めた四角形 5">
            <a:extLst>
              <a:ext uri="{FF2B5EF4-FFF2-40B4-BE49-F238E27FC236}">
                <a16:creationId xmlns:a16="http://schemas.microsoft.com/office/drawing/2014/main" id="{8F4C9C3E-941C-4C09-AD2D-B2DE37518736}"/>
              </a:ext>
            </a:extLst>
          </p:cNvPr>
          <p:cNvSpPr/>
          <p:nvPr/>
        </p:nvSpPr>
        <p:spPr>
          <a:xfrm rot="21163636">
            <a:off x="738645" y="2801651"/>
            <a:ext cx="2511224" cy="935296"/>
          </a:xfrm>
          <a:prstGeom prst="wedgeRoundRectCallout">
            <a:avLst>
              <a:gd name="adj1" fmla="val 62888"/>
              <a:gd name="adj2" fmla="val 31649"/>
              <a:gd name="adj3" fmla="val 16667"/>
            </a:avLst>
          </a:prstGeom>
          <a:solidFill>
            <a:srgbClr val="F567AE"/>
          </a:solidFill>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2000" b="1" dirty="0"/>
              <a:t>単発講座受講より</a:t>
            </a:r>
            <a:endParaRPr kumimoji="1" lang="en-US" altLang="ja-JP" sz="2000" b="1" dirty="0"/>
          </a:p>
          <a:p>
            <a:pPr algn="ctr"/>
            <a:r>
              <a:rPr lang="en-US" altLang="ja-JP" sz="2000" b="1" dirty="0"/>
              <a:t>6</a:t>
            </a:r>
            <a:r>
              <a:rPr kumimoji="1" lang="ja-JP" altLang="en-US" sz="2000" b="1" dirty="0"/>
              <a:t>万</a:t>
            </a:r>
            <a:r>
              <a:rPr kumimoji="1" lang="en-US" altLang="ja-JP" sz="2000" b="1" dirty="0"/>
              <a:t>2</a:t>
            </a:r>
            <a:r>
              <a:rPr kumimoji="1" lang="ja-JP" altLang="en-US" sz="2000" b="1" dirty="0"/>
              <a:t>千円もお得！</a:t>
            </a:r>
          </a:p>
        </p:txBody>
      </p:sp>
    </p:spTree>
    <p:extLst>
      <p:ext uri="{BB962C8B-B14F-4D97-AF65-F5344CB8AC3E}">
        <p14:creationId xmlns:p14="http://schemas.microsoft.com/office/powerpoint/2010/main" val="2100261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9F56D5-657B-47C2-A4DB-1BE5D02BED37}"/>
              </a:ext>
            </a:extLst>
          </p:cNvPr>
          <p:cNvSpPr>
            <a:spLocks noGrp="1"/>
          </p:cNvSpPr>
          <p:nvPr>
            <p:ph type="title"/>
          </p:nvPr>
        </p:nvSpPr>
        <p:spPr/>
        <p:txBody>
          <a:bodyPr>
            <a:normAutofit/>
          </a:bodyPr>
          <a:lstStyle/>
          <a:p>
            <a:pPr algn="ctr"/>
            <a:r>
              <a:rPr lang="ja-JP" altLang="en-US" sz="4000" dirty="0"/>
              <a:t>受講費用</a:t>
            </a:r>
            <a:endParaRPr kumimoji="1" lang="ja-JP" altLang="en-US" sz="4000" dirty="0"/>
          </a:p>
        </p:txBody>
      </p:sp>
      <p:sp>
        <p:nvSpPr>
          <p:cNvPr id="3" name="コンテンツ プレースホルダー 2">
            <a:extLst>
              <a:ext uri="{FF2B5EF4-FFF2-40B4-BE49-F238E27FC236}">
                <a16:creationId xmlns:a16="http://schemas.microsoft.com/office/drawing/2014/main" id="{2D193A35-D587-416E-8145-2CE425E0CEF9}"/>
              </a:ext>
            </a:extLst>
          </p:cNvPr>
          <p:cNvSpPr>
            <a:spLocks noGrp="1"/>
          </p:cNvSpPr>
          <p:nvPr>
            <p:ph sz="half" idx="1"/>
          </p:nvPr>
        </p:nvSpPr>
        <p:spPr>
          <a:xfrm>
            <a:off x="838200" y="1541417"/>
            <a:ext cx="10515600" cy="4654278"/>
          </a:xfrm>
        </p:spPr>
        <p:txBody>
          <a:bodyPr>
            <a:normAutofit lnSpcReduction="10000"/>
          </a:bodyPr>
          <a:lstStyle/>
          <a:p>
            <a:pPr marL="0" indent="0" algn="ctr">
              <a:lnSpc>
                <a:spcPct val="100000"/>
              </a:lnSpc>
              <a:buNone/>
            </a:pPr>
            <a:endParaRPr lang="en-US" altLang="ja-JP" b="1" dirty="0">
              <a:solidFill>
                <a:srgbClr val="FFC000"/>
              </a:solidFill>
            </a:endParaRPr>
          </a:p>
          <a:p>
            <a:pPr marL="0" indent="0" algn="ctr">
              <a:lnSpc>
                <a:spcPct val="100000"/>
              </a:lnSpc>
              <a:buNone/>
            </a:pPr>
            <a:r>
              <a:rPr lang="en-US" altLang="ja-JP" sz="3200" b="1" dirty="0">
                <a:solidFill>
                  <a:srgbClr val="18AEC7"/>
                </a:solidFill>
              </a:rPr>
              <a:t>Web</a:t>
            </a:r>
            <a:r>
              <a:rPr lang="ja-JP" altLang="en-US" sz="3200" b="1" dirty="0">
                <a:solidFill>
                  <a:srgbClr val="18AEC7"/>
                </a:solidFill>
              </a:rPr>
              <a:t>ライター</a:t>
            </a:r>
            <a:r>
              <a:rPr lang="en-US" altLang="ja-JP" sz="3200" b="1" dirty="0">
                <a:solidFill>
                  <a:srgbClr val="18AEC7"/>
                </a:solidFill>
              </a:rPr>
              <a:t>de</a:t>
            </a:r>
            <a:r>
              <a:rPr lang="ja-JP" altLang="en-US" sz="3200" b="1" dirty="0">
                <a:solidFill>
                  <a:srgbClr val="18AEC7"/>
                </a:solidFill>
              </a:rPr>
              <a:t>おうちワーク講座</a:t>
            </a:r>
            <a:endParaRPr lang="en-US" altLang="ja-JP" sz="3200" b="1" dirty="0">
              <a:solidFill>
                <a:srgbClr val="18AEC7"/>
              </a:solidFill>
            </a:endParaRPr>
          </a:p>
          <a:p>
            <a:pPr marL="0" indent="0" algn="ctr">
              <a:lnSpc>
                <a:spcPct val="100000"/>
              </a:lnSpc>
              <a:buNone/>
            </a:pPr>
            <a:r>
              <a:rPr lang="ja-JP" altLang="en-US" sz="3200" b="1" dirty="0">
                <a:solidFill>
                  <a:srgbClr val="18AEC7"/>
                </a:solidFill>
              </a:rPr>
              <a:t>速筆！</a:t>
            </a:r>
            <a:r>
              <a:rPr lang="en-US" altLang="ja-JP" sz="3200" b="1" dirty="0">
                <a:solidFill>
                  <a:srgbClr val="18AEC7"/>
                </a:solidFill>
              </a:rPr>
              <a:t>Web</a:t>
            </a:r>
            <a:r>
              <a:rPr lang="ja-JP" altLang="en-US" sz="3200" b="1" dirty="0">
                <a:solidFill>
                  <a:srgbClr val="18AEC7"/>
                </a:solidFill>
              </a:rPr>
              <a:t>ライティング集中コース</a:t>
            </a:r>
            <a:endParaRPr lang="en-US" altLang="ja-JP" sz="3200" b="1" dirty="0">
              <a:solidFill>
                <a:srgbClr val="18AEC7"/>
              </a:solidFill>
            </a:endParaRPr>
          </a:p>
          <a:p>
            <a:pPr marL="0" indent="0" algn="ctr">
              <a:lnSpc>
                <a:spcPct val="100000"/>
              </a:lnSpc>
              <a:buNone/>
            </a:pPr>
            <a:r>
              <a:rPr lang="en-US" altLang="ja-JP" sz="4000" b="1" dirty="0">
                <a:solidFill>
                  <a:srgbClr val="FF0000"/>
                </a:solidFill>
              </a:rPr>
              <a:t>33,000</a:t>
            </a:r>
            <a:r>
              <a:rPr lang="ja-JP" altLang="en-US" sz="4000" b="1" dirty="0">
                <a:solidFill>
                  <a:srgbClr val="FF0000"/>
                </a:solidFill>
              </a:rPr>
              <a:t>円</a:t>
            </a:r>
            <a:r>
              <a:rPr lang="ja-JP" altLang="en-US" sz="1200" b="1" dirty="0">
                <a:solidFill>
                  <a:srgbClr val="FF0000"/>
                </a:solidFill>
              </a:rPr>
              <a:t>（税込）</a:t>
            </a:r>
            <a:endParaRPr lang="en-US" altLang="ja-JP" sz="1600" b="1" dirty="0">
              <a:solidFill>
                <a:srgbClr val="FF0000"/>
              </a:solidFill>
            </a:endParaRPr>
          </a:p>
          <a:p>
            <a:pPr marL="0" indent="0" algn="ctr">
              <a:lnSpc>
                <a:spcPct val="100000"/>
              </a:lnSpc>
              <a:buNone/>
            </a:pPr>
            <a:r>
              <a:rPr lang="ja-JP" altLang="en-US" sz="1600" b="1" dirty="0"/>
              <a:t>支払い方法は、カード一括 </a:t>
            </a:r>
            <a:r>
              <a:rPr lang="en-US" altLang="ja-JP" sz="1600" b="1" dirty="0"/>
              <a:t>or</a:t>
            </a:r>
            <a:r>
              <a:rPr lang="ja-JP" altLang="en-US" sz="1600" b="1" dirty="0"/>
              <a:t>３分割 </a:t>
            </a:r>
            <a:r>
              <a:rPr lang="en-US" altLang="ja-JP" sz="1600" b="1" dirty="0"/>
              <a:t>or </a:t>
            </a:r>
            <a:r>
              <a:rPr lang="ja-JP" altLang="en-US" sz="1600" b="1" dirty="0"/>
              <a:t>銀行振込（一括）</a:t>
            </a:r>
            <a:endParaRPr lang="en-US" altLang="ja-JP" sz="1600" b="1" dirty="0"/>
          </a:p>
          <a:p>
            <a:pPr marL="0" indent="0" algn="ctr">
              <a:lnSpc>
                <a:spcPct val="100000"/>
              </a:lnSpc>
              <a:buNone/>
            </a:pPr>
            <a:endParaRPr lang="en-US" altLang="ja-JP" sz="1600" b="1" dirty="0"/>
          </a:p>
          <a:p>
            <a:pPr marL="0" indent="0" algn="ctr">
              <a:lnSpc>
                <a:spcPct val="100000"/>
              </a:lnSpc>
              <a:buNone/>
            </a:pPr>
            <a:endParaRPr lang="en-US" altLang="ja-JP" sz="1600" b="1" dirty="0"/>
          </a:p>
          <a:p>
            <a:pPr marL="0" indent="0" algn="ctr">
              <a:lnSpc>
                <a:spcPct val="100000"/>
              </a:lnSpc>
              <a:buNone/>
            </a:pPr>
            <a:r>
              <a:rPr lang="en-US" altLang="ja-JP" b="1" dirty="0"/>
              <a:t>8</a:t>
            </a:r>
            <a:r>
              <a:rPr lang="ja-JP" altLang="en-US" b="1" dirty="0"/>
              <a:t>本の集中動画教材＋</a:t>
            </a:r>
            <a:r>
              <a:rPr lang="en-US" altLang="ja-JP" b="1" dirty="0"/>
              <a:t>4</a:t>
            </a:r>
            <a:r>
              <a:rPr lang="ja-JP" altLang="en-US" b="1" dirty="0"/>
              <a:t>時間のライティングワークショップ</a:t>
            </a:r>
            <a:endParaRPr lang="en-US" altLang="ja-JP" b="1" dirty="0"/>
          </a:p>
          <a:p>
            <a:pPr marL="0" indent="0" algn="ctr">
              <a:lnSpc>
                <a:spcPct val="100000"/>
              </a:lnSpc>
              <a:buNone/>
            </a:pPr>
            <a:r>
              <a:rPr lang="ja-JP" altLang="en-US" b="1" dirty="0"/>
              <a:t>＋担当講師からの特典提供も</a:t>
            </a:r>
            <a:endParaRPr lang="en-US" altLang="ja-JP" b="1" dirty="0"/>
          </a:p>
          <a:p>
            <a:pPr marL="0" indent="0" algn="ctr">
              <a:lnSpc>
                <a:spcPct val="100000"/>
              </a:lnSpc>
              <a:buNone/>
            </a:pPr>
            <a:endParaRPr lang="en-US" altLang="ja-JP" sz="1600" b="1" dirty="0"/>
          </a:p>
        </p:txBody>
      </p:sp>
      <p:sp>
        <p:nvSpPr>
          <p:cNvPr id="6" name="吹き出し: 角を丸めた四角形 5">
            <a:extLst>
              <a:ext uri="{FF2B5EF4-FFF2-40B4-BE49-F238E27FC236}">
                <a16:creationId xmlns:a16="http://schemas.microsoft.com/office/drawing/2014/main" id="{8F4C9C3E-941C-4C09-AD2D-B2DE37518736}"/>
              </a:ext>
            </a:extLst>
          </p:cNvPr>
          <p:cNvSpPr/>
          <p:nvPr/>
        </p:nvSpPr>
        <p:spPr>
          <a:xfrm rot="21163636">
            <a:off x="375638" y="3304653"/>
            <a:ext cx="2753283" cy="935296"/>
          </a:xfrm>
          <a:prstGeom prst="wedgeRoundRectCallout">
            <a:avLst>
              <a:gd name="adj1" fmla="val 66305"/>
              <a:gd name="adj2" fmla="val -32886"/>
              <a:gd name="adj3" fmla="val 16667"/>
            </a:avLst>
          </a:prstGeom>
          <a:solidFill>
            <a:srgbClr val="F567AE"/>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sz="2000" b="1" dirty="0"/>
              <a:t>ライティング力を</a:t>
            </a:r>
            <a:endParaRPr lang="en-US" altLang="ja-JP" sz="2000" b="1" dirty="0"/>
          </a:p>
          <a:p>
            <a:pPr algn="ctr"/>
            <a:r>
              <a:rPr kumimoji="1" lang="ja-JP" altLang="en-US" sz="2000" b="1" dirty="0"/>
              <a:t>集中</a:t>
            </a:r>
            <a:r>
              <a:rPr kumimoji="1" lang="en-US" altLang="ja-JP" sz="2000" b="1" dirty="0"/>
              <a:t>UP</a:t>
            </a:r>
            <a:r>
              <a:rPr kumimoji="1" lang="ja-JP" altLang="en-US" sz="2000" b="1" dirty="0"/>
              <a:t>したい方向け</a:t>
            </a:r>
          </a:p>
        </p:txBody>
      </p:sp>
    </p:spTree>
    <p:extLst>
      <p:ext uri="{BB962C8B-B14F-4D97-AF65-F5344CB8AC3E}">
        <p14:creationId xmlns:p14="http://schemas.microsoft.com/office/powerpoint/2010/main" val="865184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24CEA0-913E-47B3-A5EB-8F25A8E84D9B}"/>
              </a:ext>
            </a:extLst>
          </p:cNvPr>
          <p:cNvSpPr>
            <a:spLocks noGrp="1"/>
          </p:cNvSpPr>
          <p:nvPr>
            <p:ph type="ctrTitle"/>
          </p:nvPr>
        </p:nvSpPr>
        <p:spPr/>
        <p:txBody>
          <a:bodyPr/>
          <a:lstStyle/>
          <a:p>
            <a:endParaRPr kumimoji="1" lang="ja-JP" altLang="en-US"/>
          </a:p>
        </p:txBody>
      </p:sp>
      <p:sp>
        <p:nvSpPr>
          <p:cNvPr id="3" name="字幕 2">
            <a:extLst>
              <a:ext uri="{FF2B5EF4-FFF2-40B4-BE49-F238E27FC236}">
                <a16:creationId xmlns:a16="http://schemas.microsoft.com/office/drawing/2014/main" id="{DB0D3B25-F38E-4708-9640-C1DC83BD5B16}"/>
              </a:ext>
            </a:extLst>
          </p:cNvPr>
          <p:cNvSpPr>
            <a:spLocks noGrp="1"/>
          </p:cNvSpPr>
          <p:nvPr>
            <p:ph type="subTitle" idx="1"/>
          </p:nvPr>
        </p:nvSpPr>
        <p:spPr/>
        <p:txBody>
          <a:bodyPr/>
          <a:lstStyle/>
          <a:p>
            <a:endParaRPr kumimoji="1" lang="ja-JP" altLang="en-US"/>
          </a:p>
        </p:txBody>
      </p:sp>
      <p:pic>
        <p:nvPicPr>
          <p:cNvPr id="5" name="図 4" descr="スクリーンショット が含まれている画像&#10;&#10;自動的に生成された説明">
            <a:extLst>
              <a:ext uri="{FF2B5EF4-FFF2-40B4-BE49-F238E27FC236}">
                <a16:creationId xmlns:a16="http://schemas.microsoft.com/office/drawing/2014/main" id="{139DA8F4-5303-41F6-A72D-2BB3EF0A3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
            <a:ext cx="12192000" cy="6858000"/>
          </a:xfrm>
          <a:prstGeom prst="rect">
            <a:avLst/>
          </a:prstGeom>
        </p:spPr>
      </p:pic>
      <p:sp>
        <p:nvSpPr>
          <p:cNvPr id="8" name="Rectangle 3">
            <a:extLst>
              <a:ext uri="{FF2B5EF4-FFF2-40B4-BE49-F238E27FC236}">
                <a16:creationId xmlns:a16="http://schemas.microsoft.com/office/drawing/2014/main" id="{A9619621-1BBF-47A3-BCAB-908DFF88B389}"/>
              </a:ext>
            </a:extLst>
          </p:cNvPr>
          <p:cNvSpPr txBox="1">
            <a:spLocks noChangeArrowheads="1"/>
          </p:cNvSpPr>
          <p:nvPr/>
        </p:nvSpPr>
        <p:spPr bwMode="gray">
          <a:xfrm>
            <a:off x="1899270" y="1320504"/>
            <a:ext cx="8393460" cy="4563068"/>
          </a:xfrm>
          <a:prstGeom prst="rect">
            <a:avLst/>
          </a:prstGeom>
        </p:spPr>
        <p:txBody>
          <a:bodyPr>
            <a:normAutofit fontScale="90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20000"/>
              </a:lnSpc>
              <a:defRPr/>
            </a:pPr>
            <a:r>
              <a:rPr lang="ja-JP" altLang="en-US" sz="2700" dirty="0">
                <a:ea typeface="HGPｺﾞｼｯｸE" panose="020B0900000000000000" pitchFamily="50" charset="-128"/>
              </a:rPr>
              <a:t>非営利型一般社団法人日本おうちワーク協会</a:t>
            </a:r>
            <a:endParaRPr lang="en-US" altLang="ja-JP" sz="2700" dirty="0">
              <a:ea typeface="HGPｺﾞｼｯｸE" panose="020B0900000000000000" pitchFamily="50" charset="-128"/>
            </a:endParaRPr>
          </a:p>
          <a:p>
            <a:pPr algn="ctr">
              <a:lnSpc>
                <a:spcPct val="120000"/>
              </a:lnSpc>
              <a:defRPr/>
            </a:pPr>
            <a:br>
              <a:rPr lang="en-US" altLang="ja-JP" dirty="0">
                <a:ea typeface="HGPｺﾞｼｯｸE" panose="020B0900000000000000" pitchFamily="50" charset="-128"/>
              </a:rPr>
            </a:br>
            <a:r>
              <a:rPr lang="ja-JP" altLang="en-US" sz="3200" dirty="0">
                <a:solidFill>
                  <a:srgbClr val="7CCCDB"/>
                </a:solidFill>
                <a:ea typeface="HGPｺﾞｼｯｸE" panose="020B0900000000000000" pitchFamily="50" charset="-128"/>
                <a:cs typeface="Ebrima" panose="02000000000000000000" pitchFamily="2" charset="0"/>
              </a:rPr>
              <a:t>子供のそばで家族の笑顔の為に</a:t>
            </a:r>
            <a:br>
              <a:rPr lang="en-US" altLang="ja-JP" sz="3200" dirty="0">
                <a:solidFill>
                  <a:srgbClr val="7CCCDB"/>
                </a:solidFill>
                <a:ea typeface="HGPｺﾞｼｯｸE" panose="020B0900000000000000" pitchFamily="50" charset="-128"/>
                <a:cs typeface="Ebrima" panose="02000000000000000000" pitchFamily="2" charset="0"/>
              </a:rPr>
            </a:br>
            <a:r>
              <a:rPr lang="ja-JP" altLang="en-US" sz="3200" dirty="0">
                <a:solidFill>
                  <a:srgbClr val="7CCCDB"/>
                </a:solidFill>
                <a:ea typeface="HGPｺﾞｼｯｸE" panose="020B0900000000000000" pitchFamily="50" charset="-128"/>
                <a:cs typeface="Ebrima" panose="02000000000000000000" pitchFamily="2" charset="0"/>
              </a:rPr>
              <a:t>「おうち」で働けるようになる</a:t>
            </a:r>
            <a:r>
              <a:rPr lang="ja-JP" altLang="en-US" sz="3200" dirty="0">
                <a:solidFill>
                  <a:srgbClr val="7CCCDB"/>
                </a:solidFill>
                <a:latin typeface="HGPｺﾞｼｯｸE" panose="020B0900000000000000" pitchFamily="50" charset="-128"/>
                <a:ea typeface="HGPｺﾞｼｯｸE" panose="020B0900000000000000" pitchFamily="50" charset="-128"/>
                <a:cs typeface="Ebrima" panose="02000000000000000000" pitchFamily="2" charset="0"/>
              </a:rPr>
              <a:t>　</a:t>
            </a:r>
            <a:br>
              <a:rPr lang="en-US" altLang="ja-JP" sz="3200" dirty="0">
                <a:solidFill>
                  <a:schemeClr val="accent1">
                    <a:lumMod val="50000"/>
                  </a:schemeClr>
                </a:solidFill>
                <a:latin typeface="HGPｺﾞｼｯｸE" panose="020B0900000000000000" pitchFamily="50" charset="-128"/>
                <a:ea typeface="HGPｺﾞｼｯｸE" panose="020B0900000000000000" pitchFamily="50" charset="-128"/>
                <a:cs typeface="Ebrima" panose="02000000000000000000" pitchFamily="2" charset="0"/>
              </a:rPr>
            </a:br>
            <a:br>
              <a:rPr lang="en-US" altLang="ja-JP" sz="5300" dirty="0">
                <a:latin typeface="HGPｺﾞｼｯｸE" panose="020B0900000000000000" pitchFamily="50" charset="-128"/>
                <a:ea typeface="HGPｺﾞｼｯｸE" panose="020B0900000000000000" pitchFamily="50" charset="-128"/>
                <a:cs typeface="Ebrima" panose="02000000000000000000" pitchFamily="2" charset="0"/>
              </a:rPr>
            </a:br>
            <a:r>
              <a:rPr lang="ja-JP" altLang="en-US" sz="4800" b="1" dirty="0">
                <a:latin typeface="+mj-ea"/>
                <a:cs typeface="Ebrima" panose="02000000000000000000" pitchFamily="2" charset="0"/>
              </a:rPr>
              <a:t>「ブログ</a:t>
            </a:r>
            <a:r>
              <a:rPr lang="en-US" altLang="ja-JP" sz="4800" b="1" dirty="0">
                <a:latin typeface="+mj-ea"/>
                <a:cs typeface="Ebrima" panose="02000000000000000000" pitchFamily="2" charset="0"/>
              </a:rPr>
              <a:t>de</a:t>
            </a:r>
            <a:r>
              <a:rPr lang="ja-JP" altLang="en-US" sz="4800" b="1" dirty="0">
                <a:latin typeface="+mj-ea"/>
                <a:cs typeface="Ebrima" panose="02000000000000000000" pitchFamily="2" charset="0"/>
              </a:rPr>
              <a:t>おうちワーク」講座</a:t>
            </a:r>
            <a:br>
              <a:rPr lang="en-US" altLang="ja-JP" sz="7300" b="1" dirty="0">
                <a:latin typeface="HGPｺﾞｼｯｸE" panose="020B0900000000000000" pitchFamily="50" charset="-128"/>
                <a:ea typeface="HGPｺﾞｼｯｸE" panose="020B0900000000000000" pitchFamily="50" charset="-128"/>
                <a:cs typeface="Ebrima" panose="02000000000000000000" pitchFamily="2" charset="0"/>
              </a:rPr>
            </a:br>
            <a:br>
              <a:rPr lang="en-US" altLang="ja-JP" sz="2800" b="1" dirty="0">
                <a:latin typeface="+mj-ea"/>
              </a:rPr>
            </a:br>
            <a:br>
              <a:rPr lang="en-US" altLang="ja-JP" sz="2800" b="1" dirty="0">
                <a:latin typeface="HGPｺﾞｼｯｸE" panose="020B0900000000000000" pitchFamily="50" charset="-128"/>
                <a:ea typeface="HGPｺﾞｼｯｸE" panose="020B0900000000000000" pitchFamily="50" charset="-128"/>
              </a:rPr>
            </a:br>
            <a:endParaRPr lang="en-US" altLang="ja-JP" sz="2800" dirty="0">
              <a:solidFill>
                <a:schemeClr val="tx1">
                  <a:lumMod val="95000"/>
                  <a:lumOff val="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976427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線矢印コネクタ 22">
            <a:extLst>
              <a:ext uri="{FF2B5EF4-FFF2-40B4-BE49-F238E27FC236}">
                <a16:creationId xmlns:a16="http://schemas.microsoft.com/office/drawing/2014/main" id="{6A991298-CFA7-419D-BF03-D7EFF53F4BDC}"/>
              </a:ext>
            </a:extLst>
          </p:cNvPr>
          <p:cNvCxnSpPr>
            <a:cxnSpLocks/>
            <a:stCxn id="13" idx="3"/>
          </p:cNvCxnSpPr>
          <p:nvPr/>
        </p:nvCxnSpPr>
        <p:spPr>
          <a:xfrm flipV="1">
            <a:off x="1373548" y="778934"/>
            <a:ext cx="9438385" cy="5645046"/>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pic>
        <p:nvPicPr>
          <p:cNvPr id="11" name="図 10">
            <a:extLst>
              <a:ext uri="{FF2B5EF4-FFF2-40B4-BE49-F238E27FC236}">
                <a16:creationId xmlns:a16="http://schemas.microsoft.com/office/drawing/2014/main" id="{7FC55F24-BD57-4406-9185-E95ED8E5CBAD}"/>
              </a:ext>
            </a:extLst>
          </p:cNvPr>
          <p:cNvPicPr>
            <a:picLocks noChangeAspect="1"/>
          </p:cNvPicPr>
          <p:nvPr/>
        </p:nvPicPr>
        <p:blipFill>
          <a:blip r:embed="rId2"/>
          <a:stretch>
            <a:fillRect/>
          </a:stretch>
        </p:blipFill>
        <p:spPr>
          <a:xfrm>
            <a:off x="5615039" y="3932656"/>
            <a:ext cx="838258" cy="717114"/>
          </a:xfrm>
          <a:prstGeom prst="rect">
            <a:avLst/>
          </a:prstGeom>
        </p:spPr>
      </p:pic>
      <p:graphicFrame>
        <p:nvGraphicFramePr>
          <p:cNvPr id="4" name="表 3">
            <a:extLst>
              <a:ext uri="{FF2B5EF4-FFF2-40B4-BE49-F238E27FC236}">
                <a16:creationId xmlns:a16="http://schemas.microsoft.com/office/drawing/2014/main" id="{5A9021BD-5AFE-40D4-9A16-C7BCE8885632}"/>
              </a:ext>
            </a:extLst>
          </p:cNvPr>
          <p:cNvGraphicFramePr>
            <a:graphicFrameLocks noGrp="1"/>
          </p:cNvGraphicFramePr>
          <p:nvPr/>
        </p:nvGraphicFramePr>
        <p:xfrm>
          <a:off x="1647611" y="982169"/>
          <a:ext cx="3926154" cy="5429786"/>
        </p:xfrm>
        <a:graphic>
          <a:graphicData uri="http://schemas.openxmlformats.org/drawingml/2006/table">
            <a:tbl>
              <a:tblPr firstRow="1" bandRow="1">
                <a:tableStyleId>{616DA210-FB5B-4158-B5E0-FEB733F419BA}</a:tableStyleId>
              </a:tblPr>
              <a:tblGrid>
                <a:gridCol w="1033910">
                  <a:extLst>
                    <a:ext uri="{9D8B030D-6E8A-4147-A177-3AD203B41FA5}">
                      <a16:colId xmlns:a16="http://schemas.microsoft.com/office/drawing/2014/main" val="1246647583"/>
                    </a:ext>
                  </a:extLst>
                </a:gridCol>
                <a:gridCol w="2892244">
                  <a:extLst>
                    <a:ext uri="{9D8B030D-6E8A-4147-A177-3AD203B41FA5}">
                      <a16:colId xmlns:a16="http://schemas.microsoft.com/office/drawing/2014/main" val="2437365143"/>
                    </a:ext>
                  </a:extLst>
                </a:gridCol>
              </a:tblGrid>
              <a:tr h="1386044">
                <a:tc>
                  <a:txBody>
                    <a:bodyPr/>
                    <a:lstStyle/>
                    <a:p>
                      <a:pPr algn="ctr"/>
                      <a:r>
                        <a:rPr kumimoji="1" lang="ja-JP" altLang="en-US" sz="1700" b="0" dirty="0">
                          <a:latin typeface="Meiryo UI" panose="020B0604030504040204" pitchFamily="50" charset="-128"/>
                          <a:ea typeface="Meiryo UI" panose="020B0604030504040204" pitchFamily="50" charset="-128"/>
                        </a:rPr>
                        <a:t>状況</a:t>
                      </a:r>
                    </a:p>
                  </a:txBody>
                  <a:tcPr marL="84243" marR="84243" marT="42122" marB="42122"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200" b="0" dirty="0"/>
                        <a:t>・子育て中の専業主婦で働きたくでも働きにいくことができない</a:t>
                      </a:r>
                      <a:endParaRPr kumimoji="1" lang="en-US" altLang="ja-JP" sz="1200" b="0" dirty="0"/>
                    </a:p>
                    <a:p>
                      <a:r>
                        <a:rPr kumimoji="1" lang="ja-JP" altLang="en-US" sz="1200" b="0" dirty="0"/>
                        <a:t>・転勤族の旦那の為場所を選ばずにできる仕事をしたい</a:t>
                      </a:r>
                      <a:endParaRPr kumimoji="1" lang="en-US" altLang="ja-JP" sz="1200" b="0" dirty="0"/>
                    </a:p>
                    <a:p>
                      <a:r>
                        <a:rPr kumimoji="1" lang="ja-JP" altLang="en-US" sz="1200" b="0" dirty="0"/>
                        <a:t>・旦那の収入に頼らずに自立した収入がほしい</a:t>
                      </a:r>
                      <a:endParaRPr kumimoji="1" lang="en-US" altLang="ja-JP" sz="1200" b="0" dirty="0"/>
                    </a:p>
                    <a:p>
                      <a:r>
                        <a:rPr kumimoji="1" lang="ja-JP" altLang="en-US" sz="1200" b="0" dirty="0"/>
                        <a:t>・副業で別の収入源がほしい</a:t>
                      </a:r>
                    </a:p>
                  </a:txBody>
                  <a:tcPr marL="84243" marR="84243" marT="42122" marB="42122">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192866"/>
                  </a:ext>
                </a:extLst>
              </a:tr>
              <a:tr h="564868">
                <a:tc>
                  <a:txBody>
                    <a:bodyPr/>
                    <a:lstStyle/>
                    <a:p>
                      <a:pPr algn="ctr"/>
                      <a:r>
                        <a:rPr kumimoji="1" lang="ja-JP" altLang="en-US" sz="1700" dirty="0">
                          <a:latin typeface="Meiryo UI" panose="020B0604030504040204" pitchFamily="50" charset="-128"/>
                          <a:ea typeface="Meiryo UI" panose="020B0604030504040204" pitchFamily="50" charset="-128"/>
                        </a:rPr>
                        <a:t>数字</a:t>
                      </a:r>
                    </a:p>
                  </a:txBody>
                  <a:tcPr marL="84243" marR="84243" marT="42122" marB="42122"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kumimoji="1" lang="ja-JP" altLang="en-US" sz="1200" dirty="0"/>
                        <a:t>・自分の収入がない</a:t>
                      </a:r>
                    </a:p>
                  </a:txBody>
                  <a:tcPr marL="84243" marR="84243" marT="42122" marB="42122">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011062638"/>
                  </a:ext>
                </a:extLst>
              </a:tr>
              <a:tr h="778853">
                <a:tc>
                  <a:txBody>
                    <a:bodyPr/>
                    <a:lstStyle/>
                    <a:p>
                      <a:pPr algn="ctr"/>
                      <a:r>
                        <a:rPr kumimoji="1" lang="ja-JP" altLang="en-US" sz="1700" dirty="0">
                          <a:latin typeface="Meiryo UI" panose="020B0604030504040204" pitchFamily="50" charset="-128"/>
                          <a:ea typeface="Meiryo UI" panose="020B0604030504040204" pitchFamily="50" charset="-128"/>
                        </a:rPr>
                        <a:t>キーワード</a:t>
                      </a:r>
                    </a:p>
                  </a:txBody>
                  <a:tcPr marL="84243" marR="84243" marT="42122" marB="42122" anchor="ctr">
                    <a:solidFill>
                      <a:schemeClr val="accent4">
                        <a:lumMod val="20000"/>
                        <a:lumOff val="80000"/>
                      </a:schemeClr>
                    </a:solidFill>
                  </a:tcPr>
                </a:tc>
                <a:tc>
                  <a:txBody>
                    <a:bodyPr/>
                    <a:lstStyle/>
                    <a:p>
                      <a:r>
                        <a:rPr kumimoji="1" lang="ja-JP" altLang="en-US" sz="1200" dirty="0"/>
                        <a:t>・一人でさみしい、孤独な子育てマシーン、学費やマイホームローンなどのお金の不安がある、自分の為にお金を使うことに引け目がある、自立したい</a:t>
                      </a:r>
                    </a:p>
                  </a:txBody>
                  <a:tcPr marL="84243" marR="84243" marT="42122" marB="42122">
                    <a:solidFill>
                      <a:schemeClr val="bg1"/>
                    </a:solidFill>
                  </a:tcPr>
                </a:tc>
                <a:extLst>
                  <a:ext uri="{0D108BD9-81ED-4DB2-BD59-A6C34878D82A}">
                    <a16:rowId xmlns:a16="http://schemas.microsoft.com/office/drawing/2014/main" val="1586600704"/>
                  </a:ext>
                </a:extLst>
              </a:tr>
              <a:tr h="2480230">
                <a:tc>
                  <a:txBody>
                    <a:bodyPr/>
                    <a:lstStyle/>
                    <a:p>
                      <a:pPr algn="ctr"/>
                      <a:r>
                        <a:rPr kumimoji="1" lang="ja-JP" altLang="en-US" sz="1700" dirty="0">
                          <a:latin typeface="Meiryo UI" panose="020B0604030504040204" pitchFamily="50" charset="-128"/>
                          <a:ea typeface="Meiryo UI" panose="020B0604030504040204" pitchFamily="50" charset="-128"/>
                        </a:rPr>
                        <a:t>イラスト</a:t>
                      </a:r>
                    </a:p>
                  </a:txBody>
                  <a:tcPr marL="84243" marR="84243" marT="42122" marB="42122" anchor="ctr">
                    <a:solidFill>
                      <a:schemeClr val="accent4">
                        <a:lumMod val="20000"/>
                        <a:lumOff val="80000"/>
                      </a:schemeClr>
                    </a:solidFill>
                  </a:tcPr>
                </a:tc>
                <a:tc>
                  <a:txBody>
                    <a:bodyPr/>
                    <a:lstStyle/>
                    <a:p>
                      <a:endParaRPr kumimoji="1" lang="ja-JP" altLang="en-US" sz="1700" dirty="0"/>
                    </a:p>
                  </a:txBody>
                  <a:tcPr marL="84243" marR="84243" marT="42122" marB="42122">
                    <a:solidFill>
                      <a:schemeClr val="bg1"/>
                    </a:solidFill>
                  </a:tcPr>
                </a:tc>
                <a:extLst>
                  <a:ext uri="{0D108BD9-81ED-4DB2-BD59-A6C34878D82A}">
                    <a16:rowId xmlns:a16="http://schemas.microsoft.com/office/drawing/2014/main" val="1269679724"/>
                  </a:ext>
                </a:extLst>
              </a:tr>
            </a:tbl>
          </a:graphicData>
        </a:graphic>
      </p:graphicFrame>
      <p:sp>
        <p:nvSpPr>
          <p:cNvPr id="6" name="テキスト ボックス 5">
            <a:extLst>
              <a:ext uri="{FF2B5EF4-FFF2-40B4-BE49-F238E27FC236}">
                <a16:creationId xmlns:a16="http://schemas.microsoft.com/office/drawing/2014/main" id="{4F251B63-10B7-4A17-8679-FC3FFB310144}"/>
              </a:ext>
            </a:extLst>
          </p:cNvPr>
          <p:cNvSpPr txBox="1"/>
          <p:nvPr/>
        </p:nvSpPr>
        <p:spPr>
          <a:xfrm>
            <a:off x="1601935" y="682087"/>
            <a:ext cx="4555678" cy="300082"/>
          </a:xfrm>
          <a:prstGeom prst="rect">
            <a:avLst/>
          </a:prstGeom>
          <a:noFill/>
        </p:spPr>
        <p:txBody>
          <a:bodyPr wrap="square" rtlCol="0">
            <a:spAutoFit/>
          </a:bodyPr>
          <a:lstStyle/>
          <a:p>
            <a:pPr hangingPunct="1"/>
            <a:r>
              <a:rPr kumimoji="1" lang="en-US" altLang="ja-JP" sz="1350" kern="1200" dirty="0">
                <a:solidFill>
                  <a:prstClr val="black"/>
                </a:solidFill>
                <a:latin typeface="Meiryo UI" panose="020B0604030504040204" pitchFamily="50" charset="-128"/>
                <a:ea typeface="Meiryo UI" panose="020B0604030504040204" pitchFamily="50" charset="-128"/>
                <a:cs typeface="+mn-cs"/>
              </a:rPr>
              <a:t>【Before】</a:t>
            </a:r>
          </a:p>
        </p:txBody>
      </p:sp>
      <p:sp>
        <p:nvSpPr>
          <p:cNvPr id="7" name="テキスト ボックス 6">
            <a:extLst>
              <a:ext uri="{FF2B5EF4-FFF2-40B4-BE49-F238E27FC236}">
                <a16:creationId xmlns:a16="http://schemas.microsoft.com/office/drawing/2014/main" id="{4B861C37-12CE-4737-A517-3E8FFB2964F5}"/>
              </a:ext>
            </a:extLst>
          </p:cNvPr>
          <p:cNvSpPr txBox="1"/>
          <p:nvPr/>
        </p:nvSpPr>
        <p:spPr>
          <a:xfrm>
            <a:off x="6494571" y="682087"/>
            <a:ext cx="4555678" cy="300082"/>
          </a:xfrm>
          <a:prstGeom prst="rect">
            <a:avLst/>
          </a:prstGeom>
          <a:noFill/>
        </p:spPr>
        <p:txBody>
          <a:bodyPr wrap="square" rtlCol="0">
            <a:spAutoFit/>
          </a:bodyPr>
          <a:lstStyle/>
          <a:p>
            <a:pPr hangingPunct="1"/>
            <a:r>
              <a:rPr kumimoji="1" lang="en-US" altLang="ja-JP" sz="1350" kern="1200" dirty="0">
                <a:solidFill>
                  <a:prstClr val="black"/>
                </a:solidFill>
                <a:latin typeface="Meiryo UI" panose="020B0604030504040204" pitchFamily="50" charset="-128"/>
                <a:ea typeface="Meiryo UI" panose="020B0604030504040204" pitchFamily="50" charset="-128"/>
                <a:cs typeface="+mn-cs"/>
              </a:rPr>
              <a:t>【After】</a:t>
            </a:r>
          </a:p>
        </p:txBody>
      </p:sp>
      <p:graphicFrame>
        <p:nvGraphicFramePr>
          <p:cNvPr id="8" name="表 7">
            <a:extLst>
              <a:ext uri="{FF2B5EF4-FFF2-40B4-BE49-F238E27FC236}">
                <a16:creationId xmlns:a16="http://schemas.microsoft.com/office/drawing/2014/main" id="{D1E74372-BAD7-4286-A27A-99569D66F8BC}"/>
              </a:ext>
            </a:extLst>
          </p:cNvPr>
          <p:cNvGraphicFramePr>
            <a:graphicFrameLocks noGrp="1"/>
          </p:cNvGraphicFramePr>
          <p:nvPr/>
        </p:nvGraphicFramePr>
        <p:xfrm>
          <a:off x="6494571" y="982169"/>
          <a:ext cx="3926154" cy="5554855"/>
        </p:xfrm>
        <a:graphic>
          <a:graphicData uri="http://schemas.openxmlformats.org/drawingml/2006/table">
            <a:tbl>
              <a:tblPr firstRow="1" bandRow="1">
                <a:tableStyleId>{616DA210-FB5B-4158-B5E0-FEB733F419BA}</a:tableStyleId>
              </a:tblPr>
              <a:tblGrid>
                <a:gridCol w="1020194">
                  <a:extLst>
                    <a:ext uri="{9D8B030D-6E8A-4147-A177-3AD203B41FA5}">
                      <a16:colId xmlns:a16="http://schemas.microsoft.com/office/drawing/2014/main" val="1246647583"/>
                    </a:ext>
                  </a:extLst>
                </a:gridCol>
                <a:gridCol w="2905960">
                  <a:extLst>
                    <a:ext uri="{9D8B030D-6E8A-4147-A177-3AD203B41FA5}">
                      <a16:colId xmlns:a16="http://schemas.microsoft.com/office/drawing/2014/main" val="2437365143"/>
                    </a:ext>
                  </a:extLst>
                </a:gridCol>
              </a:tblGrid>
              <a:tr h="2336615">
                <a:tc>
                  <a:txBody>
                    <a:bodyPr/>
                    <a:lstStyle/>
                    <a:p>
                      <a:pPr algn="ctr"/>
                      <a:r>
                        <a:rPr kumimoji="1" lang="ja-JP" altLang="en-US" sz="1700" b="0" dirty="0">
                          <a:latin typeface="Meiryo UI" panose="020B0604030504040204" pitchFamily="50" charset="-128"/>
                          <a:ea typeface="Meiryo UI" panose="020B0604030504040204" pitchFamily="50" charset="-128"/>
                        </a:rPr>
                        <a:t>状況</a:t>
                      </a:r>
                    </a:p>
                  </a:txBody>
                  <a:tcPr marL="84243" marR="84243" marT="42122" marB="42122"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buFont typeface="Arial" panose="020B0604020202020204" pitchFamily="34" charset="0"/>
                        <a:buNone/>
                      </a:pPr>
                      <a:r>
                        <a:rPr kumimoji="1" lang="ja-JP" altLang="en-US" sz="1200" b="0" dirty="0">
                          <a:latin typeface="+mn-ea"/>
                          <a:ea typeface="+mn-ea"/>
                        </a:rPr>
                        <a:t>・自分自身の収入が得られるようになる</a:t>
                      </a:r>
                      <a:endParaRPr kumimoji="1" lang="en-US" altLang="ja-JP" sz="1200" b="0" dirty="0">
                        <a:latin typeface="+mn-ea"/>
                        <a:ea typeface="+mn-ea"/>
                      </a:endParaRPr>
                    </a:p>
                    <a:p>
                      <a:pPr marL="0" indent="0">
                        <a:buFont typeface="Arial" panose="020B0604020202020204" pitchFamily="34" charset="0"/>
                        <a:buNone/>
                      </a:pPr>
                      <a:r>
                        <a:rPr kumimoji="1" lang="ja-JP" altLang="en-US" sz="1200" b="0" dirty="0">
                          <a:latin typeface="+mn-ea"/>
                          <a:ea typeface="+mn-ea"/>
                        </a:rPr>
                        <a:t>・金銭的な余裕から精神的にも余裕をもつことができ、家族に優しくできるようになる</a:t>
                      </a:r>
                      <a:endParaRPr kumimoji="1" lang="en-US" altLang="ja-JP" sz="1200" b="0" dirty="0">
                        <a:latin typeface="+mn-ea"/>
                        <a:ea typeface="+mn-ea"/>
                      </a:endParaRPr>
                    </a:p>
                    <a:p>
                      <a:pPr marL="0" indent="0">
                        <a:buFont typeface="Arial" panose="020B0604020202020204" pitchFamily="34" charset="0"/>
                        <a:buNone/>
                      </a:pPr>
                      <a:r>
                        <a:rPr kumimoji="1" lang="ja-JP" altLang="en-US" sz="1200" b="0" dirty="0">
                          <a:latin typeface="+mn-ea"/>
                          <a:ea typeface="+mn-ea"/>
                        </a:rPr>
                        <a:t>・ブログを書くことで社会とのつながりを持つことができる</a:t>
                      </a:r>
                      <a:endParaRPr kumimoji="1" lang="en-US" altLang="ja-JP" sz="1200" b="0" dirty="0">
                        <a:latin typeface="+mn-ea"/>
                        <a:ea typeface="+mn-ea"/>
                      </a:endParaRPr>
                    </a:p>
                    <a:p>
                      <a:pPr marL="0" indent="0">
                        <a:buFont typeface="Arial" panose="020B0604020202020204" pitchFamily="34" charset="0"/>
                        <a:buNone/>
                      </a:pPr>
                      <a:r>
                        <a:rPr kumimoji="1" lang="ja-JP" altLang="en-US" sz="1200" b="0" dirty="0">
                          <a:latin typeface="+mn-ea"/>
                          <a:ea typeface="+mn-ea"/>
                        </a:rPr>
                        <a:t>・ブログからの収入を得るノウハウを知ることができる</a:t>
                      </a:r>
                      <a:endParaRPr kumimoji="1" lang="en-US" altLang="ja-JP" sz="1200" b="0" dirty="0">
                        <a:latin typeface="+mn-ea"/>
                        <a:ea typeface="+mn-ea"/>
                      </a:endParaRPr>
                    </a:p>
                    <a:p>
                      <a:pPr marL="0" indent="0">
                        <a:buFont typeface="Arial" panose="020B0604020202020204" pitchFamily="34" charset="0"/>
                        <a:buNone/>
                      </a:pPr>
                      <a:r>
                        <a:rPr kumimoji="1" lang="ja-JP" altLang="en-US" sz="1200" b="0" dirty="0">
                          <a:latin typeface="+mn-ea"/>
                          <a:ea typeface="+mn-ea"/>
                        </a:rPr>
                        <a:t>・ブログを書く仲間ができる</a:t>
                      </a:r>
                      <a:endParaRPr kumimoji="1" lang="en-US" altLang="ja-JP" sz="1200" b="0" dirty="0">
                        <a:latin typeface="+mn-ea"/>
                        <a:ea typeface="+mn-ea"/>
                      </a:endParaRPr>
                    </a:p>
                    <a:p>
                      <a:pPr marL="0" indent="0">
                        <a:buFont typeface="Arial" panose="020B0604020202020204" pitchFamily="34" charset="0"/>
                        <a:buNone/>
                      </a:pPr>
                      <a:r>
                        <a:rPr kumimoji="1" lang="ja-JP" altLang="en-US" sz="1200" b="0" dirty="0">
                          <a:latin typeface="+mn-ea"/>
                          <a:ea typeface="+mn-ea"/>
                        </a:rPr>
                        <a:t>・仕事をする時間と場所を選ばないため、子供の病気や家族の転勤などに対応できるようになる</a:t>
                      </a:r>
                      <a:endParaRPr kumimoji="1" lang="en-US" altLang="ja-JP" sz="1200" b="0" dirty="0">
                        <a:latin typeface="+mn-ea"/>
                        <a:ea typeface="+mn-ea"/>
                      </a:endParaRPr>
                    </a:p>
                  </a:txBody>
                  <a:tcPr marL="84243" marR="84243" marT="42122" marB="42122">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192866"/>
                  </a:ext>
                </a:extLst>
              </a:tr>
              <a:tr h="500565">
                <a:tc>
                  <a:txBody>
                    <a:bodyPr/>
                    <a:lstStyle/>
                    <a:p>
                      <a:pPr algn="ctr"/>
                      <a:r>
                        <a:rPr kumimoji="1" lang="ja-JP" altLang="en-US" sz="1700" dirty="0">
                          <a:latin typeface="Meiryo UI" panose="020B0604030504040204" pitchFamily="50" charset="-128"/>
                          <a:ea typeface="Meiryo UI" panose="020B0604030504040204" pitchFamily="50" charset="-128"/>
                        </a:rPr>
                        <a:t>数字</a:t>
                      </a:r>
                    </a:p>
                  </a:txBody>
                  <a:tcPr marL="84243" marR="84243" marT="42122" marB="42122"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kumimoji="1" lang="ja-JP" altLang="en-US" sz="1200" dirty="0"/>
                        <a:t>・月</a:t>
                      </a:r>
                      <a:r>
                        <a:rPr kumimoji="1" lang="en-US" altLang="ja-JP" sz="1200" dirty="0"/>
                        <a:t>3</a:t>
                      </a:r>
                      <a:r>
                        <a:rPr kumimoji="1" lang="ja-JP" altLang="en-US" sz="1200" dirty="0"/>
                        <a:t>～</a:t>
                      </a:r>
                      <a:r>
                        <a:rPr kumimoji="1" lang="en-US" altLang="ja-JP" sz="1200" dirty="0"/>
                        <a:t>10</a:t>
                      </a:r>
                      <a:r>
                        <a:rPr kumimoji="1" lang="ja-JP" altLang="en-US" sz="1200" dirty="0"/>
                        <a:t>万円稼ぐノウハウ身に着けられる</a:t>
                      </a:r>
                    </a:p>
                  </a:txBody>
                  <a:tcPr marL="84243" marR="84243" marT="42122" marB="42122">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011062638"/>
                  </a:ext>
                </a:extLst>
              </a:tr>
              <a:tr h="713981">
                <a:tc>
                  <a:txBody>
                    <a:bodyPr/>
                    <a:lstStyle/>
                    <a:p>
                      <a:pPr algn="ctr"/>
                      <a:r>
                        <a:rPr kumimoji="1" lang="ja-JP" altLang="en-US" sz="1700" dirty="0">
                          <a:latin typeface="Meiryo UI" panose="020B0604030504040204" pitchFamily="50" charset="-128"/>
                          <a:ea typeface="Meiryo UI" panose="020B0604030504040204" pitchFamily="50" charset="-128"/>
                        </a:rPr>
                        <a:t>キーワード</a:t>
                      </a:r>
                    </a:p>
                  </a:txBody>
                  <a:tcPr marL="84243" marR="84243" marT="42122" marB="42122" anchor="ctr">
                    <a:solidFill>
                      <a:schemeClr val="accent4">
                        <a:lumMod val="20000"/>
                        <a:lumOff val="80000"/>
                      </a:schemeClr>
                    </a:solidFill>
                  </a:tcPr>
                </a:tc>
                <a:tc>
                  <a:txBody>
                    <a:bodyPr/>
                    <a:lstStyle/>
                    <a:p>
                      <a:r>
                        <a:rPr kumimoji="1" lang="ja-JP" altLang="en-US" sz="1200" dirty="0"/>
                        <a:t>・経済的自由、プチ贅沢、自分へのご褒美、家族旅行、外食、</a:t>
                      </a:r>
                    </a:p>
                  </a:txBody>
                  <a:tcPr marL="84243" marR="84243" marT="42122" marB="42122">
                    <a:solidFill>
                      <a:schemeClr val="bg1"/>
                    </a:solidFill>
                  </a:tcPr>
                </a:tc>
                <a:extLst>
                  <a:ext uri="{0D108BD9-81ED-4DB2-BD59-A6C34878D82A}">
                    <a16:rowId xmlns:a16="http://schemas.microsoft.com/office/drawing/2014/main" val="1586600704"/>
                  </a:ext>
                </a:extLst>
              </a:tr>
              <a:tr h="1878625">
                <a:tc>
                  <a:txBody>
                    <a:bodyPr/>
                    <a:lstStyle/>
                    <a:p>
                      <a:pPr algn="ctr"/>
                      <a:r>
                        <a:rPr kumimoji="1" lang="ja-JP" altLang="en-US" sz="1700" dirty="0">
                          <a:latin typeface="Meiryo UI" panose="020B0604030504040204" pitchFamily="50" charset="-128"/>
                          <a:ea typeface="Meiryo UI" panose="020B0604030504040204" pitchFamily="50" charset="-128"/>
                        </a:rPr>
                        <a:t>イラスト</a:t>
                      </a:r>
                    </a:p>
                  </a:txBody>
                  <a:tcPr marL="84243" marR="84243" marT="42122" marB="42122" anchor="ctr">
                    <a:solidFill>
                      <a:schemeClr val="accent4">
                        <a:lumMod val="20000"/>
                        <a:lumOff val="80000"/>
                      </a:schemeClr>
                    </a:solidFill>
                  </a:tcPr>
                </a:tc>
                <a:tc>
                  <a:txBody>
                    <a:bodyPr/>
                    <a:lstStyle/>
                    <a:p>
                      <a:endParaRPr kumimoji="1" lang="ja-JP" altLang="en-US" sz="1700" dirty="0"/>
                    </a:p>
                  </a:txBody>
                  <a:tcPr marL="84243" marR="84243" marT="42122" marB="42122">
                    <a:solidFill>
                      <a:schemeClr val="bg1"/>
                    </a:solidFill>
                  </a:tcPr>
                </a:tc>
                <a:extLst>
                  <a:ext uri="{0D108BD9-81ED-4DB2-BD59-A6C34878D82A}">
                    <a16:rowId xmlns:a16="http://schemas.microsoft.com/office/drawing/2014/main" val="1269679724"/>
                  </a:ext>
                </a:extLst>
              </a:tr>
            </a:tbl>
          </a:graphicData>
        </a:graphic>
      </p:graphicFrame>
      <p:pic>
        <p:nvPicPr>
          <p:cNvPr id="12" name="図 11">
            <a:extLst>
              <a:ext uri="{FF2B5EF4-FFF2-40B4-BE49-F238E27FC236}">
                <a16:creationId xmlns:a16="http://schemas.microsoft.com/office/drawing/2014/main" id="{E56354B8-E9E6-4090-975C-6DA28F00E1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3997" y="3985921"/>
            <a:ext cx="1032099" cy="1435331"/>
          </a:xfrm>
          <a:prstGeom prst="rect">
            <a:avLst/>
          </a:prstGeom>
        </p:spPr>
      </p:pic>
      <p:pic>
        <p:nvPicPr>
          <p:cNvPr id="14" name="図 13">
            <a:extLst>
              <a:ext uri="{FF2B5EF4-FFF2-40B4-BE49-F238E27FC236}">
                <a16:creationId xmlns:a16="http://schemas.microsoft.com/office/drawing/2014/main" id="{D7AE926A-1B6A-4DF9-9354-2A75A49712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128" y="5524003"/>
            <a:ext cx="1943567" cy="935006"/>
          </a:xfrm>
          <a:prstGeom prst="rect">
            <a:avLst/>
          </a:prstGeom>
        </p:spPr>
      </p:pic>
      <p:pic>
        <p:nvPicPr>
          <p:cNvPr id="16" name="図 15">
            <a:extLst>
              <a:ext uri="{FF2B5EF4-FFF2-40B4-BE49-F238E27FC236}">
                <a16:creationId xmlns:a16="http://schemas.microsoft.com/office/drawing/2014/main" id="{862DE7D9-14F5-45ED-BC18-952F94AD40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7341" y="5347315"/>
            <a:ext cx="1073384" cy="1111694"/>
          </a:xfrm>
          <a:prstGeom prst="rect">
            <a:avLst/>
          </a:prstGeom>
        </p:spPr>
      </p:pic>
      <p:pic>
        <p:nvPicPr>
          <p:cNvPr id="18" name="図 17">
            <a:extLst>
              <a:ext uri="{FF2B5EF4-FFF2-40B4-BE49-F238E27FC236}">
                <a16:creationId xmlns:a16="http://schemas.microsoft.com/office/drawing/2014/main" id="{4760BF6D-CCF6-4B84-AA80-67202971F0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4742" y="4752521"/>
            <a:ext cx="922940" cy="859904"/>
          </a:xfrm>
          <a:prstGeom prst="rect">
            <a:avLst/>
          </a:prstGeom>
        </p:spPr>
      </p:pic>
      <p:pic>
        <p:nvPicPr>
          <p:cNvPr id="20" name="図 19">
            <a:extLst>
              <a:ext uri="{FF2B5EF4-FFF2-40B4-BE49-F238E27FC236}">
                <a16:creationId xmlns:a16="http://schemas.microsoft.com/office/drawing/2014/main" id="{68E261DC-8AC3-457A-A826-CDF80B495A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1162" y="4703587"/>
            <a:ext cx="1661759" cy="1755422"/>
          </a:xfrm>
          <a:prstGeom prst="rect">
            <a:avLst/>
          </a:prstGeom>
        </p:spPr>
      </p:pic>
      <p:sp>
        <p:nvSpPr>
          <p:cNvPr id="13" name="テキスト ボックス 12">
            <a:extLst>
              <a:ext uri="{FF2B5EF4-FFF2-40B4-BE49-F238E27FC236}">
                <a16:creationId xmlns:a16="http://schemas.microsoft.com/office/drawing/2014/main" id="{9E3CD97F-ADFD-458F-A5DF-494B39A9DC8E}"/>
              </a:ext>
            </a:extLst>
          </p:cNvPr>
          <p:cNvSpPr txBox="1"/>
          <p:nvPr/>
        </p:nvSpPr>
        <p:spPr>
          <a:xfrm>
            <a:off x="605581" y="6239314"/>
            <a:ext cx="767967"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hangingPunct="1"/>
            <a:r>
              <a:rPr kumimoji="1" lang="en-US" altLang="ja-JP" b="1" kern="1200" dirty="0">
                <a:solidFill>
                  <a:prstClr val="white"/>
                </a:solidFill>
              </a:rPr>
              <a:t>START</a:t>
            </a:r>
            <a:endParaRPr kumimoji="1" lang="ja-JP" altLang="en-US" b="1" kern="1200" dirty="0">
              <a:solidFill>
                <a:prstClr val="white"/>
              </a:solidFill>
            </a:endParaRPr>
          </a:p>
        </p:txBody>
      </p:sp>
      <p:sp>
        <p:nvSpPr>
          <p:cNvPr id="15" name="テキスト ボックス 14">
            <a:extLst>
              <a:ext uri="{FF2B5EF4-FFF2-40B4-BE49-F238E27FC236}">
                <a16:creationId xmlns:a16="http://schemas.microsoft.com/office/drawing/2014/main" id="{E7677420-744C-447B-BA50-0D2651E6CEDB}"/>
              </a:ext>
            </a:extLst>
          </p:cNvPr>
          <p:cNvSpPr txBox="1"/>
          <p:nvPr/>
        </p:nvSpPr>
        <p:spPr>
          <a:xfrm>
            <a:off x="10689381" y="312755"/>
            <a:ext cx="721736"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hangingPunct="1"/>
            <a:r>
              <a:rPr kumimoji="1" lang="en-US" altLang="ja-JP" b="1" kern="1200" dirty="0">
                <a:solidFill>
                  <a:prstClr val="white"/>
                </a:solidFill>
              </a:rPr>
              <a:t>GAOL</a:t>
            </a:r>
            <a:endParaRPr kumimoji="1" lang="ja-JP" altLang="en-US" b="1" kern="1200" dirty="0">
              <a:solidFill>
                <a:prstClr val="white"/>
              </a:solidFill>
            </a:endParaRPr>
          </a:p>
        </p:txBody>
      </p:sp>
      <p:pic>
        <p:nvPicPr>
          <p:cNvPr id="17" name="図 16">
            <a:extLst>
              <a:ext uri="{FF2B5EF4-FFF2-40B4-BE49-F238E27FC236}">
                <a16:creationId xmlns:a16="http://schemas.microsoft.com/office/drawing/2014/main" id="{1C16536A-7075-4400-ACED-0B97B59262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754693" y="5274447"/>
            <a:ext cx="1032100" cy="1135627"/>
          </a:xfrm>
          <a:prstGeom prst="rect">
            <a:avLst/>
          </a:prstGeom>
        </p:spPr>
      </p:pic>
      <p:sp>
        <p:nvSpPr>
          <p:cNvPr id="21" name="吹き出し: 角を丸めた四角形 20">
            <a:extLst>
              <a:ext uri="{FF2B5EF4-FFF2-40B4-BE49-F238E27FC236}">
                <a16:creationId xmlns:a16="http://schemas.microsoft.com/office/drawing/2014/main" id="{01E50133-BA4D-4A05-ABC9-571F5F569BDE}"/>
              </a:ext>
            </a:extLst>
          </p:cNvPr>
          <p:cNvSpPr/>
          <p:nvPr/>
        </p:nvSpPr>
        <p:spPr>
          <a:xfrm>
            <a:off x="826102" y="155692"/>
            <a:ext cx="1890346" cy="826477"/>
          </a:xfrm>
          <a:prstGeom prst="wedgeRoundRectCallout">
            <a:avLst>
              <a:gd name="adj1" fmla="val 19542"/>
              <a:gd name="adj2" fmla="val 76192"/>
              <a:gd name="adj3" fmla="val 16667"/>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hangingPunct="1"/>
            <a:r>
              <a:rPr kumimoji="1" lang="en-US" altLang="ja-JP" sz="2400" b="1" kern="1200" dirty="0">
                <a:solidFill>
                  <a:prstClr val="white"/>
                </a:solidFill>
                <a:latin typeface="UD デジタル 教科書体 NK-B" panose="02020700000000000000" pitchFamily="18" charset="-128"/>
                <a:ea typeface="UD デジタル 教科書体 NK-B" panose="02020700000000000000" pitchFamily="18" charset="-128"/>
              </a:rPr>
              <a:t>【Before】</a:t>
            </a:r>
            <a:endParaRPr kumimoji="1" lang="ja-JP" altLang="en-US" sz="2400" b="1" kern="1200" dirty="0">
              <a:solidFill>
                <a:prstClr val="white"/>
              </a:solidFill>
              <a:latin typeface="UD デジタル 教科書体 NK-B" panose="02020700000000000000" pitchFamily="18" charset="-128"/>
              <a:ea typeface="UD デジタル 教科書体 NK-B" panose="02020700000000000000" pitchFamily="18" charset="-128"/>
            </a:endParaRPr>
          </a:p>
        </p:txBody>
      </p:sp>
      <p:sp>
        <p:nvSpPr>
          <p:cNvPr id="22" name="吹き出し: 角を丸めた四角形 21">
            <a:extLst>
              <a:ext uri="{FF2B5EF4-FFF2-40B4-BE49-F238E27FC236}">
                <a16:creationId xmlns:a16="http://schemas.microsoft.com/office/drawing/2014/main" id="{44115467-A93F-4451-95AE-1C57217DA820}"/>
              </a:ext>
            </a:extLst>
          </p:cNvPr>
          <p:cNvSpPr/>
          <p:nvPr/>
        </p:nvSpPr>
        <p:spPr>
          <a:xfrm>
            <a:off x="5756457" y="143316"/>
            <a:ext cx="1890346" cy="826477"/>
          </a:xfrm>
          <a:prstGeom prst="wedgeRoundRectCallout">
            <a:avLst>
              <a:gd name="adj1" fmla="val 19542"/>
              <a:gd name="adj2" fmla="val 76192"/>
              <a:gd name="adj3" fmla="val 16667"/>
            </a:avLst>
          </a:prstGeom>
          <a:solidFill>
            <a:srgbClr val="E45A6E"/>
          </a:solidFill>
        </p:spPr>
        <p:style>
          <a:lnRef idx="3">
            <a:schemeClr val="lt1"/>
          </a:lnRef>
          <a:fillRef idx="1">
            <a:schemeClr val="accent2"/>
          </a:fillRef>
          <a:effectRef idx="1">
            <a:schemeClr val="accent2"/>
          </a:effectRef>
          <a:fontRef idx="minor">
            <a:schemeClr val="lt1"/>
          </a:fontRef>
        </p:style>
        <p:txBody>
          <a:bodyPr rtlCol="0" anchor="ctr"/>
          <a:lstStyle/>
          <a:p>
            <a:pPr algn="ctr" hangingPunct="1"/>
            <a:r>
              <a:rPr kumimoji="1" lang="en-US" altLang="ja-JP" sz="2400" b="1" kern="1200" dirty="0">
                <a:solidFill>
                  <a:prstClr val="white"/>
                </a:solidFill>
                <a:latin typeface="UD デジタル 教科書体 NK-B" panose="02020700000000000000" pitchFamily="18" charset="-128"/>
                <a:ea typeface="UD デジタル 教科書体 NK-B" panose="02020700000000000000" pitchFamily="18" charset="-128"/>
              </a:rPr>
              <a:t>【After】</a:t>
            </a:r>
            <a:endParaRPr kumimoji="1" lang="ja-JP" altLang="en-US" sz="2400" b="1" kern="1200" dirty="0">
              <a:solidFill>
                <a:prstClr val="white"/>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658369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4E931E-2415-4E2B-87D1-DC7D22DDD7A0}"/>
              </a:ext>
            </a:extLst>
          </p:cNvPr>
          <p:cNvSpPr>
            <a:spLocks noGrp="1"/>
          </p:cNvSpPr>
          <p:nvPr>
            <p:ph type="title"/>
          </p:nvPr>
        </p:nvSpPr>
        <p:spPr/>
        <p:txBody>
          <a:bodyPr>
            <a:normAutofit/>
          </a:bodyPr>
          <a:lstStyle/>
          <a:p>
            <a:r>
              <a:rPr kumimoji="1" lang="ja-JP" altLang="en-US" sz="3200" dirty="0"/>
              <a:t>ブログ</a:t>
            </a:r>
            <a:r>
              <a:rPr kumimoji="1" lang="en-US" altLang="ja-JP" sz="3200" dirty="0"/>
              <a:t>de</a:t>
            </a:r>
            <a:r>
              <a:rPr kumimoji="1" lang="ja-JP" altLang="en-US" sz="3200" dirty="0"/>
              <a:t>おうちワーク講座の目標とゴール</a:t>
            </a:r>
          </a:p>
        </p:txBody>
      </p:sp>
      <p:sp>
        <p:nvSpPr>
          <p:cNvPr id="3" name="コンテンツ プレースホルダー 2">
            <a:extLst>
              <a:ext uri="{FF2B5EF4-FFF2-40B4-BE49-F238E27FC236}">
                <a16:creationId xmlns:a16="http://schemas.microsoft.com/office/drawing/2014/main" id="{DFB4AFF3-CBB5-4916-AF0D-3364430F4210}"/>
              </a:ext>
            </a:extLst>
          </p:cNvPr>
          <p:cNvSpPr>
            <a:spLocks noGrp="1"/>
          </p:cNvSpPr>
          <p:nvPr>
            <p:ph sz="half" idx="1"/>
          </p:nvPr>
        </p:nvSpPr>
        <p:spPr/>
        <p:txBody>
          <a:bodyPr/>
          <a:lstStyle/>
          <a:p>
            <a:pPr marL="558800" indent="-457200">
              <a:buFont typeface="+mj-lt"/>
              <a:buAutoNum type="arabicPeriod"/>
            </a:pPr>
            <a:r>
              <a:rPr lang="en-US" altLang="ja-JP" sz="2000" dirty="0"/>
              <a:t>『</a:t>
            </a:r>
            <a:r>
              <a:rPr lang="ja-JP" altLang="en-US" sz="2000" dirty="0"/>
              <a:t>ブログを仕事にする</a:t>
            </a:r>
            <a:r>
              <a:rPr lang="en-US" altLang="ja-JP" sz="2000" dirty="0"/>
              <a:t>』</a:t>
            </a:r>
            <a:r>
              <a:rPr lang="ja-JP" altLang="en-US" sz="2000" dirty="0"/>
              <a:t>ことについて理解し、成功するためのマインド身に着ける</a:t>
            </a:r>
            <a:endParaRPr lang="en-US" altLang="ja-JP" sz="2000" dirty="0"/>
          </a:p>
          <a:p>
            <a:pPr marL="558800" indent="-457200">
              <a:buFont typeface="+mj-lt"/>
              <a:buAutoNum type="arabicPeriod"/>
            </a:pPr>
            <a:r>
              <a:rPr lang="ja-JP" altLang="en-US" sz="2000" dirty="0"/>
              <a:t>ブログを収益化するための正しい知識をつける</a:t>
            </a:r>
            <a:endParaRPr lang="en-US" altLang="ja-JP" sz="2000" dirty="0"/>
          </a:p>
          <a:p>
            <a:pPr marL="558800" indent="-457200">
              <a:buFont typeface="+mj-lt"/>
              <a:buAutoNum type="arabicPeriod"/>
            </a:pPr>
            <a:r>
              <a:rPr lang="ja-JP" altLang="en-US" sz="2000" dirty="0"/>
              <a:t>ブログで月</a:t>
            </a:r>
            <a:r>
              <a:rPr lang="en-US" altLang="ja-JP" sz="2000" dirty="0"/>
              <a:t>3</a:t>
            </a:r>
            <a:r>
              <a:rPr lang="ja-JP" altLang="en-US" sz="2000" dirty="0"/>
              <a:t>万円～</a:t>
            </a:r>
            <a:r>
              <a:rPr lang="en-US" altLang="ja-JP" sz="2000" dirty="0"/>
              <a:t>10</a:t>
            </a:r>
            <a:r>
              <a:rPr lang="ja-JP" altLang="en-US" sz="2000" dirty="0"/>
              <a:t>万円の収益を目指すための作業ができるようになる</a:t>
            </a:r>
            <a:endParaRPr lang="en-US" altLang="ja-JP" sz="2000" dirty="0"/>
          </a:p>
          <a:p>
            <a:pPr marL="101600" indent="0">
              <a:buNone/>
            </a:pPr>
            <a:endParaRPr lang="en-US" altLang="ja-JP" dirty="0"/>
          </a:p>
        </p:txBody>
      </p:sp>
      <p:sp>
        <p:nvSpPr>
          <p:cNvPr id="4" name="矢印: 五方向 3">
            <a:extLst>
              <a:ext uri="{FF2B5EF4-FFF2-40B4-BE49-F238E27FC236}">
                <a16:creationId xmlns:a16="http://schemas.microsoft.com/office/drawing/2014/main" id="{16ACD457-4C90-43AB-B52B-1010EAD4EA83}"/>
              </a:ext>
            </a:extLst>
          </p:cNvPr>
          <p:cNvSpPr/>
          <p:nvPr/>
        </p:nvSpPr>
        <p:spPr>
          <a:xfrm>
            <a:off x="1491904" y="4424016"/>
            <a:ext cx="1184229" cy="1241168"/>
          </a:xfrm>
          <a:prstGeom prst="homePlate">
            <a:avLst/>
          </a:prstGeom>
          <a:noFill/>
          <a:ln w="76200" cap="flat" cmpd="sng" algn="ctr">
            <a:solidFill>
              <a:srgbClr val="3399F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p>
        </p:txBody>
      </p:sp>
      <p:sp>
        <p:nvSpPr>
          <p:cNvPr id="5" name="矢印: 山形 4">
            <a:extLst>
              <a:ext uri="{FF2B5EF4-FFF2-40B4-BE49-F238E27FC236}">
                <a16:creationId xmlns:a16="http://schemas.microsoft.com/office/drawing/2014/main" id="{C1F62B4D-1A51-47AF-9872-1EF3F2EB149D}"/>
              </a:ext>
            </a:extLst>
          </p:cNvPr>
          <p:cNvSpPr/>
          <p:nvPr/>
        </p:nvSpPr>
        <p:spPr>
          <a:xfrm>
            <a:off x="5705044" y="4411241"/>
            <a:ext cx="5253317" cy="1270527"/>
          </a:xfrm>
          <a:prstGeom prst="chevron">
            <a:avLst/>
          </a:prstGeom>
          <a:noFill/>
          <a:ln w="57150" cap="flat" cmpd="sng" algn="ctr">
            <a:solidFill>
              <a:srgbClr val="FF66F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dirty="0">
              <a:solidFill>
                <a:schemeClr val="tx1"/>
              </a:solidFill>
            </a:endParaRPr>
          </a:p>
        </p:txBody>
      </p:sp>
      <p:sp>
        <p:nvSpPr>
          <p:cNvPr id="6" name="テキスト ボックス 5">
            <a:extLst>
              <a:ext uri="{FF2B5EF4-FFF2-40B4-BE49-F238E27FC236}">
                <a16:creationId xmlns:a16="http://schemas.microsoft.com/office/drawing/2014/main" id="{4FC9CC79-F5C2-448F-A682-41D19CF6C01B}"/>
              </a:ext>
            </a:extLst>
          </p:cNvPr>
          <p:cNvSpPr txBox="1"/>
          <p:nvPr/>
        </p:nvSpPr>
        <p:spPr>
          <a:xfrm>
            <a:off x="1458451" y="4878428"/>
            <a:ext cx="970137" cy="369332"/>
          </a:xfrm>
          <a:prstGeom prst="rect">
            <a:avLst/>
          </a:prstGeom>
          <a:noFill/>
        </p:spPr>
        <p:txBody>
          <a:bodyPr wrap="none" rtlCol="0">
            <a:spAutoFit/>
          </a:bodyPr>
          <a:lstStyle/>
          <a:p>
            <a:r>
              <a:rPr kumimoji="1" lang="en-US" altLang="ja-JP" dirty="0"/>
              <a:t>WP</a:t>
            </a:r>
            <a:r>
              <a:rPr kumimoji="1" lang="ja-JP" altLang="en-US" dirty="0"/>
              <a:t>構築</a:t>
            </a:r>
          </a:p>
        </p:txBody>
      </p:sp>
      <p:sp>
        <p:nvSpPr>
          <p:cNvPr id="7" name="矢印: 山形 6">
            <a:extLst>
              <a:ext uri="{FF2B5EF4-FFF2-40B4-BE49-F238E27FC236}">
                <a16:creationId xmlns:a16="http://schemas.microsoft.com/office/drawing/2014/main" id="{B3048DAA-339A-4337-88B8-126A94AC4EAE}"/>
              </a:ext>
            </a:extLst>
          </p:cNvPr>
          <p:cNvSpPr/>
          <p:nvPr/>
        </p:nvSpPr>
        <p:spPr>
          <a:xfrm>
            <a:off x="2132072" y="4411244"/>
            <a:ext cx="1950357" cy="1270527"/>
          </a:xfrm>
          <a:prstGeom prst="chevron">
            <a:avLst/>
          </a:prstGeom>
          <a:noFill/>
          <a:ln w="57150" cap="flat" cmpd="sng" algn="ctr">
            <a:solidFill>
              <a:srgbClr val="3399F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dirty="0">
              <a:solidFill>
                <a:schemeClr val="tx1"/>
              </a:solidFill>
            </a:endParaRPr>
          </a:p>
        </p:txBody>
      </p:sp>
      <p:sp>
        <p:nvSpPr>
          <p:cNvPr id="8" name="矢印: 山形 7">
            <a:extLst>
              <a:ext uri="{FF2B5EF4-FFF2-40B4-BE49-F238E27FC236}">
                <a16:creationId xmlns:a16="http://schemas.microsoft.com/office/drawing/2014/main" id="{D6B4A6C3-A9E1-450D-9D0B-1ED730D34CF1}"/>
              </a:ext>
            </a:extLst>
          </p:cNvPr>
          <p:cNvSpPr/>
          <p:nvPr/>
        </p:nvSpPr>
        <p:spPr>
          <a:xfrm>
            <a:off x="3505475" y="4411243"/>
            <a:ext cx="2827452" cy="1270527"/>
          </a:xfrm>
          <a:prstGeom prst="chevron">
            <a:avLst/>
          </a:prstGeom>
          <a:noFill/>
          <a:ln w="57150" cap="flat" cmpd="sng" algn="ctr">
            <a:solidFill>
              <a:srgbClr val="FCE2A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dirty="0">
              <a:solidFill>
                <a:schemeClr val="tx1"/>
              </a:solidFill>
            </a:endParaRPr>
          </a:p>
        </p:txBody>
      </p:sp>
      <p:sp>
        <p:nvSpPr>
          <p:cNvPr id="9" name="テキスト ボックス 8">
            <a:extLst>
              <a:ext uri="{FF2B5EF4-FFF2-40B4-BE49-F238E27FC236}">
                <a16:creationId xmlns:a16="http://schemas.microsoft.com/office/drawing/2014/main" id="{2752C443-48DC-4CFB-98D8-BD23DCC88786}"/>
              </a:ext>
            </a:extLst>
          </p:cNvPr>
          <p:cNvSpPr txBox="1"/>
          <p:nvPr/>
        </p:nvSpPr>
        <p:spPr>
          <a:xfrm>
            <a:off x="2732168" y="4481442"/>
            <a:ext cx="982351" cy="1200329"/>
          </a:xfrm>
          <a:prstGeom prst="rect">
            <a:avLst/>
          </a:prstGeom>
          <a:noFill/>
        </p:spPr>
        <p:txBody>
          <a:bodyPr wrap="square" rtlCol="0">
            <a:spAutoFit/>
          </a:bodyPr>
          <a:lstStyle/>
          <a:p>
            <a:r>
              <a:rPr lang="en-US" altLang="ja-JP" dirty="0"/>
              <a:t>Google</a:t>
            </a:r>
            <a:r>
              <a:rPr lang="ja-JP" altLang="en-US" dirty="0"/>
              <a:t>アドセンス</a:t>
            </a:r>
            <a:endParaRPr lang="en-US" altLang="ja-JP" dirty="0"/>
          </a:p>
          <a:p>
            <a:r>
              <a:rPr lang="ja-JP" altLang="en-US" dirty="0"/>
              <a:t>合格</a:t>
            </a:r>
            <a:endParaRPr kumimoji="1" lang="ja-JP" altLang="en-US" dirty="0"/>
          </a:p>
        </p:txBody>
      </p:sp>
      <p:sp>
        <p:nvSpPr>
          <p:cNvPr id="11" name="テキスト ボックス 10">
            <a:extLst>
              <a:ext uri="{FF2B5EF4-FFF2-40B4-BE49-F238E27FC236}">
                <a16:creationId xmlns:a16="http://schemas.microsoft.com/office/drawing/2014/main" id="{7323E581-DD1D-430C-9E30-FB36C13099B1}"/>
              </a:ext>
            </a:extLst>
          </p:cNvPr>
          <p:cNvSpPr txBox="1"/>
          <p:nvPr/>
        </p:nvSpPr>
        <p:spPr>
          <a:xfrm>
            <a:off x="6096000" y="4481442"/>
            <a:ext cx="4699833" cy="1200329"/>
          </a:xfrm>
          <a:prstGeom prst="rect">
            <a:avLst/>
          </a:prstGeom>
          <a:noFill/>
        </p:spPr>
        <p:txBody>
          <a:bodyPr wrap="square" rtlCol="0">
            <a:spAutoFit/>
          </a:bodyPr>
          <a:lstStyle/>
          <a:p>
            <a:r>
              <a:rPr kumimoji="1" lang="ja-JP" altLang="en-US" dirty="0"/>
              <a:t>受講生限定コミュニティ「うちコミュ！」</a:t>
            </a:r>
            <a:endParaRPr kumimoji="1" lang="en-US" altLang="ja-JP" dirty="0"/>
          </a:p>
          <a:p>
            <a:endParaRPr lang="en-US" altLang="ja-JP" dirty="0"/>
          </a:p>
          <a:p>
            <a:r>
              <a:rPr kumimoji="1" lang="ja-JP" altLang="en-US" dirty="0"/>
              <a:t>　月</a:t>
            </a:r>
            <a:r>
              <a:rPr kumimoji="1" lang="en-US" altLang="ja-JP" dirty="0"/>
              <a:t>2</a:t>
            </a:r>
            <a:r>
              <a:rPr kumimoji="1" lang="ja-JP" altLang="en-US" dirty="0"/>
              <a:t>回作業会・</a:t>
            </a:r>
            <a:r>
              <a:rPr lang="ja-JP" altLang="en-US" dirty="0"/>
              <a:t>ワークショップ実施</a:t>
            </a:r>
            <a:endParaRPr lang="en-US" altLang="ja-JP" dirty="0"/>
          </a:p>
          <a:p>
            <a:pPr algn="ctr"/>
            <a:r>
              <a:rPr kumimoji="1" lang="ja-JP" altLang="en-US" dirty="0"/>
              <a:t>セミナーやグループチャット</a:t>
            </a:r>
            <a:endParaRPr kumimoji="1" lang="en-US" altLang="ja-JP" dirty="0"/>
          </a:p>
        </p:txBody>
      </p:sp>
      <p:sp>
        <p:nvSpPr>
          <p:cNvPr id="16" name="左中かっこ 15">
            <a:extLst>
              <a:ext uri="{FF2B5EF4-FFF2-40B4-BE49-F238E27FC236}">
                <a16:creationId xmlns:a16="http://schemas.microsoft.com/office/drawing/2014/main" id="{37C97F91-CCEE-4A81-B3F7-651D3FB7CD0A}"/>
              </a:ext>
            </a:extLst>
          </p:cNvPr>
          <p:cNvSpPr/>
          <p:nvPr/>
        </p:nvSpPr>
        <p:spPr>
          <a:xfrm rot="16200000">
            <a:off x="3607467" y="3602951"/>
            <a:ext cx="339519" cy="463755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左中かっこ 16">
            <a:extLst>
              <a:ext uri="{FF2B5EF4-FFF2-40B4-BE49-F238E27FC236}">
                <a16:creationId xmlns:a16="http://schemas.microsoft.com/office/drawing/2014/main" id="{B6CFAF76-7B6C-4C69-BFD9-323FCC786775}"/>
              </a:ext>
            </a:extLst>
          </p:cNvPr>
          <p:cNvSpPr/>
          <p:nvPr/>
        </p:nvSpPr>
        <p:spPr>
          <a:xfrm rot="5400000">
            <a:off x="6038646" y="-630638"/>
            <a:ext cx="339519" cy="94999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2F8F22D4-848D-4134-8C64-DDA4BBA22FC1}"/>
              </a:ext>
            </a:extLst>
          </p:cNvPr>
          <p:cNvSpPr txBox="1"/>
          <p:nvPr/>
        </p:nvSpPr>
        <p:spPr>
          <a:xfrm>
            <a:off x="5644680" y="3602929"/>
            <a:ext cx="1225015" cy="369332"/>
          </a:xfrm>
          <a:prstGeom prst="rect">
            <a:avLst/>
          </a:prstGeom>
          <a:noFill/>
        </p:spPr>
        <p:txBody>
          <a:bodyPr wrap="none" rtlCol="0">
            <a:spAutoFit/>
          </a:bodyPr>
          <a:lstStyle/>
          <a:p>
            <a:r>
              <a:rPr kumimoji="1" lang="en-US" altLang="ja-JP" dirty="0"/>
              <a:t>【</a:t>
            </a:r>
            <a:r>
              <a:rPr lang="en-US" altLang="ja-JP" dirty="0"/>
              <a:t>1</a:t>
            </a:r>
            <a:r>
              <a:rPr lang="ja-JP" altLang="en-US" dirty="0"/>
              <a:t>年間</a:t>
            </a:r>
            <a:r>
              <a:rPr kumimoji="1" lang="en-US" altLang="ja-JP" dirty="0"/>
              <a:t>】</a:t>
            </a:r>
            <a:endParaRPr kumimoji="1" lang="ja-JP" altLang="en-US" dirty="0"/>
          </a:p>
        </p:txBody>
      </p:sp>
      <p:sp>
        <p:nvSpPr>
          <p:cNvPr id="19" name="テキスト ボックス 18">
            <a:extLst>
              <a:ext uri="{FF2B5EF4-FFF2-40B4-BE49-F238E27FC236}">
                <a16:creationId xmlns:a16="http://schemas.microsoft.com/office/drawing/2014/main" id="{DB0111D9-66B1-4F6F-B46B-F4C5EE7658C8}"/>
              </a:ext>
            </a:extLst>
          </p:cNvPr>
          <p:cNvSpPr txBox="1"/>
          <p:nvPr/>
        </p:nvSpPr>
        <p:spPr>
          <a:xfrm>
            <a:off x="3929966" y="4739928"/>
            <a:ext cx="2016005" cy="646331"/>
          </a:xfrm>
          <a:prstGeom prst="rect">
            <a:avLst/>
          </a:prstGeom>
          <a:noFill/>
        </p:spPr>
        <p:txBody>
          <a:bodyPr wrap="square" rtlCol="0">
            <a:spAutoFit/>
          </a:bodyPr>
          <a:lstStyle/>
          <a:p>
            <a:pPr algn="ctr"/>
            <a:r>
              <a:rPr kumimoji="1" lang="ja-JP" altLang="en-US" dirty="0"/>
              <a:t>基礎講義</a:t>
            </a:r>
            <a:endParaRPr kumimoji="1" lang="en-US" altLang="ja-JP" dirty="0"/>
          </a:p>
          <a:p>
            <a:pPr algn="ctr"/>
            <a:r>
              <a:rPr lang="ja-JP" altLang="en-US" dirty="0"/>
              <a:t>（全</a:t>
            </a:r>
            <a:r>
              <a:rPr lang="en-US" altLang="ja-JP" dirty="0"/>
              <a:t>6</a:t>
            </a:r>
            <a:r>
              <a:rPr lang="ja-JP" altLang="en-US" dirty="0"/>
              <a:t>回）</a:t>
            </a:r>
            <a:endParaRPr kumimoji="1" lang="ja-JP" altLang="en-US" dirty="0"/>
          </a:p>
        </p:txBody>
      </p:sp>
      <p:sp>
        <p:nvSpPr>
          <p:cNvPr id="20" name="テキスト ボックス 19">
            <a:extLst>
              <a:ext uri="{FF2B5EF4-FFF2-40B4-BE49-F238E27FC236}">
                <a16:creationId xmlns:a16="http://schemas.microsoft.com/office/drawing/2014/main" id="{F747A317-2D60-4B33-B11D-F925E4415918}"/>
              </a:ext>
            </a:extLst>
          </p:cNvPr>
          <p:cNvSpPr txBox="1"/>
          <p:nvPr/>
        </p:nvSpPr>
        <p:spPr>
          <a:xfrm>
            <a:off x="3049302" y="6123543"/>
            <a:ext cx="1455848" cy="369332"/>
          </a:xfrm>
          <a:prstGeom prst="rect">
            <a:avLst/>
          </a:prstGeom>
          <a:noFill/>
        </p:spPr>
        <p:txBody>
          <a:bodyPr wrap="none" rtlCol="0">
            <a:spAutoFit/>
          </a:bodyPr>
          <a:lstStyle/>
          <a:p>
            <a:r>
              <a:rPr kumimoji="1" lang="en-US" altLang="ja-JP" dirty="0"/>
              <a:t>【</a:t>
            </a:r>
            <a:r>
              <a:rPr kumimoji="1" lang="ja-JP" altLang="en-US" dirty="0"/>
              <a:t>約</a:t>
            </a:r>
            <a:r>
              <a:rPr kumimoji="1" lang="en-US" altLang="ja-JP" dirty="0"/>
              <a:t>3</a:t>
            </a:r>
            <a:r>
              <a:rPr kumimoji="1" lang="ja-JP" altLang="en-US" dirty="0"/>
              <a:t>か月</a:t>
            </a:r>
            <a:r>
              <a:rPr kumimoji="1" lang="en-US" altLang="ja-JP" dirty="0"/>
              <a:t>】</a:t>
            </a:r>
            <a:endParaRPr kumimoji="1" lang="ja-JP" altLang="en-US" dirty="0"/>
          </a:p>
        </p:txBody>
      </p:sp>
    </p:spTree>
    <p:extLst>
      <p:ext uri="{BB962C8B-B14F-4D97-AF65-F5344CB8AC3E}">
        <p14:creationId xmlns:p14="http://schemas.microsoft.com/office/powerpoint/2010/main" val="3242325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スクリーンショット が含まれている画像&#10;&#10;非常に高い精度で生成された説明">
            <a:extLst>
              <a:ext uri="{FF2B5EF4-FFF2-40B4-BE49-F238E27FC236}">
                <a16:creationId xmlns:a16="http://schemas.microsoft.com/office/drawing/2014/main" id="{D4594166-64D6-4800-A46F-A8BB5E54CC5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9134"/>
            <a:ext cx="12191980" cy="6857990"/>
          </a:xfrm>
          <a:prstGeom prst="rect">
            <a:avLst/>
          </a:prstGeom>
        </p:spPr>
      </p:pic>
      <p:sp>
        <p:nvSpPr>
          <p:cNvPr id="2" name="テキスト ボックス 1">
            <a:extLst>
              <a:ext uri="{FF2B5EF4-FFF2-40B4-BE49-F238E27FC236}">
                <a16:creationId xmlns:a16="http://schemas.microsoft.com/office/drawing/2014/main" id="{D4110975-3D09-4B78-AF89-40EE1894C55A}"/>
              </a:ext>
            </a:extLst>
          </p:cNvPr>
          <p:cNvSpPr txBox="1"/>
          <p:nvPr/>
        </p:nvSpPr>
        <p:spPr>
          <a:xfrm>
            <a:off x="1359244" y="840259"/>
            <a:ext cx="4429418" cy="707886"/>
          </a:xfrm>
          <a:prstGeom prst="rect">
            <a:avLst/>
          </a:prstGeom>
          <a:noFill/>
        </p:spPr>
        <p:txBody>
          <a:bodyPr wrap="none" rtlCol="0">
            <a:spAutoFit/>
          </a:bodyPr>
          <a:lstStyle/>
          <a:p>
            <a:r>
              <a:rPr lang="ja-JP" altLang="en-US" sz="4000" dirty="0">
                <a:latin typeface="Yu Gothic UI Semibold" panose="020B0700000000000000" pitchFamily="50" charset="-128"/>
                <a:ea typeface="Yu Gothic UI Semibold" panose="020B0700000000000000" pitchFamily="50" charset="-128"/>
              </a:rPr>
              <a:t>代表理事 上浦有賀</a:t>
            </a:r>
          </a:p>
        </p:txBody>
      </p:sp>
      <p:sp>
        <p:nvSpPr>
          <p:cNvPr id="3" name="テキスト ボックス 2">
            <a:extLst>
              <a:ext uri="{FF2B5EF4-FFF2-40B4-BE49-F238E27FC236}">
                <a16:creationId xmlns:a16="http://schemas.microsoft.com/office/drawing/2014/main" id="{EEEE466C-21CF-413E-82EB-816659D31D19}"/>
              </a:ext>
            </a:extLst>
          </p:cNvPr>
          <p:cNvSpPr txBox="1"/>
          <p:nvPr/>
        </p:nvSpPr>
        <p:spPr>
          <a:xfrm>
            <a:off x="880535" y="1775094"/>
            <a:ext cx="7210520" cy="4616648"/>
          </a:xfrm>
          <a:prstGeom prst="rect">
            <a:avLst/>
          </a:prstGeom>
          <a:noFill/>
        </p:spPr>
        <p:txBody>
          <a:bodyPr wrap="square" rtlCol="0">
            <a:spAutoFit/>
          </a:bodyPr>
          <a:lstStyle/>
          <a:p>
            <a:r>
              <a:rPr lang="en-US" altLang="ja-JP" sz="1400" dirty="0">
                <a:latin typeface="Yu Gothic UI Semilight" panose="020B0400000000000000" pitchFamily="50" charset="-128"/>
                <a:ea typeface="Yu Gothic UI Semilight" panose="020B0400000000000000" pitchFamily="50" charset="-128"/>
              </a:rPr>
              <a:t>2008</a:t>
            </a:r>
            <a:r>
              <a:rPr lang="ja-JP" altLang="en-US" sz="1400" dirty="0">
                <a:latin typeface="Yu Gothic UI Semilight" panose="020B0400000000000000" pitchFamily="50" charset="-128"/>
                <a:ea typeface="Yu Gothic UI Semilight" panose="020B0400000000000000" pitchFamily="50" charset="-128"/>
              </a:rPr>
              <a:t>年 神戸大学大学院理学修士卒。日本</a:t>
            </a:r>
            <a:r>
              <a:rPr lang="en-US" altLang="ja-JP" sz="1400" dirty="0">
                <a:latin typeface="Yu Gothic UI Semilight" panose="020B0400000000000000" pitchFamily="50" charset="-128"/>
                <a:ea typeface="Yu Gothic UI Semilight" panose="020B0400000000000000" pitchFamily="50" charset="-128"/>
              </a:rPr>
              <a:t>IBM</a:t>
            </a:r>
            <a:r>
              <a:rPr lang="ja-JP" altLang="en-US" sz="1400" dirty="0">
                <a:latin typeface="Yu Gothic UI Semilight" panose="020B0400000000000000" pitchFamily="50" charset="-128"/>
                <a:ea typeface="Yu Gothic UI Semilight" panose="020B0400000000000000" pitchFamily="50" charset="-128"/>
              </a:rPr>
              <a:t>株式会社入社。</a:t>
            </a:r>
            <a:endParaRPr lang="en-US" altLang="ja-JP" sz="1400" dirty="0">
              <a:latin typeface="Yu Gothic UI Semilight" panose="020B0400000000000000" pitchFamily="50" charset="-128"/>
              <a:ea typeface="Yu Gothic UI Semilight" panose="020B0400000000000000" pitchFamily="50" charset="-128"/>
            </a:endParaRPr>
          </a:p>
          <a:p>
            <a:r>
              <a:rPr lang="en-US" altLang="ja-JP" sz="1400" dirty="0">
                <a:latin typeface="Yu Gothic UI Semilight" panose="020B0400000000000000" pitchFamily="50" charset="-128"/>
                <a:ea typeface="Yu Gothic UI Semilight" panose="020B0400000000000000" pitchFamily="50" charset="-128"/>
              </a:rPr>
              <a:t>2014</a:t>
            </a:r>
            <a:r>
              <a:rPr lang="ja-JP" altLang="en-US" sz="1400" dirty="0">
                <a:latin typeface="Yu Gothic UI Semilight" panose="020B0400000000000000" pitchFamily="50" charset="-128"/>
                <a:ea typeface="Yu Gothic UI Semilight" panose="020B0400000000000000" pitchFamily="50" charset="-128"/>
              </a:rPr>
              <a:t>年</a:t>
            </a:r>
            <a:r>
              <a:rPr lang="en-US" altLang="ja-JP" sz="1400" dirty="0">
                <a:latin typeface="Yu Gothic UI Semilight" panose="020B0400000000000000" pitchFamily="50" charset="-128"/>
                <a:ea typeface="Yu Gothic UI Semilight" panose="020B0400000000000000" pitchFamily="50" charset="-128"/>
              </a:rPr>
              <a:t>1</a:t>
            </a:r>
            <a:r>
              <a:rPr lang="ja-JP" altLang="en-US" sz="1400" dirty="0">
                <a:latin typeface="Yu Gothic UI Semilight" panose="020B0400000000000000" pitchFamily="50" charset="-128"/>
                <a:ea typeface="Yu Gothic UI Semilight" panose="020B0400000000000000" pitchFamily="50" charset="-128"/>
              </a:rPr>
              <a:t>月 長女出産。育休中に、出生時の二部脊椎の後遺症から，右足首関節症を発症。右足首の軟骨がなくなり，骨に穴があいた状態になったため，普通に歩けなくなる。以後、松葉杖を利用しての生活になる。</a:t>
            </a:r>
            <a:endParaRPr lang="en-US" altLang="ja-JP" sz="1400" dirty="0">
              <a:latin typeface="Yu Gothic UI Semilight" panose="020B0400000000000000" pitchFamily="50" charset="-128"/>
              <a:ea typeface="Yu Gothic UI Semilight" panose="020B0400000000000000" pitchFamily="50" charset="-128"/>
            </a:endParaRPr>
          </a:p>
          <a:p>
            <a:r>
              <a:rPr lang="en-US" altLang="ja-JP" sz="1400" dirty="0">
                <a:latin typeface="Yu Gothic UI Semilight" panose="020B0400000000000000" pitchFamily="50" charset="-128"/>
                <a:ea typeface="Yu Gothic UI Semilight" panose="020B0400000000000000" pitchFamily="50" charset="-128"/>
              </a:rPr>
              <a:t>2016</a:t>
            </a:r>
            <a:r>
              <a:rPr lang="ja-JP" altLang="en-US" sz="1400" dirty="0">
                <a:latin typeface="Yu Gothic UI Semilight" panose="020B0400000000000000" pitchFamily="50" charset="-128"/>
                <a:ea typeface="Yu Gothic UI Semilight" panose="020B0400000000000000" pitchFamily="50" charset="-128"/>
              </a:rPr>
              <a:t>年</a:t>
            </a:r>
            <a:r>
              <a:rPr lang="en-US" altLang="ja-JP" sz="1400" dirty="0">
                <a:latin typeface="Yu Gothic UI Semilight" panose="020B0400000000000000" pitchFamily="50" charset="-128"/>
                <a:ea typeface="Yu Gothic UI Semilight" panose="020B0400000000000000" pitchFamily="50" charset="-128"/>
              </a:rPr>
              <a:t>1</a:t>
            </a:r>
            <a:r>
              <a:rPr lang="ja-JP" altLang="en-US" sz="1400" dirty="0">
                <a:latin typeface="Yu Gothic UI Semilight" panose="020B0400000000000000" pitchFamily="50" charset="-128"/>
                <a:ea typeface="Yu Gothic UI Semilight" panose="020B0400000000000000" pitchFamily="50" charset="-128"/>
              </a:rPr>
              <a:t>月 首都圏への通勤が伴う会社復帰を諦め「ブログアフィリエイト」というインターネットで自宅で収入が得らえる方法に出会う。</a:t>
            </a:r>
          </a:p>
          <a:p>
            <a:endParaRPr lang="ja-JP" altLang="en-US" sz="1400" dirty="0">
              <a:latin typeface="Yu Gothic UI Semilight" panose="020B0400000000000000" pitchFamily="50" charset="-128"/>
              <a:ea typeface="Yu Gothic UI Semilight" panose="020B0400000000000000" pitchFamily="50" charset="-128"/>
            </a:endParaRPr>
          </a:p>
          <a:p>
            <a:r>
              <a:rPr lang="ja-JP" altLang="en-US" sz="1400" dirty="0">
                <a:latin typeface="Yu Gothic UI Semilight" panose="020B0400000000000000" pitchFamily="50" charset="-128"/>
                <a:ea typeface="Yu Gothic UI Semilight" panose="020B0400000000000000" pitchFamily="50" charset="-128"/>
              </a:rPr>
              <a:t>半信半疑ながらも，名前や顔出さずに自身の主婦の関心事を書いたブログで，</a:t>
            </a:r>
            <a:r>
              <a:rPr lang="en-US" altLang="ja-JP" sz="1400" dirty="0">
                <a:latin typeface="Yu Gothic UI Semilight" panose="020B0400000000000000" pitchFamily="50" charset="-128"/>
                <a:ea typeface="Yu Gothic UI Semilight" panose="020B0400000000000000" pitchFamily="50" charset="-128"/>
              </a:rPr>
              <a:t>3</a:t>
            </a:r>
            <a:r>
              <a:rPr lang="ja-JP" altLang="en-US" sz="1400" dirty="0">
                <a:latin typeface="Yu Gothic UI Semilight" panose="020B0400000000000000" pitchFamily="50" charset="-128"/>
                <a:ea typeface="Yu Gothic UI Semilight" panose="020B0400000000000000" pitchFamily="50" charset="-128"/>
              </a:rPr>
              <a:t>か月目で</a:t>
            </a:r>
            <a:r>
              <a:rPr lang="en-US" altLang="ja-JP" sz="1400" dirty="0">
                <a:latin typeface="Yu Gothic UI Semilight" panose="020B0400000000000000" pitchFamily="50" charset="-128"/>
                <a:ea typeface="Yu Gothic UI Semilight" panose="020B0400000000000000" pitchFamily="50" charset="-128"/>
              </a:rPr>
              <a:t>10</a:t>
            </a:r>
            <a:r>
              <a:rPr lang="ja-JP" altLang="en-US" sz="1400" dirty="0">
                <a:latin typeface="Yu Gothic UI Semilight" panose="020B0400000000000000" pitchFamily="50" charset="-128"/>
                <a:ea typeface="Yu Gothic UI Semilight" panose="020B0400000000000000" pitchFamily="50" charset="-128"/>
              </a:rPr>
              <a:t>万円，</a:t>
            </a:r>
            <a:r>
              <a:rPr lang="en-US" altLang="ja-JP" sz="1400" dirty="0">
                <a:latin typeface="Yu Gothic UI Semilight" panose="020B0400000000000000" pitchFamily="50" charset="-128"/>
                <a:ea typeface="Yu Gothic UI Semilight" panose="020B0400000000000000" pitchFamily="50" charset="-128"/>
              </a:rPr>
              <a:t>7</a:t>
            </a:r>
            <a:r>
              <a:rPr lang="ja-JP" altLang="en-US" sz="1400" dirty="0">
                <a:latin typeface="Yu Gothic UI Semilight" panose="020B0400000000000000" pitchFamily="50" charset="-128"/>
                <a:ea typeface="Yu Gothic UI Semilight" panose="020B0400000000000000" pitchFamily="50" charset="-128"/>
              </a:rPr>
              <a:t>か月目で月</a:t>
            </a:r>
            <a:r>
              <a:rPr lang="en-US" altLang="ja-JP" sz="1400" dirty="0">
                <a:latin typeface="Yu Gothic UI Semilight" panose="020B0400000000000000" pitchFamily="50" charset="-128"/>
                <a:ea typeface="Yu Gothic UI Semilight" panose="020B0400000000000000" pitchFamily="50" charset="-128"/>
              </a:rPr>
              <a:t>100</a:t>
            </a:r>
            <a:r>
              <a:rPr lang="ja-JP" altLang="en-US" sz="1400" dirty="0">
                <a:latin typeface="Yu Gothic UI Semilight" panose="020B0400000000000000" pitchFamily="50" charset="-128"/>
                <a:ea typeface="Yu Gothic UI Semilight" panose="020B0400000000000000" pitchFamily="50" charset="-128"/>
              </a:rPr>
              <a:t>万円を稼げるようになる。当時の月間平均</a:t>
            </a:r>
            <a:r>
              <a:rPr lang="en-US" altLang="ja-JP" sz="1400" dirty="0">
                <a:latin typeface="Yu Gothic UI Semilight" panose="020B0400000000000000" pitchFamily="50" charset="-128"/>
                <a:ea typeface="Yu Gothic UI Semilight" panose="020B0400000000000000" pitchFamily="50" charset="-128"/>
              </a:rPr>
              <a:t>PV</a:t>
            </a:r>
            <a:r>
              <a:rPr lang="ja-JP" altLang="en-US" sz="1400" dirty="0">
                <a:latin typeface="Yu Gothic UI Semilight" panose="020B0400000000000000" pitchFamily="50" charset="-128"/>
                <a:ea typeface="Yu Gothic UI Semilight" panose="020B0400000000000000" pitchFamily="50" charset="-128"/>
              </a:rPr>
              <a:t>は最高</a:t>
            </a:r>
            <a:r>
              <a:rPr lang="en-US" altLang="ja-JP" sz="1400" dirty="0">
                <a:latin typeface="Yu Gothic UI Semilight" panose="020B0400000000000000" pitchFamily="50" charset="-128"/>
                <a:ea typeface="Yu Gothic UI Semilight" panose="020B0400000000000000" pitchFamily="50" charset="-128"/>
              </a:rPr>
              <a:t>200</a:t>
            </a:r>
            <a:r>
              <a:rPr lang="ja-JP" altLang="en-US" sz="1400" dirty="0">
                <a:latin typeface="Yu Gothic UI Semilight" panose="020B0400000000000000" pitchFamily="50" charset="-128"/>
                <a:ea typeface="Yu Gothic UI Semilight" panose="020B0400000000000000" pitchFamily="50" charset="-128"/>
              </a:rPr>
              <a:t>万</a:t>
            </a:r>
            <a:r>
              <a:rPr lang="en-US" altLang="ja-JP" sz="1400" dirty="0">
                <a:latin typeface="Yu Gothic UI Semilight" panose="020B0400000000000000" pitchFamily="50" charset="-128"/>
                <a:ea typeface="Yu Gothic UI Semilight" panose="020B0400000000000000" pitchFamily="50" charset="-128"/>
              </a:rPr>
              <a:t>PV</a:t>
            </a:r>
            <a:r>
              <a:rPr lang="ja-JP" altLang="en-US" sz="1400" dirty="0" err="1">
                <a:latin typeface="Yu Gothic UI Semilight" panose="020B0400000000000000" pitchFamily="50" charset="-128"/>
                <a:ea typeface="Yu Gothic UI Semilight" panose="020B0400000000000000" pitchFamily="50" charset="-128"/>
              </a:rPr>
              <a:t>，</a:t>
            </a:r>
            <a:r>
              <a:rPr lang="en-US" altLang="ja-JP" sz="1400" dirty="0">
                <a:latin typeface="Yu Gothic UI Semilight" panose="020B0400000000000000" pitchFamily="50" charset="-128"/>
                <a:ea typeface="Yu Gothic UI Semilight" panose="020B0400000000000000" pitchFamily="50" charset="-128"/>
              </a:rPr>
              <a:t>1</a:t>
            </a:r>
            <a:r>
              <a:rPr lang="ja-JP" altLang="en-US" sz="1400" dirty="0">
                <a:latin typeface="Yu Gothic UI Semilight" panose="020B0400000000000000" pitchFamily="50" charset="-128"/>
                <a:ea typeface="Yu Gothic UI Semilight" panose="020B0400000000000000" pitchFamily="50" charset="-128"/>
              </a:rPr>
              <a:t>日</a:t>
            </a:r>
            <a:r>
              <a:rPr lang="en-US" altLang="ja-JP" sz="1400" dirty="0">
                <a:latin typeface="Yu Gothic UI Semilight" panose="020B0400000000000000" pitchFamily="50" charset="-128"/>
                <a:ea typeface="Yu Gothic UI Semilight" panose="020B0400000000000000" pitchFamily="50" charset="-128"/>
              </a:rPr>
              <a:t>6</a:t>
            </a:r>
            <a:r>
              <a:rPr lang="ja-JP" altLang="en-US" sz="1400" dirty="0">
                <a:latin typeface="Yu Gothic UI Semilight" panose="020B0400000000000000" pitchFamily="50" charset="-128"/>
                <a:ea typeface="Yu Gothic UI Semilight" panose="020B0400000000000000" pitchFamily="50" charset="-128"/>
              </a:rPr>
              <a:t>万</a:t>
            </a:r>
            <a:r>
              <a:rPr lang="en-US" altLang="ja-JP" sz="1400" dirty="0">
                <a:latin typeface="Yu Gothic UI Semilight" panose="020B0400000000000000" pitchFamily="50" charset="-128"/>
                <a:ea typeface="Yu Gothic UI Semilight" panose="020B0400000000000000" pitchFamily="50" charset="-128"/>
              </a:rPr>
              <a:t>PV</a:t>
            </a:r>
            <a:r>
              <a:rPr lang="ja-JP" altLang="en-US" sz="1400" dirty="0">
                <a:latin typeface="Yu Gothic UI Semilight" panose="020B0400000000000000" pitchFamily="50" charset="-128"/>
                <a:ea typeface="Yu Gothic UI Semilight" panose="020B0400000000000000" pitchFamily="50" charset="-128"/>
              </a:rPr>
              <a:t>を達成。</a:t>
            </a:r>
          </a:p>
          <a:p>
            <a:r>
              <a:rPr lang="ja-JP" altLang="en-US" sz="1400" dirty="0">
                <a:latin typeface="Yu Gothic UI Semilight" panose="020B0400000000000000" pitchFamily="50" charset="-128"/>
                <a:ea typeface="Yu Gothic UI Semilight" panose="020B0400000000000000" pitchFamily="50" charset="-128"/>
              </a:rPr>
              <a:t>その後、アフィリエイト事業</a:t>
            </a:r>
            <a:r>
              <a:rPr lang="en-US" altLang="ja-JP" sz="1400" dirty="0">
                <a:latin typeface="Yu Gothic UI Semilight" panose="020B0400000000000000" pitchFamily="50" charset="-128"/>
                <a:ea typeface="Yu Gothic UI Semilight" panose="020B0400000000000000" pitchFamily="50" charset="-128"/>
              </a:rPr>
              <a:t>(SEO</a:t>
            </a:r>
            <a:r>
              <a:rPr lang="ja-JP" altLang="en-US" sz="1400" dirty="0">
                <a:latin typeface="Yu Gothic UI Semilight" panose="020B0400000000000000" pitchFamily="50" charset="-128"/>
                <a:ea typeface="Yu Gothic UI Semilight" panose="020B0400000000000000" pitchFamily="50" charset="-128"/>
              </a:rPr>
              <a:t>集客のみ</a:t>
            </a:r>
            <a:r>
              <a:rPr lang="en-US" altLang="ja-JP" sz="1400" dirty="0">
                <a:latin typeface="Yu Gothic UI Semilight" panose="020B0400000000000000" pitchFamily="50" charset="-128"/>
                <a:ea typeface="Yu Gothic UI Semilight" panose="020B0400000000000000" pitchFamily="50" charset="-128"/>
              </a:rPr>
              <a:t>)</a:t>
            </a:r>
            <a:r>
              <a:rPr lang="ja-JP" altLang="en-US" sz="1400" dirty="0">
                <a:latin typeface="Yu Gothic UI Semilight" panose="020B0400000000000000" pitchFamily="50" charset="-128"/>
                <a:ea typeface="Yu Gothic UI Semilight" panose="020B0400000000000000" pitchFamily="50" charset="-128"/>
              </a:rPr>
              <a:t>に本格的に取り組み、</a:t>
            </a:r>
            <a:r>
              <a:rPr lang="en-US" altLang="ja-JP" sz="1400" dirty="0">
                <a:latin typeface="Yu Gothic UI Semilight" panose="020B0400000000000000" pitchFamily="50" charset="-128"/>
                <a:ea typeface="Yu Gothic UI Semilight" panose="020B0400000000000000" pitchFamily="50" charset="-128"/>
              </a:rPr>
              <a:t>1</a:t>
            </a:r>
            <a:r>
              <a:rPr lang="ja-JP" altLang="en-US" sz="1400" dirty="0">
                <a:latin typeface="Yu Gothic UI Semilight" panose="020B0400000000000000" pitchFamily="50" charset="-128"/>
                <a:ea typeface="Yu Gothic UI Semilight" panose="020B0400000000000000" pitchFamily="50" charset="-128"/>
              </a:rPr>
              <a:t>年</a:t>
            </a:r>
            <a:r>
              <a:rPr lang="en-US" altLang="ja-JP" sz="1400" dirty="0">
                <a:latin typeface="Yu Gothic UI Semilight" panose="020B0400000000000000" pitchFamily="50" charset="-128"/>
                <a:ea typeface="Yu Gothic UI Semilight" panose="020B0400000000000000" pitchFamily="50" charset="-128"/>
              </a:rPr>
              <a:t>5</a:t>
            </a:r>
            <a:r>
              <a:rPr lang="ja-JP" altLang="en-US" sz="1400" dirty="0">
                <a:latin typeface="Yu Gothic UI Semilight" panose="020B0400000000000000" pitchFamily="50" charset="-128"/>
                <a:ea typeface="Yu Gothic UI Semilight" panose="020B0400000000000000" pitchFamily="50" charset="-128"/>
              </a:rPr>
              <a:t>か月で法人化（</a:t>
            </a:r>
            <a:r>
              <a:rPr lang="en-US" altLang="ja-JP" sz="1400" dirty="0">
                <a:latin typeface="Yu Gothic UI Semilight" panose="020B0400000000000000" pitchFamily="50" charset="-128"/>
                <a:ea typeface="Yu Gothic UI Semilight" panose="020B0400000000000000" pitchFamily="50" charset="-128"/>
              </a:rPr>
              <a:t>2017</a:t>
            </a:r>
            <a:r>
              <a:rPr lang="ja-JP" altLang="en-US" sz="1400" dirty="0">
                <a:latin typeface="Yu Gothic UI Semilight" panose="020B0400000000000000" pitchFamily="50" charset="-128"/>
                <a:ea typeface="Yu Gothic UI Semilight" panose="020B0400000000000000" pitchFamily="50" charset="-128"/>
              </a:rPr>
              <a:t>年</a:t>
            </a:r>
            <a:r>
              <a:rPr lang="en-US" altLang="ja-JP" sz="1400" dirty="0">
                <a:latin typeface="Yu Gothic UI Semilight" panose="020B0400000000000000" pitchFamily="50" charset="-128"/>
                <a:ea typeface="Yu Gothic UI Semilight" panose="020B0400000000000000" pitchFamily="50" charset="-128"/>
              </a:rPr>
              <a:t>5</a:t>
            </a:r>
            <a:r>
              <a:rPr lang="ja-JP" altLang="en-US" sz="1400" dirty="0">
                <a:latin typeface="Yu Gothic UI Semilight" panose="020B0400000000000000" pitchFamily="50" charset="-128"/>
                <a:ea typeface="Yu Gothic UI Semilight" panose="020B0400000000000000" pitchFamily="50" charset="-128"/>
              </a:rPr>
              <a:t>月）し、１期目</a:t>
            </a:r>
            <a:r>
              <a:rPr lang="en-US" altLang="ja-JP" sz="1400" dirty="0">
                <a:latin typeface="Yu Gothic UI Semilight" panose="020B0400000000000000" pitchFamily="50" charset="-128"/>
                <a:ea typeface="Yu Gothic UI Semilight" panose="020B0400000000000000" pitchFamily="50" charset="-128"/>
              </a:rPr>
              <a:t>,</a:t>
            </a:r>
            <a:r>
              <a:rPr lang="ja-JP" altLang="en-US" sz="1400" dirty="0">
                <a:latin typeface="Yu Gothic UI Semilight" panose="020B0400000000000000" pitchFamily="50" charset="-128"/>
                <a:ea typeface="Yu Gothic UI Semilight" panose="020B0400000000000000" pitchFamily="50" charset="-128"/>
              </a:rPr>
              <a:t>年商</a:t>
            </a:r>
            <a:r>
              <a:rPr lang="en-US" altLang="ja-JP" sz="1400" dirty="0">
                <a:latin typeface="Yu Gothic UI Semilight" panose="020B0400000000000000" pitchFamily="50" charset="-128"/>
                <a:ea typeface="Yu Gothic UI Semilight" panose="020B0400000000000000" pitchFamily="50" charset="-128"/>
              </a:rPr>
              <a:t>4100</a:t>
            </a:r>
            <a:r>
              <a:rPr lang="ja-JP" altLang="en-US" sz="1400" dirty="0">
                <a:latin typeface="Yu Gothic UI Semilight" panose="020B0400000000000000" pitchFamily="50" charset="-128"/>
                <a:ea typeface="Yu Gothic UI Semilight" panose="020B0400000000000000" pitchFamily="50" charset="-128"/>
              </a:rPr>
              <a:t>万円を達成。月の最高売上は月</a:t>
            </a:r>
            <a:r>
              <a:rPr lang="en-US" altLang="ja-JP" sz="1400" dirty="0">
                <a:latin typeface="Yu Gothic UI Semilight" panose="020B0400000000000000" pitchFamily="50" charset="-128"/>
                <a:ea typeface="Yu Gothic UI Semilight" panose="020B0400000000000000" pitchFamily="50" charset="-128"/>
              </a:rPr>
              <a:t>500</a:t>
            </a:r>
            <a:r>
              <a:rPr lang="ja-JP" altLang="en-US" sz="1400" dirty="0">
                <a:latin typeface="Yu Gothic UI Semilight" panose="020B0400000000000000" pitchFamily="50" charset="-128"/>
                <a:ea typeface="Yu Gothic UI Semilight" panose="020B0400000000000000" pitchFamily="50" charset="-128"/>
              </a:rPr>
              <a:t>万円を達成する。</a:t>
            </a:r>
            <a:endParaRPr lang="en-US" altLang="ja-JP" sz="1400" dirty="0">
              <a:latin typeface="Yu Gothic UI Semilight" panose="020B0400000000000000" pitchFamily="50" charset="-128"/>
              <a:ea typeface="Yu Gothic UI Semilight" panose="020B0400000000000000" pitchFamily="50" charset="-128"/>
            </a:endParaRPr>
          </a:p>
          <a:p>
            <a:endParaRPr lang="en-US" altLang="ja-JP" sz="1400" dirty="0">
              <a:latin typeface="Yu Gothic UI Semilight" panose="020B0400000000000000" pitchFamily="50" charset="-128"/>
              <a:ea typeface="Yu Gothic UI Semilight" panose="020B0400000000000000" pitchFamily="50" charset="-128"/>
            </a:endParaRPr>
          </a:p>
          <a:p>
            <a:r>
              <a:rPr lang="ja-JP" altLang="en-US" sz="1400" dirty="0">
                <a:latin typeface="Yu Gothic UI Semilight" panose="020B0400000000000000" pitchFamily="50" charset="-128"/>
                <a:ea typeface="Yu Gothic UI Semilight" panose="020B0400000000000000" pitchFamily="50" charset="-128"/>
              </a:rPr>
              <a:t>現在は</a:t>
            </a:r>
            <a:r>
              <a:rPr lang="en-US" altLang="ja-JP" sz="1400" dirty="0">
                <a:latin typeface="Yu Gothic UI Semilight" panose="020B0400000000000000" pitchFamily="50" charset="-128"/>
                <a:ea typeface="Yu Gothic UI Semilight" panose="020B0400000000000000" pitchFamily="50" charset="-128"/>
              </a:rPr>
              <a:t>FB</a:t>
            </a:r>
            <a:r>
              <a:rPr lang="ja-JP" altLang="en-US" sz="1400" dirty="0">
                <a:latin typeface="Yu Gothic UI Semilight" panose="020B0400000000000000" pitchFamily="50" charset="-128"/>
                <a:ea typeface="Yu Gothic UI Semilight" panose="020B0400000000000000" pitchFamily="50" charset="-128"/>
              </a:rPr>
              <a:t>広告専門の広告代理店を経営し、年商</a:t>
            </a:r>
            <a:r>
              <a:rPr lang="en-US" altLang="ja-JP" sz="1400" dirty="0">
                <a:latin typeface="Yu Gothic UI Semilight" panose="020B0400000000000000" pitchFamily="50" charset="-128"/>
                <a:ea typeface="Yu Gothic UI Semilight" panose="020B0400000000000000" pitchFamily="50" charset="-128"/>
              </a:rPr>
              <a:t>2</a:t>
            </a:r>
            <a:r>
              <a:rPr lang="ja-JP" altLang="en-US" sz="1400" dirty="0">
                <a:latin typeface="Yu Gothic UI Semilight" panose="020B0400000000000000" pitchFamily="50" charset="-128"/>
                <a:ea typeface="Yu Gothic UI Semilight" panose="020B0400000000000000" pitchFamily="50" charset="-128"/>
              </a:rPr>
              <a:t>億円。「少ない時間でガッツリ稼ぐ」をモットーに１時間当たり</a:t>
            </a:r>
            <a:r>
              <a:rPr lang="en-US" altLang="ja-JP" sz="1400" dirty="0">
                <a:latin typeface="Yu Gothic UI Semilight" panose="020B0400000000000000" pitchFamily="50" charset="-128"/>
                <a:ea typeface="Yu Gothic UI Semilight" panose="020B0400000000000000" pitchFamily="50" charset="-128"/>
              </a:rPr>
              <a:t>10</a:t>
            </a:r>
            <a:r>
              <a:rPr lang="ja-JP" altLang="en-US" sz="1400" dirty="0">
                <a:latin typeface="Yu Gothic UI Semilight" panose="020B0400000000000000" pitchFamily="50" charset="-128"/>
                <a:ea typeface="Yu Gothic UI Semilight" panose="020B0400000000000000" pitchFamily="50" charset="-128"/>
              </a:rPr>
              <a:t>万円の利益を生み出す</a:t>
            </a:r>
            <a:r>
              <a:rPr lang="en-US" altLang="ja-JP" sz="1400" dirty="0">
                <a:latin typeface="Yu Gothic UI Semilight" panose="020B0400000000000000" pitchFamily="50" charset="-128"/>
                <a:ea typeface="Yu Gothic UI Semilight" panose="020B0400000000000000" pitchFamily="50" charset="-128"/>
              </a:rPr>
              <a:t>WEB</a:t>
            </a:r>
            <a:r>
              <a:rPr lang="ja-JP" altLang="en-US" sz="1400" dirty="0">
                <a:latin typeface="Yu Gothic UI Semilight" panose="020B0400000000000000" pitchFamily="50" charset="-128"/>
                <a:ea typeface="Yu Gothic UI Semilight" panose="020B0400000000000000" pitchFamily="50" charset="-128"/>
              </a:rPr>
              <a:t>マーケティングのスキルを磨き上げる。</a:t>
            </a:r>
            <a:endParaRPr lang="en-US" altLang="ja-JP" sz="1400" dirty="0">
              <a:latin typeface="Yu Gothic UI Semilight" panose="020B0400000000000000" pitchFamily="50" charset="-128"/>
              <a:ea typeface="Yu Gothic UI Semilight" panose="020B0400000000000000" pitchFamily="50" charset="-128"/>
            </a:endParaRPr>
          </a:p>
          <a:p>
            <a:r>
              <a:rPr lang="ja-JP" altLang="en-US" sz="1400" dirty="0">
                <a:latin typeface="Yu Gothic UI Semilight" panose="020B0400000000000000" pitchFamily="50" charset="-128"/>
                <a:ea typeface="Yu Gothic UI Semilight" panose="020B0400000000000000" pitchFamily="50" charset="-128"/>
              </a:rPr>
              <a:t>さらに</a:t>
            </a:r>
            <a:r>
              <a:rPr lang="en-US" altLang="ja-JP" sz="1400" dirty="0">
                <a:latin typeface="Yu Gothic UI Semilight" panose="020B0400000000000000" pitchFamily="50" charset="-128"/>
                <a:ea typeface="Yu Gothic UI Semilight" panose="020B0400000000000000" pitchFamily="50" charset="-128"/>
              </a:rPr>
              <a:t>2022</a:t>
            </a:r>
            <a:r>
              <a:rPr lang="ja-JP" altLang="en-US" sz="1400" dirty="0">
                <a:latin typeface="Yu Gothic UI Semilight" panose="020B0400000000000000" pitchFamily="50" charset="-128"/>
                <a:ea typeface="Yu Gothic UI Semilight" panose="020B0400000000000000" pitchFamily="50" charset="-128"/>
              </a:rPr>
              <a:t>年より</a:t>
            </a:r>
            <a:r>
              <a:rPr lang="en-US" altLang="ja-JP" sz="1400" dirty="0">
                <a:latin typeface="Yu Gothic UI Semilight" panose="020B0400000000000000" pitchFamily="50" charset="-128"/>
                <a:ea typeface="Yu Gothic UI Semilight" panose="020B0400000000000000" pitchFamily="50" charset="-128"/>
              </a:rPr>
              <a:t>3</a:t>
            </a:r>
            <a:r>
              <a:rPr lang="ja-JP" altLang="en-US" sz="1400" dirty="0">
                <a:latin typeface="Yu Gothic UI Semilight" panose="020B0400000000000000" pitchFamily="50" charset="-128"/>
                <a:ea typeface="Yu Gothic UI Semilight" panose="020B0400000000000000" pitchFamily="50" charset="-128"/>
              </a:rPr>
              <a:t>社目の会社を立ち上げ、スタートアップ企業にも参画中。</a:t>
            </a:r>
            <a:endParaRPr lang="en-US" altLang="ja-JP" sz="1400" dirty="0">
              <a:latin typeface="Yu Gothic UI Semilight" panose="020B0400000000000000" pitchFamily="50" charset="-128"/>
              <a:ea typeface="Yu Gothic UI Semilight" panose="020B0400000000000000" pitchFamily="50" charset="-128"/>
            </a:endParaRPr>
          </a:p>
          <a:p>
            <a:endParaRPr lang="en-US" altLang="ja-JP" sz="1400" dirty="0">
              <a:latin typeface="Yu Gothic UI Semilight" panose="020B0400000000000000" pitchFamily="50" charset="-128"/>
              <a:ea typeface="Yu Gothic UI Semilight" panose="020B0400000000000000" pitchFamily="50" charset="-128"/>
            </a:endParaRPr>
          </a:p>
          <a:p>
            <a:r>
              <a:rPr lang="ja-JP" altLang="en-US" sz="1400" dirty="0">
                <a:latin typeface="Yu Gothic UI Semilight" panose="020B0400000000000000" pitchFamily="50" charset="-128"/>
                <a:ea typeface="Yu Gothic UI Semilight" panose="020B0400000000000000" pitchFamily="50" charset="-128"/>
              </a:rPr>
              <a:t>ブログで稼ぎたい人向けの情報発信（メルマガ</a:t>
            </a:r>
            <a:r>
              <a:rPr lang="en-US" altLang="ja-JP" sz="1400" dirty="0">
                <a:latin typeface="Yu Gothic UI Semilight" panose="020B0400000000000000" pitchFamily="50" charset="-128"/>
                <a:ea typeface="Yu Gothic UI Semilight" panose="020B0400000000000000" pitchFamily="50" charset="-128"/>
              </a:rPr>
              <a:t>2000</a:t>
            </a:r>
            <a:r>
              <a:rPr lang="ja-JP" altLang="en-US" sz="1400" dirty="0">
                <a:latin typeface="Yu Gothic UI Semilight" panose="020B0400000000000000" pitchFamily="50" charset="-128"/>
                <a:ea typeface="Yu Gothic UI Semilight" panose="020B0400000000000000" pitchFamily="50" charset="-128"/>
              </a:rPr>
              <a:t>人、</a:t>
            </a:r>
            <a:r>
              <a:rPr lang="en-US" altLang="ja-JP" sz="1400" dirty="0">
                <a:latin typeface="Yu Gothic UI Semilight" panose="020B0400000000000000" pitchFamily="50" charset="-128"/>
                <a:ea typeface="Yu Gothic UI Semilight" panose="020B0400000000000000" pitchFamily="50" charset="-128"/>
              </a:rPr>
              <a:t>LINE1000</a:t>
            </a:r>
            <a:r>
              <a:rPr lang="ja-JP" altLang="en-US" sz="1400" dirty="0">
                <a:latin typeface="Yu Gothic UI Semilight" panose="020B0400000000000000" pitchFamily="50" charset="-128"/>
                <a:ea typeface="Yu Gothic UI Semilight" panose="020B0400000000000000" pitchFamily="50" charset="-128"/>
              </a:rPr>
              <a:t>人、</a:t>
            </a:r>
            <a:r>
              <a:rPr lang="en-US" altLang="ja-JP" sz="1400" dirty="0">
                <a:latin typeface="Yu Gothic UI Semilight" panose="020B0400000000000000" pitchFamily="50" charset="-128"/>
                <a:ea typeface="Yu Gothic UI Semilight" panose="020B0400000000000000" pitchFamily="50" charset="-128"/>
              </a:rPr>
              <a:t>Twitter3400</a:t>
            </a:r>
            <a:r>
              <a:rPr lang="ja-JP" altLang="en-US" sz="1400" dirty="0">
                <a:latin typeface="Yu Gothic UI Semilight" panose="020B0400000000000000" pitchFamily="50" charset="-128"/>
                <a:ea typeface="Yu Gothic UI Semilight" panose="020B0400000000000000" pitchFamily="50" charset="-128"/>
              </a:rPr>
              <a:t>人）をする中、ブログでの稼ぎ方を教えてほしい声を無数にいただく。</a:t>
            </a:r>
            <a:endParaRPr lang="en-US" altLang="ja-JP" sz="1400" dirty="0">
              <a:latin typeface="Yu Gothic UI Semilight" panose="020B0400000000000000" pitchFamily="50" charset="-128"/>
              <a:ea typeface="Yu Gothic UI Semilight" panose="020B0400000000000000" pitchFamily="50" charset="-128"/>
            </a:endParaRPr>
          </a:p>
          <a:p>
            <a:endParaRPr lang="en-US" altLang="ja-JP" sz="1400" dirty="0">
              <a:latin typeface="Yu Gothic UI Semilight" panose="020B0400000000000000" pitchFamily="50" charset="-128"/>
              <a:ea typeface="Yu Gothic UI Semilight" panose="020B0400000000000000" pitchFamily="50" charset="-128"/>
            </a:endParaRPr>
          </a:p>
          <a:p>
            <a:r>
              <a:rPr lang="ja-JP" altLang="en-US" sz="1400" u="sng" dirty="0">
                <a:solidFill>
                  <a:srgbClr val="FF0000"/>
                </a:solidFill>
                <a:latin typeface="Yu Gothic UI Semilight" panose="020B0400000000000000" pitchFamily="50" charset="-128"/>
                <a:ea typeface="Yu Gothic UI Semilight" panose="020B0400000000000000" pitchFamily="50" charset="-128"/>
              </a:rPr>
              <a:t>自分のように「制約」があって外で働きたくても働けない人に、自宅で仕事ができる選択肢を広めたい</a:t>
            </a:r>
            <a:endParaRPr lang="en-US" altLang="ja-JP" sz="1400" u="sng" dirty="0">
              <a:solidFill>
                <a:srgbClr val="FF0000"/>
              </a:solidFill>
              <a:latin typeface="Yu Gothic UI Semilight" panose="020B0400000000000000" pitchFamily="50" charset="-128"/>
              <a:ea typeface="Yu Gothic UI Semilight" panose="020B0400000000000000" pitchFamily="50" charset="-128"/>
            </a:endParaRPr>
          </a:p>
          <a:p>
            <a:r>
              <a:rPr lang="ja-JP" altLang="en-US" sz="1400" u="sng" dirty="0">
                <a:solidFill>
                  <a:srgbClr val="FF0000"/>
                </a:solidFill>
                <a:latin typeface="Yu Gothic UI Semilight" panose="020B0400000000000000" pitchFamily="50" charset="-128"/>
                <a:ea typeface="Yu Gothic UI Semilight" panose="020B0400000000000000" pitchFamily="50" charset="-128"/>
              </a:rPr>
              <a:t>　👉自分</a:t>
            </a:r>
            <a:r>
              <a:rPr lang="en-US" altLang="ja-JP" sz="1400" u="sng" dirty="0">
                <a:solidFill>
                  <a:srgbClr val="FF0000"/>
                </a:solidFill>
                <a:latin typeface="Yu Gothic UI Semilight" panose="020B0400000000000000" pitchFamily="50" charset="-128"/>
                <a:ea typeface="Yu Gothic UI Semilight" panose="020B0400000000000000" pitchFamily="50" charset="-128"/>
              </a:rPr>
              <a:t>1</a:t>
            </a:r>
            <a:r>
              <a:rPr lang="ja-JP" altLang="en-US" sz="1400" u="sng" dirty="0">
                <a:solidFill>
                  <a:srgbClr val="FF0000"/>
                </a:solidFill>
                <a:latin typeface="Yu Gothic UI Semilight" panose="020B0400000000000000" pitchFamily="50" charset="-128"/>
                <a:ea typeface="Yu Gothic UI Semilight" panose="020B0400000000000000" pitchFamily="50" charset="-128"/>
              </a:rPr>
              <a:t>人で行うのではなく、理念に共感してくれる仲間と一緒に広めていきたい。</a:t>
            </a:r>
            <a:endParaRPr kumimoji="1" lang="ja-JP" altLang="en-US" sz="1400" dirty="0">
              <a:latin typeface="Yu Gothic UI Semilight" panose="020B0400000000000000" pitchFamily="50" charset="-128"/>
              <a:ea typeface="Yu Gothic UI Semilight" panose="020B0400000000000000" pitchFamily="50" charset="-128"/>
            </a:endParaRPr>
          </a:p>
        </p:txBody>
      </p:sp>
      <p:pic>
        <p:nvPicPr>
          <p:cNvPr id="6" name="Picture 2" descr="sz227224_010.JPG">
            <a:extLst>
              <a:ext uri="{FF2B5EF4-FFF2-40B4-BE49-F238E27FC236}">
                <a16:creationId xmlns:a16="http://schemas.microsoft.com/office/drawing/2014/main" id="{BE3EE442-5DB6-4753-93AF-1E027B42C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561" y="620146"/>
            <a:ext cx="3373735" cy="5064120"/>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8D4F9D67-BB62-C291-73C1-6AB13F35FE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8743" y="493701"/>
            <a:ext cx="3464138" cy="5190565"/>
          </a:xfrm>
          <a:prstGeom prst="rect">
            <a:avLst/>
          </a:prstGeom>
        </p:spPr>
      </p:pic>
    </p:spTree>
    <p:extLst>
      <p:ext uri="{BB962C8B-B14F-4D97-AF65-F5344CB8AC3E}">
        <p14:creationId xmlns:p14="http://schemas.microsoft.com/office/powerpoint/2010/main" val="2473605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a:extLst>
              <a:ext uri="{FF2B5EF4-FFF2-40B4-BE49-F238E27FC236}">
                <a16:creationId xmlns:a16="http://schemas.microsoft.com/office/drawing/2014/main" id="{268C3403-A0E0-4C18-BCD9-1C3C5D84171A}"/>
              </a:ext>
            </a:extLst>
          </p:cNvPr>
          <p:cNvPicPr>
            <a:picLocks noChangeAspect="1"/>
          </p:cNvPicPr>
          <p:nvPr/>
        </p:nvPicPr>
        <p:blipFill>
          <a:blip r:embed="rId2"/>
          <a:stretch>
            <a:fillRect/>
          </a:stretch>
        </p:blipFill>
        <p:spPr>
          <a:xfrm>
            <a:off x="7767809" y="2167592"/>
            <a:ext cx="3551153" cy="3037945"/>
          </a:xfrm>
          <a:prstGeom prst="rect">
            <a:avLst/>
          </a:prstGeom>
        </p:spPr>
      </p:pic>
      <p:cxnSp>
        <p:nvCxnSpPr>
          <p:cNvPr id="10" name="直線矢印コネクタ 9">
            <a:extLst>
              <a:ext uri="{FF2B5EF4-FFF2-40B4-BE49-F238E27FC236}">
                <a16:creationId xmlns:a16="http://schemas.microsoft.com/office/drawing/2014/main" id="{2D10F054-AA46-4D92-8F14-6B4622212D1C}"/>
              </a:ext>
            </a:extLst>
          </p:cNvPr>
          <p:cNvCxnSpPr>
            <a:cxnSpLocks/>
            <a:stCxn id="3" idx="0"/>
          </p:cNvCxnSpPr>
          <p:nvPr/>
        </p:nvCxnSpPr>
        <p:spPr>
          <a:xfrm flipV="1">
            <a:off x="610292" y="396233"/>
            <a:ext cx="10774085" cy="6044381"/>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grpSp>
        <p:nvGrpSpPr>
          <p:cNvPr id="8" name="グループ化 7">
            <a:extLst>
              <a:ext uri="{FF2B5EF4-FFF2-40B4-BE49-F238E27FC236}">
                <a16:creationId xmlns:a16="http://schemas.microsoft.com/office/drawing/2014/main" id="{1E290A51-ACAD-411B-B038-8358ADBC015F}"/>
              </a:ext>
            </a:extLst>
          </p:cNvPr>
          <p:cNvGrpSpPr/>
          <p:nvPr/>
        </p:nvGrpSpPr>
        <p:grpSpPr>
          <a:xfrm>
            <a:off x="1046471" y="423985"/>
            <a:ext cx="8648884" cy="5163575"/>
            <a:chOff x="1046471" y="423985"/>
            <a:chExt cx="8648884" cy="5163575"/>
          </a:xfrm>
        </p:grpSpPr>
        <p:sp>
          <p:nvSpPr>
            <p:cNvPr id="6" name="テキスト ボックス 5">
              <a:extLst>
                <a:ext uri="{FF2B5EF4-FFF2-40B4-BE49-F238E27FC236}">
                  <a16:creationId xmlns:a16="http://schemas.microsoft.com/office/drawing/2014/main" id="{B9AF8CE0-4A2E-4623-B179-75BAFC37B2B1}"/>
                </a:ext>
              </a:extLst>
            </p:cNvPr>
            <p:cNvSpPr txBox="1"/>
            <p:nvPr/>
          </p:nvSpPr>
          <p:spPr>
            <a:xfrm>
              <a:off x="3206622" y="423985"/>
              <a:ext cx="1737976" cy="369332"/>
            </a:xfrm>
            <a:prstGeom prst="rect">
              <a:avLst/>
            </a:prstGeom>
            <a:noFill/>
          </p:spPr>
          <p:txBody>
            <a:bodyPr wrap="none" rtlCol="0">
              <a:spAutoFit/>
            </a:bodyPr>
            <a:lstStyle/>
            <a:p>
              <a:pPr hangingPunct="1"/>
              <a:r>
                <a:rPr kumimoji="1" lang="ja-JP" altLang="en-US" b="1" kern="1200" dirty="0">
                  <a:solidFill>
                    <a:prstClr val="black"/>
                  </a:solidFill>
                  <a:cs typeface="+mn-cs"/>
                </a:rPr>
                <a:t>ブログ基礎講義</a:t>
              </a:r>
            </a:p>
          </p:txBody>
        </p:sp>
        <p:sp>
          <p:nvSpPr>
            <p:cNvPr id="42" name="四角形: 角を丸くする 41">
              <a:extLst>
                <a:ext uri="{FF2B5EF4-FFF2-40B4-BE49-F238E27FC236}">
                  <a16:creationId xmlns:a16="http://schemas.microsoft.com/office/drawing/2014/main" id="{5453FF00-A3DF-4703-ADC2-15FCBAAFDA87}"/>
                </a:ext>
              </a:extLst>
            </p:cNvPr>
            <p:cNvSpPr/>
            <p:nvPr/>
          </p:nvSpPr>
          <p:spPr>
            <a:xfrm>
              <a:off x="1046471" y="810367"/>
              <a:ext cx="8648884" cy="4777193"/>
            </a:xfrm>
            <a:prstGeom prst="roundRect">
              <a:avLst/>
            </a:prstGeom>
            <a:noFill/>
            <a:ln w="76200">
              <a:solidFill>
                <a:srgbClr val="FCE2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kumimoji="1" lang="ja-JP" altLang="en-US" kern="1200" dirty="0">
                <a:solidFill>
                  <a:prstClr val="white"/>
                </a:solidFill>
              </a:endParaRPr>
            </a:p>
          </p:txBody>
        </p:sp>
      </p:grpSp>
      <p:sp>
        <p:nvSpPr>
          <p:cNvPr id="40" name="四角形: 角を丸くする 39">
            <a:extLst>
              <a:ext uri="{FF2B5EF4-FFF2-40B4-BE49-F238E27FC236}">
                <a16:creationId xmlns:a16="http://schemas.microsoft.com/office/drawing/2014/main" id="{F38260D3-988B-4C47-B9C5-9F03D2E4CFA3}"/>
              </a:ext>
            </a:extLst>
          </p:cNvPr>
          <p:cNvSpPr/>
          <p:nvPr/>
        </p:nvSpPr>
        <p:spPr>
          <a:xfrm>
            <a:off x="2295314" y="5592404"/>
            <a:ext cx="1688283" cy="715347"/>
          </a:xfrm>
          <a:prstGeom prst="roundRect">
            <a:avLst/>
          </a:prstGeom>
          <a:solidFill>
            <a:srgbClr val="7CCCDB"/>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kumimoji="1" lang="ja-JP" altLang="en-US" kern="1200" dirty="0">
              <a:solidFill>
                <a:prstClr val="white"/>
              </a:solidFill>
            </a:endParaRPr>
          </a:p>
        </p:txBody>
      </p:sp>
      <p:sp>
        <p:nvSpPr>
          <p:cNvPr id="31" name="四角形: 角を丸くする 30">
            <a:extLst>
              <a:ext uri="{FF2B5EF4-FFF2-40B4-BE49-F238E27FC236}">
                <a16:creationId xmlns:a16="http://schemas.microsoft.com/office/drawing/2014/main" id="{B1025C30-B33B-4843-B987-0BD5CFEE3D63}"/>
              </a:ext>
            </a:extLst>
          </p:cNvPr>
          <p:cNvSpPr/>
          <p:nvPr/>
        </p:nvSpPr>
        <p:spPr>
          <a:xfrm>
            <a:off x="2593661" y="4057326"/>
            <a:ext cx="4834099" cy="731803"/>
          </a:xfrm>
          <a:prstGeom prst="roundRect">
            <a:avLst/>
          </a:prstGeom>
          <a:solidFill>
            <a:schemeClr val="accent4">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kumimoji="1" lang="ja-JP" altLang="en-US" kern="1200" dirty="0">
              <a:solidFill>
                <a:prstClr val="white"/>
              </a:solidFill>
            </a:endParaRPr>
          </a:p>
        </p:txBody>
      </p:sp>
      <p:sp>
        <p:nvSpPr>
          <p:cNvPr id="30" name="四角形: 角を丸くする 29">
            <a:extLst>
              <a:ext uri="{FF2B5EF4-FFF2-40B4-BE49-F238E27FC236}">
                <a16:creationId xmlns:a16="http://schemas.microsoft.com/office/drawing/2014/main" id="{A795EF47-6198-4513-BB0B-59BA5AD7FED3}"/>
              </a:ext>
            </a:extLst>
          </p:cNvPr>
          <p:cNvSpPr/>
          <p:nvPr/>
        </p:nvSpPr>
        <p:spPr>
          <a:xfrm>
            <a:off x="1048617" y="4825537"/>
            <a:ext cx="6157518" cy="731803"/>
          </a:xfrm>
          <a:prstGeom prst="roundRect">
            <a:avLst/>
          </a:prstGeom>
          <a:solidFill>
            <a:srgbClr val="FCE2A3"/>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kumimoji="1" lang="ja-JP" altLang="en-US" kern="1200" dirty="0">
              <a:solidFill>
                <a:prstClr val="white"/>
              </a:solidFill>
            </a:endParaRPr>
          </a:p>
        </p:txBody>
      </p:sp>
      <p:sp>
        <p:nvSpPr>
          <p:cNvPr id="29" name="四角形: 角を丸くする 28">
            <a:extLst>
              <a:ext uri="{FF2B5EF4-FFF2-40B4-BE49-F238E27FC236}">
                <a16:creationId xmlns:a16="http://schemas.microsoft.com/office/drawing/2014/main" id="{CD3A1C4E-F725-487E-802A-317F41DFD1AA}"/>
              </a:ext>
            </a:extLst>
          </p:cNvPr>
          <p:cNvSpPr/>
          <p:nvPr/>
        </p:nvSpPr>
        <p:spPr>
          <a:xfrm>
            <a:off x="610292" y="5597248"/>
            <a:ext cx="1688283" cy="715347"/>
          </a:xfrm>
          <a:prstGeom prst="roundRect">
            <a:avLst/>
          </a:prstGeom>
          <a:solidFill>
            <a:srgbClr val="7CCCDB"/>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kumimoji="1" lang="ja-JP" altLang="en-US" kern="1200" dirty="0">
              <a:solidFill>
                <a:prstClr val="white"/>
              </a:solidFill>
            </a:endParaRPr>
          </a:p>
        </p:txBody>
      </p:sp>
      <p:cxnSp>
        <p:nvCxnSpPr>
          <p:cNvPr id="5" name="直線コネクタ 4">
            <a:extLst>
              <a:ext uri="{FF2B5EF4-FFF2-40B4-BE49-F238E27FC236}">
                <a16:creationId xmlns:a16="http://schemas.microsoft.com/office/drawing/2014/main" id="{A5A21AAE-2791-448B-8AF2-AA76361137B6}"/>
              </a:ext>
            </a:extLst>
          </p:cNvPr>
          <p:cNvCxnSpPr>
            <a:cxnSpLocks/>
          </p:cNvCxnSpPr>
          <p:nvPr/>
        </p:nvCxnSpPr>
        <p:spPr>
          <a:xfrm>
            <a:off x="0" y="6392411"/>
            <a:ext cx="121920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直線コネクタ 6">
            <a:extLst>
              <a:ext uri="{FF2B5EF4-FFF2-40B4-BE49-F238E27FC236}">
                <a16:creationId xmlns:a16="http://schemas.microsoft.com/office/drawing/2014/main" id="{B7FBFACA-70B4-4B25-9307-9C40AF50457D}"/>
              </a:ext>
            </a:extLst>
          </p:cNvPr>
          <p:cNvCxnSpPr>
            <a:cxnSpLocks/>
          </p:cNvCxnSpPr>
          <p:nvPr/>
        </p:nvCxnSpPr>
        <p:spPr>
          <a:xfrm>
            <a:off x="545284" y="0"/>
            <a:ext cx="0" cy="6392411"/>
          </a:xfrm>
          <a:prstGeom prst="line">
            <a:avLst/>
          </a:prstGeom>
          <a:ln w="38100"/>
        </p:spPr>
        <p:style>
          <a:lnRef idx="1">
            <a:schemeClr val="dk1"/>
          </a:lnRef>
          <a:fillRef idx="0">
            <a:schemeClr val="dk1"/>
          </a:fillRef>
          <a:effectRef idx="0">
            <a:schemeClr val="dk1"/>
          </a:effectRef>
          <a:fontRef idx="minor">
            <a:schemeClr val="tx1"/>
          </a:fontRef>
        </p:style>
      </p:cxnSp>
      <p:sp>
        <p:nvSpPr>
          <p:cNvPr id="12" name="正方形/長方形 11">
            <a:extLst>
              <a:ext uri="{FF2B5EF4-FFF2-40B4-BE49-F238E27FC236}">
                <a16:creationId xmlns:a16="http://schemas.microsoft.com/office/drawing/2014/main" id="{7CA14C73-BBAF-44A5-B8DD-B7F13A076654}"/>
              </a:ext>
            </a:extLst>
          </p:cNvPr>
          <p:cNvSpPr/>
          <p:nvPr/>
        </p:nvSpPr>
        <p:spPr>
          <a:xfrm>
            <a:off x="1409518" y="4927782"/>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ブログでの稼ぎ方を理解する</a:t>
            </a:r>
          </a:p>
        </p:txBody>
      </p:sp>
      <p:sp>
        <p:nvSpPr>
          <p:cNvPr id="13" name="正方形/長方形 12">
            <a:extLst>
              <a:ext uri="{FF2B5EF4-FFF2-40B4-BE49-F238E27FC236}">
                <a16:creationId xmlns:a16="http://schemas.microsoft.com/office/drawing/2014/main" id="{86007053-8AC7-469C-8CF7-97D8F9A3FE18}"/>
              </a:ext>
            </a:extLst>
          </p:cNvPr>
          <p:cNvSpPr/>
          <p:nvPr/>
        </p:nvSpPr>
        <p:spPr>
          <a:xfrm>
            <a:off x="885026" y="5694907"/>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en-US" altLang="ja-JP" sz="800" kern="1200" dirty="0">
                <a:solidFill>
                  <a:prstClr val="black"/>
                </a:solidFill>
              </a:rPr>
              <a:t>Lesson0</a:t>
            </a:r>
          </a:p>
          <a:p>
            <a:pPr algn="ctr" hangingPunct="1"/>
            <a:r>
              <a:rPr kumimoji="1" lang="en-US" altLang="ja-JP" sz="800" kern="1200" dirty="0" err="1">
                <a:solidFill>
                  <a:prstClr val="black"/>
                </a:solidFill>
              </a:rPr>
              <a:t>Wordpress</a:t>
            </a:r>
            <a:r>
              <a:rPr kumimoji="1" lang="ja-JP" altLang="en-US" sz="800" kern="1200" dirty="0">
                <a:solidFill>
                  <a:prstClr val="black"/>
                </a:solidFill>
              </a:rPr>
              <a:t>ブログ</a:t>
            </a:r>
            <a:endParaRPr kumimoji="1" lang="en-US" altLang="ja-JP" sz="800" kern="1200" dirty="0">
              <a:solidFill>
                <a:prstClr val="black"/>
              </a:solidFill>
            </a:endParaRPr>
          </a:p>
          <a:p>
            <a:pPr algn="ctr" hangingPunct="1"/>
            <a:r>
              <a:rPr kumimoji="1" lang="ja-JP" altLang="en-US" sz="800" kern="1200" dirty="0">
                <a:solidFill>
                  <a:prstClr val="black"/>
                </a:solidFill>
              </a:rPr>
              <a:t>を開設する</a:t>
            </a:r>
          </a:p>
        </p:txBody>
      </p:sp>
      <p:sp>
        <p:nvSpPr>
          <p:cNvPr id="14" name="正方形/長方形 13">
            <a:extLst>
              <a:ext uri="{FF2B5EF4-FFF2-40B4-BE49-F238E27FC236}">
                <a16:creationId xmlns:a16="http://schemas.microsoft.com/office/drawing/2014/main" id="{0A860214-A8B0-45FD-83D4-EA9D5C40385E}"/>
              </a:ext>
            </a:extLst>
          </p:cNvPr>
          <p:cNvSpPr/>
          <p:nvPr/>
        </p:nvSpPr>
        <p:spPr>
          <a:xfrm>
            <a:off x="2531916" y="5694907"/>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en-US" altLang="ja-JP" sz="800" kern="1200" dirty="0">
                <a:solidFill>
                  <a:prstClr val="black"/>
                </a:solidFill>
              </a:rPr>
              <a:t>Lesson0</a:t>
            </a:r>
          </a:p>
          <a:p>
            <a:pPr algn="ctr" hangingPunct="1"/>
            <a:r>
              <a:rPr kumimoji="1" lang="en-US" altLang="ja-JP" sz="800" kern="1200" dirty="0">
                <a:solidFill>
                  <a:prstClr val="black"/>
                </a:solidFill>
              </a:rPr>
              <a:t>Google </a:t>
            </a:r>
            <a:r>
              <a:rPr kumimoji="1" lang="en-US" altLang="ja-JP" sz="800" kern="1200" dirty="0" err="1">
                <a:solidFill>
                  <a:prstClr val="black"/>
                </a:solidFill>
              </a:rPr>
              <a:t>Adsense</a:t>
            </a:r>
            <a:r>
              <a:rPr kumimoji="1" lang="ja-JP" altLang="en-US" sz="800" kern="1200" dirty="0">
                <a:solidFill>
                  <a:prstClr val="black"/>
                </a:solidFill>
              </a:rPr>
              <a:t>の</a:t>
            </a:r>
            <a:endParaRPr kumimoji="1" lang="en-US" altLang="ja-JP" sz="800" kern="1200" dirty="0">
              <a:solidFill>
                <a:prstClr val="black"/>
              </a:solidFill>
            </a:endParaRPr>
          </a:p>
          <a:p>
            <a:pPr algn="ctr" hangingPunct="1"/>
            <a:r>
              <a:rPr kumimoji="1" lang="ja-JP" altLang="en-US" sz="800" kern="1200" dirty="0">
                <a:solidFill>
                  <a:prstClr val="black"/>
                </a:solidFill>
              </a:rPr>
              <a:t>審査に合格する</a:t>
            </a:r>
            <a:endParaRPr kumimoji="1" lang="en-US" altLang="ja-JP" sz="800" kern="1200" dirty="0">
              <a:solidFill>
                <a:prstClr val="black"/>
              </a:solidFill>
            </a:endParaRPr>
          </a:p>
        </p:txBody>
      </p:sp>
      <p:sp>
        <p:nvSpPr>
          <p:cNvPr id="15" name="正方形/長方形 14">
            <a:extLst>
              <a:ext uri="{FF2B5EF4-FFF2-40B4-BE49-F238E27FC236}">
                <a16:creationId xmlns:a16="http://schemas.microsoft.com/office/drawing/2014/main" id="{3D7D8F3F-EC80-4B98-8DDF-C1773576F535}"/>
              </a:ext>
            </a:extLst>
          </p:cNvPr>
          <p:cNvSpPr/>
          <p:nvPr/>
        </p:nvSpPr>
        <p:spPr>
          <a:xfrm>
            <a:off x="5486305" y="4945524"/>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ブログスクールを</a:t>
            </a:r>
            <a:endParaRPr kumimoji="1" lang="en-US" altLang="ja-JP" sz="800" kern="1200" dirty="0">
              <a:solidFill>
                <a:prstClr val="black"/>
              </a:solidFill>
            </a:endParaRPr>
          </a:p>
          <a:p>
            <a:pPr algn="ctr" hangingPunct="1"/>
            <a:r>
              <a:rPr kumimoji="1" lang="ja-JP" altLang="en-US" sz="800" kern="1200" dirty="0">
                <a:solidFill>
                  <a:prstClr val="black"/>
                </a:solidFill>
              </a:rPr>
              <a:t>最大限活用する方法</a:t>
            </a:r>
            <a:endParaRPr kumimoji="1" lang="en-US" altLang="ja-JP" sz="800" kern="1200" dirty="0">
              <a:solidFill>
                <a:prstClr val="black"/>
              </a:solidFill>
            </a:endParaRPr>
          </a:p>
        </p:txBody>
      </p:sp>
      <p:sp>
        <p:nvSpPr>
          <p:cNvPr id="16" name="正方形/長方形 15">
            <a:extLst>
              <a:ext uri="{FF2B5EF4-FFF2-40B4-BE49-F238E27FC236}">
                <a16:creationId xmlns:a16="http://schemas.microsoft.com/office/drawing/2014/main" id="{3CB3711A-1F3D-47B8-8081-C219A8B8ABA4}"/>
              </a:ext>
            </a:extLst>
          </p:cNvPr>
          <p:cNvSpPr/>
          <p:nvPr/>
        </p:nvSpPr>
        <p:spPr>
          <a:xfrm>
            <a:off x="4127376" y="4946810"/>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en-US" altLang="ja-JP" sz="800" kern="1200" dirty="0">
                <a:solidFill>
                  <a:prstClr val="black"/>
                </a:solidFill>
              </a:rPr>
              <a:t>SEO</a:t>
            </a:r>
            <a:r>
              <a:rPr kumimoji="1" lang="ja-JP" altLang="en-US" sz="800" kern="1200" dirty="0">
                <a:solidFill>
                  <a:prstClr val="black"/>
                </a:solidFill>
              </a:rPr>
              <a:t>とは？</a:t>
            </a:r>
            <a:endParaRPr kumimoji="1" lang="en-US" altLang="ja-JP" sz="800" kern="1200" dirty="0">
              <a:solidFill>
                <a:prstClr val="black"/>
              </a:solidFill>
            </a:endParaRPr>
          </a:p>
          <a:p>
            <a:pPr algn="ctr" hangingPunct="1"/>
            <a:r>
              <a:rPr kumimoji="1" lang="ja-JP" altLang="en-US" sz="800" kern="1200" dirty="0">
                <a:solidFill>
                  <a:prstClr val="black"/>
                </a:solidFill>
              </a:rPr>
              <a:t>キーワードの理解</a:t>
            </a:r>
            <a:endParaRPr kumimoji="1" lang="en-US" altLang="ja-JP" sz="800" kern="1200" dirty="0">
              <a:solidFill>
                <a:prstClr val="black"/>
              </a:solidFill>
            </a:endParaRPr>
          </a:p>
          <a:p>
            <a:pPr algn="ctr" hangingPunct="1"/>
            <a:r>
              <a:rPr kumimoji="1" lang="ja-JP" altLang="en-US" sz="800" kern="1200" dirty="0">
                <a:solidFill>
                  <a:prstClr val="black"/>
                </a:solidFill>
              </a:rPr>
              <a:t>を深める</a:t>
            </a:r>
            <a:endParaRPr kumimoji="1" lang="en-US" altLang="ja-JP" sz="800" kern="1200" dirty="0">
              <a:solidFill>
                <a:prstClr val="black"/>
              </a:solidFill>
            </a:endParaRPr>
          </a:p>
        </p:txBody>
      </p:sp>
      <p:sp>
        <p:nvSpPr>
          <p:cNvPr id="17" name="正方形/長方形 16">
            <a:extLst>
              <a:ext uri="{FF2B5EF4-FFF2-40B4-BE49-F238E27FC236}">
                <a16:creationId xmlns:a16="http://schemas.microsoft.com/office/drawing/2014/main" id="{B6A2109D-7928-455E-BED0-D1F32327F178}"/>
              </a:ext>
            </a:extLst>
          </p:cNvPr>
          <p:cNvSpPr/>
          <p:nvPr/>
        </p:nvSpPr>
        <p:spPr>
          <a:xfrm>
            <a:off x="2768447" y="4934794"/>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ブログの成長曲線</a:t>
            </a:r>
            <a:endParaRPr kumimoji="1" lang="en-US" altLang="ja-JP" sz="800" kern="1200" dirty="0">
              <a:solidFill>
                <a:prstClr val="black"/>
              </a:solidFill>
            </a:endParaRPr>
          </a:p>
          <a:p>
            <a:pPr algn="ctr" hangingPunct="1"/>
            <a:r>
              <a:rPr kumimoji="1" lang="ja-JP" altLang="en-US" sz="800" kern="1200" dirty="0">
                <a:solidFill>
                  <a:prstClr val="black"/>
                </a:solidFill>
              </a:rPr>
              <a:t>を理解する</a:t>
            </a:r>
            <a:endParaRPr kumimoji="1" lang="en-US" altLang="ja-JP" sz="800" kern="1200" dirty="0">
              <a:solidFill>
                <a:prstClr val="black"/>
              </a:solidFill>
            </a:endParaRPr>
          </a:p>
          <a:p>
            <a:pPr algn="ctr" hangingPunct="1"/>
            <a:r>
              <a:rPr kumimoji="1" lang="ja-JP" altLang="en-US" sz="800" kern="1200" dirty="0">
                <a:solidFill>
                  <a:prstClr val="black"/>
                </a:solidFill>
              </a:rPr>
              <a:t>作業量・記事数</a:t>
            </a:r>
            <a:endParaRPr kumimoji="1" lang="en-US" altLang="ja-JP" sz="800" kern="1200" dirty="0">
              <a:solidFill>
                <a:prstClr val="black"/>
              </a:solidFill>
            </a:endParaRPr>
          </a:p>
        </p:txBody>
      </p:sp>
      <p:sp>
        <p:nvSpPr>
          <p:cNvPr id="18" name="正方形/長方形 17">
            <a:extLst>
              <a:ext uri="{FF2B5EF4-FFF2-40B4-BE49-F238E27FC236}">
                <a16:creationId xmlns:a16="http://schemas.microsoft.com/office/drawing/2014/main" id="{EA1BE6E1-AD84-4ED4-9DB1-CDFDB6DFACC1}"/>
              </a:ext>
            </a:extLst>
          </p:cNvPr>
          <p:cNvSpPr/>
          <p:nvPr/>
        </p:nvSpPr>
        <p:spPr>
          <a:xfrm>
            <a:off x="4328089" y="4182537"/>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en-US" altLang="ja-JP" sz="800" kern="1200" dirty="0">
                <a:solidFill>
                  <a:prstClr val="black"/>
                </a:solidFill>
              </a:rPr>
              <a:t>SEO</a:t>
            </a:r>
            <a:r>
              <a:rPr kumimoji="1" lang="ja-JP" altLang="en-US" sz="800" kern="1200" dirty="0">
                <a:solidFill>
                  <a:prstClr val="black"/>
                </a:solidFill>
              </a:rPr>
              <a:t>ライティング</a:t>
            </a:r>
            <a:endParaRPr kumimoji="1" lang="en-US" altLang="ja-JP" sz="800" kern="1200" dirty="0">
              <a:solidFill>
                <a:prstClr val="black"/>
              </a:solidFill>
            </a:endParaRPr>
          </a:p>
          <a:p>
            <a:pPr algn="ctr" hangingPunct="1"/>
            <a:r>
              <a:rPr kumimoji="1" lang="ja-JP" altLang="en-US" sz="800" kern="1200" dirty="0">
                <a:solidFill>
                  <a:prstClr val="black"/>
                </a:solidFill>
              </a:rPr>
              <a:t>で記事が書けるよう</a:t>
            </a:r>
            <a:endParaRPr kumimoji="1" lang="en-US" altLang="ja-JP" sz="800" kern="1200" dirty="0">
              <a:solidFill>
                <a:prstClr val="black"/>
              </a:solidFill>
            </a:endParaRPr>
          </a:p>
          <a:p>
            <a:pPr algn="ctr" hangingPunct="1"/>
            <a:r>
              <a:rPr kumimoji="1" lang="ja-JP" altLang="en-US" sz="800" kern="1200" dirty="0">
                <a:solidFill>
                  <a:prstClr val="black"/>
                </a:solidFill>
              </a:rPr>
              <a:t>になる</a:t>
            </a:r>
            <a:endParaRPr kumimoji="1" lang="en-US" altLang="ja-JP" sz="800" kern="1200" dirty="0">
              <a:solidFill>
                <a:prstClr val="black"/>
              </a:solidFill>
            </a:endParaRPr>
          </a:p>
        </p:txBody>
      </p:sp>
      <p:sp>
        <p:nvSpPr>
          <p:cNvPr id="19" name="正方形/長方形 18">
            <a:extLst>
              <a:ext uri="{FF2B5EF4-FFF2-40B4-BE49-F238E27FC236}">
                <a16:creationId xmlns:a16="http://schemas.microsoft.com/office/drawing/2014/main" id="{438574D8-23A0-45A0-9EE5-0D513E9A6FF8}"/>
              </a:ext>
            </a:extLst>
          </p:cNvPr>
          <p:cNvSpPr/>
          <p:nvPr/>
        </p:nvSpPr>
        <p:spPr>
          <a:xfrm>
            <a:off x="5649364" y="4171430"/>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en-US" altLang="ja-JP" sz="800" kern="1200" dirty="0" err="1">
                <a:solidFill>
                  <a:prstClr val="black"/>
                </a:solidFill>
              </a:rPr>
              <a:t>Wordpress</a:t>
            </a:r>
            <a:r>
              <a:rPr kumimoji="1" lang="ja-JP" altLang="en-US" sz="800" kern="1200" dirty="0">
                <a:solidFill>
                  <a:prstClr val="black"/>
                </a:solidFill>
              </a:rPr>
              <a:t>の基本操作</a:t>
            </a:r>
            <a:endParaRPr kumimoji="1" lang="en-US" altLang="ja-JP" sz="800" kern="1200" dirty="0">
              <a:solidFill>
                <a:prstClr val="black"/>
              </a:solidFill>
            </a:endParaRPr>
          </a:p>
          <a:p>
            <a:pPr algn="ctr" hangingPunct="1"/>
            <a:r>
              <a:rPr kumimoji="1" lang="ja-JP" altLang="en-US" sz="800" kern="1200" dirty="0">
                <a:solidFill>
                  <a:prstClr val="black"/>
                </a:solidFill>
              </a:rPr>
              <a:t>記事投稿ができる</a:t>
            </a:r>
            <a:endParaRPr kumimoji="1" lang="en-US" altLang="ja-JP" sz="800" kern="1200" dirty="0">
              <a:solidFill>
                <a:prstClr val="black"/>
              </a:solidFill>
            </a:endParaRPr>
          </a:p>
        </p:txBody>
      </p:sp>
      <p:sp>
        <p:nvSpPr>
          <p:cNvPr id="22" name="正方形/長方形 21">
            <a:extLst>
              <a:ext uri="{FF2B5EF4-FFF2-40B4-BE49-F238E27FC236}">
                <a16:creationId xmlns:a16="http://schemas.microsoft.com/office/drawing/2014/main" id="{04EDC7F8-74E0-45D3-9C99-7397C07B4C2B}"/>
              </a:ext>
            </a:extLst>
          </p:cNvPr>
          <p:cNvSpPr/>
          <p:nvPr/>
        </p:nvSpPr>
        <p:spPr>
          <a:xfrm>
            <a:off x="3006815" y="4171429"/>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タイトルが</a:t>
            </a:r>
            <a:endParaRPr kumimoji="1" lang="en-US" altLang="ja-JP" sz="800" kern="1200" dirty="0">
              <a:solidFill>
                <a:prstClr val="black"/>
              </a:solidFill>
            </a:endParaRPr>
          </a:p>
          <a:p>
            <a:pPr algn="ctr" hangingPunct="1"/>
            <a:r>
              <a:rPr kumimoji="1" lang="ja-JP" altLang="en-US" sz="800" kern="1200" dirty="0">
                <a:solidFill>
                  <a:prstClr val="black"/>
                </a:solidFill>
              </a:rPr>
              <a:t>つけられるようになる</a:t>
            </a:r>
            <a:endParaRPr kumimoji="1" lang="en-US" altLang="ja-JP" sz="800" kern="1200" dirty="0">
              <a:solidFill>
                <a:prstClr val="black"/>
              </a:solidFill>
            </a:endParaRPr>
          </a:p>
        </p:txBody>
      </p:sp>
      <p:sp>
        <p:nvSpPr>
          <p:cNvPr id="25" name="正方形/長方形 24">
            <a:extLst>
              <a:ext uri="{FF2B5EF4-FFF2-40B4-BE49-F238E27FC236}">
                <a16:creationId xmlns:a16="http://schemas.microsoft.com/office/drawing/2014/main" id="{791DA407-8B9D-4DAE-8B26-AD7C93794E60}"/>
              </a:ext>
            </a:extLst>
          </p:cNvPr>
          <p:cNvSpPr/>
          <p:nvPr/>
        </p:nvSpPr>
        <p:spPr>
          <a:xfrm>
            <a:off x="9778218" y="883659"/>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ブログの記事を</a:t>
            </a:r>
            <a:endParaRPr kumimoji="1" lang="en-US" altLang="ja-JP" sz="800" kern="1200" dirty="0">
              <a:solidFill>
                <a:prstClr val="black"/>
              </a:solidFill>
            </a:endParaRPr>
          </a:p>
          <a:p>
            <a:pPr algn="ctr" hangingPunct="1"/>
            <a:r>
              <a:rPr kumimoji="1" lang="ja-JP" altLang="en-US" sz="800" kern="1200" dirty="0">
                <a:solidFill>
                  <a:prstClr val="black"/>
                </a:solidFill>
              </a:rPr>
              <a:t>書く（継続）</a:t>
            </a:r>
            <a:endParaRPr kumimoji="1" lang="en-US" altLang="ja-JP" sz="800" kern="1200" dirty="0">
              <a:solidFill>
                <a:prstClr val="black"/>
              </a:solidFill>
            </a:endParaRPr>
          </a:p>
        </p:txBody>
      </p:sp>
      <p:sp>
        <p:nvSpPr>
          <p:cNvPr id="26" name="正方形/長方形 25">
            <a:extLst>
              <a:ext uri="{FF2B5EF4-FFF2-40B4-BE49-F238E27FC236}">
                <a16:creationId xmlns:a16="http://schemas.microsoft.com/office/drawing/2014/main" id="{1831108B-8300-4E13-8FD9-85C34C18FDEE}"/>
              </a:ext>
            </a:extLst>
          </p:cNvPr>
          <p:cNvSpPr/>
          <p:nvPr/>
        </p:nvSpPr>
        <p:spPr>
          <a:xfrm>
            <a:off x="10396757" y="575443"/>
            <a:ext cx="1249959" cy="260014"/>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ブログを育てる</a:t>
            </a:r>
            <a:endParaRPr kumimoji="1" lang="en-US" altLang="ja-JP" sz="800" kern="1200" dirty="0">
              <a:solidFill>
                <a:prstClr val="black"/>
              </a:solidFill>
            </a:endParaRPr>
          </a:p>
        </p:txBody>
      </p:sp>
      <p:sp>
        <p:nvSpPr>
          <p:cNvPr id="36" name="四角形: 角を丸くする 35">
            <a:extLst>
              <a:ext uri="{FF2B5EF4-FFF2-40B4-BE49-F238E27FC236}">
                <a16:creationId xmlns:a16="http://schemas.microsoft.com/office/drawing/2014/main" id="{9977D728-3DC4-4099-94D7-A81CA78303F5}"/>
              </a:ext>
            </a:extLst>
          </p:cNvPr>
          <p:cNvSpPr/>
          <p:nvPr/>
        </p:nvSpPr>
        <p:spPr>
          <a:xfrm>
            <a:off x="5816147" y="2482114"/>
            <a:ext cx="3223225" cy="731803"/>
          </a:xfrm>
          <a:prstGeom prst="roundRect">
            <a:avLst/>
          </a:prstGeom>
          <a:solidFill>
            <a:schemeClr val="accent4">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kumimoji="1" lang="ja-JP" altLang="en-US" kern="1200" dirty="0">
              <a:solidFill>
                <a:prstClr val="white"/>
              </a:solidFill>
            </a:endParaRPr>
          </a:p>
        </p:txBody>
      </p:sp>
      <p:sp>
        <p:nvSpPr>
          <p:cNvPr id="21" name="正方形/長方形 20">
            <a:extLst>
              <a:ext uri="{FF2B5EF4-FFF2-40B4-BE49-F238E27FC236}">
                <a16:creationId xmlns:a16="http://schemas.microsoft.com/office/drawing/2014/main" id="{89C003E9-5129-4F0C-AD63-AD7B8B391B41}"/>
              </a:ext>
            </a:extLst>
          </p:cNvPr>
          <p:cNvSpPr/>
          <p:nvPr/>
        </p:nvSpPr>
        <p:spPr>
          <a:xfrm>
            <a:off x="6218076" y="2599825"/>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キーワード選定が</a:t>
            </a:r>
            <a:endParaRPr kumimoji="1" lang="en-US" altLang="ja-JP" sz="800" kern="1200" dirty="0">
              <a:solidFill>
                <a:prstClr val="black"/>
              </a:solidFill>
            </a:endParaRPr>
          </a:p>
          <a:p>
            <a:pPr algn="ctr" hangingPunct="1"/>
            <a:r>
              <a:rPr kumimoji="1" lang="ja-JP" altLang="en-US" sz="800" kern="1200" dirty="0">
                <a:solidFill>
                  <a:prstClr val="black"/>
                </a:solidFill>
              </a:rPr>
              <a:t>できるようになる</a:t>
            </a:r>
            <a:endParaRPr kumimoji="1" lang="en-US" altLang="ja-JP" sz="800" kern="1200" dirty="0">
              <a:solidFill>
                <a:prstClr val="black"/>
              </a:solidFill>
            </a:endParaRPr>
          </a:p>
        </p:txBody>
      </p:sp>
      <p:sp>
        <p:nvSpPr>
          <p:cNvPr id="34" name="四角形: 角を丸くする 33">
            <a:extLst>
              <a:ext uri="{FF2B5EF4-FFF2-40B4-BE49-F238E27FC236}">
                <a16:creationId xmlns:a16="http://schemas.microsoft.com/office/drawing/2014/main" id="{45C7E755-5F40-49A5-931C-332DA2EECD34}"/>
              </a:ext>
            </a:extLst>
          </p:cNvPr>
          <p:cNvSpPr/>
          <p:nvPr/>
        </p:nvSpPr>
        <p:spPr>
          <a:xfrm>
            <a:off x="6664422" y="883659"/>
            <a:ext cx="2962426" cy="731803"/>
          </a:xfrm>
          <a:prstGeom prst="roundRect">
            <a:avLst/>
          </a:prstGeom>
          <a:solidFill>
            <a:schemeClr val="accent4">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kumimoji="1" lang="ja-JP" altLang="en-US" kern="1200" dirty="0">
              <a:solidFill>
                <a:prstClr val="white"/>
              </a:solidFill>
            </a:endParaRPr>
          </a:p>
        </p:txBody>
      </p:sp>
      <p:sp>
        <p:nvSpPr>
          <p:cNvPr id="24" name="正方形/長方形 23">
            <a:extLst>
              <a:ext uri="{FF2B5EF4-FFF2-40B4-BE49-F238E27FC236}">
                <a16:creationId xmlns:a16="http://schemas.microsoft.com/office/drawing/2014/main" id="{D95C711D-88AA-40F5-920D-1CA67F244AE8}"/>
              </a:ext>
            </a:extLst>
          </p:cNvPr>
          <p:cNvSpPr/>
          <p:nvPr/>
        </p:nvSpPr>
        <p:spPr>
          <a:xfrm>
            <a:off x="6843055" y="989545"/>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自分のブログの育て方</a:t>
            </a:r>
            <a:endParaRPr kumimoji="1" lang="en-US" altLang="ja-JP" sz="800" kern="1200" dirty="0">
              <a:solidFill>
                <a:prstClr val="black"/>
              </a:solidFill>
            </a:endParaRPr>
          </a:p>
          <a:p>
            <a:pPr algn="ctr" hangingPunct="1"/>
            <a:r>
              <a:rPr kumimoji="1" lang="ja-JP" altLang="en-US" sz="800" kern="1200" dirty="0">
                <a:solidFill>
                  <a:prstClr val="black"/>
                </a:solidFill>
              </a:rPr>
              <a:t>基本方針を決める</a:t>
            </a:r>
            <a:endParaRPr kumimoji="1" lang="en-US" altLang="ja-JP" sz="800" kern="1200" dirty="0">
              <a:solidFill>
                <a:prstClr val="black"/>
              </a:solidFill>
            </a:endParaRPr>
          </a:p>
        </p:txBody>
      </p:sp>
      <p:sp>
        <p:nvSpPr>
          <p:cNvPr id="23" name="正方形/長方形 22">
            <a:extLst>
              <a:ext uri="{FF2B5EF4-FFF2-40B4-BE49-F238E27FC236}">
                <a16:creationId xmlns:a16="http://schemas.microsoft.com/office/drawing/2014/main" id="{1CB8DD82-0C96-499C-99CB-D84A6E0BE8AE}"/>
              </a:ext>
            </a:extLst>
          </p:cNvPr>
          <p:cNvSpPr/>
          <p:nvPr/>
        </p:nvSpPr>
        <p:spPr>
          <a:xfrm>
            <a:off x="7539245" y="2599825"/>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ライバルチェックが</a:t>
            </a:r>
            <a:endParaRPr kumimoji="1" lang="en-US" altLang="ja-JP" sz="800" kern="1200" dirty="0">
              <a:solidFill>
                <a:prstClr val="black"/>
              </a:solidFill>
            </a:endParaRPr>
          </a:p>
          <a:p>
            <a:pPr algn="ctr" hangingPunct="1"/>
            <a:r>
              <a:rPr kumimoji="1" lang="ja-JP" altLang="en-US" sz="800" kern="1200" dirty="0">
                <a:solidFill>
                  <a:prstClr val="black"/>
                </a:solidFill>
              </a:rPr>
              <a:t>できるようになる</a:t>
            </a:r>
            <a:endParaRPr kumimoji="1" lang="en-US" altLang="ja-JP" sz="800" kern="1200" dirty="0">
              <a:solidFill>
                <a:prstClr val="black"/>
              </a:solidFill>
            </a:endParaRPr>
          </a:p>
        </p:txBody>
      </p:sp>
      <p:sp>
        <p:nvSpPr>
          <p:cNvPr id="35" name="四角形: 角を丸くする 33">
            <a:extLst>
              <a:ext uri="{FF2B5EF4-FFF2-40B4-BE49-F238E27FC236}">
                <a16:creationId xmlns:a16="http://schemas.microsoft.com/office/drawing/2014/main" id="{45C7E755-5F40-49A5-931C-332DA2EECD34}"/>
              </a:ext>
            </a:extLst>
          </p:cNvPr>
          <p:cNvSpPr/>
          <p:nvPr/>
        </p:nvSpPr>
        <p:spPr>
          <a:xfrm>
            <a:off x="7695131" y="1698677"/>
            <a:ext cx="1619769" cy="731803"/>
          </a:xfrm>
          <a:prstGeom prst="roundRect">
            <a:avLst/>
          </a:prstGeom>
          <a:solidFill>
            <a:schemeClr val="accent4">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kumimoji="1" lang="ja-JP" altLang="en-US" kern="1200" dirty="0">
              <a:solidFill>
                <a:prstClr val="white"/>
              </a:solidFill>
            </a:endParaRPr>
          </a:p>
        </p:txBody>
      </p:sp>
      <p:sp>
        <p:nvSpPr>
          <p:cNvPr id="37" name="正方形/長方形 36">
            <a:extLst>
              <a:ext uri="{FF2B5EF4-FFF2-40B4-BE49-F238E27FC236}">
                <a16:creationId xmlns:a16="http://schemas.microsoft.com/office/drawing/2014/main" id="{D95C711D-88AA-40F5-920D-1CA67F244AE8}"/>
              </a:ext>
            </a:extLst>
          </p:cNvPr>
          <p:cNvSpPr/>
          <p:nvPr/>
        </p:nvSpPr>
        <p:spPr>
          <a:xfrm>
            <a:off x="7880035" y="1804792"/>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ブログ運営の</a:t>
            </a:r>
            <a:endParaRPr kumimoji="1" lang="en-US" altLang="ja-JP" sz="800" kern="1200" dirty="0">
              <a:solidFill>
                <a:prstClr val="black"/>
              </a:solidFill>
            </a:endParaRPr>
          </a:p>
          <a:p>
            <a:pPr algn="ctr" hangingPunct="1"/>
            <a:r>
              <a:rPr kumimoji="1" lang="ja-JP" altLang="en-US" sz="800" kern="1200" dirty="0">
                <a:solidFill>
                  <a:prstClr val="black"/>
                </a:solidFill>
              </a:rPr>
              <a:t>ステップを理解する</a:t>
            </a:r>
            <a:endParaRPr kumimoji="1" lang="en-US" altLang="ja-JP" sz="800" kern="1200" dirty="0">
              <a:solidFill>
                <a:prstClr val="black"/>
              </a:solidFill>
            </a:endParaRPr>
          </a:p>
        </p:txBody>
      </p:sp>
      <p:sp>
        <p:nvSpPr>
          <p:cNvPr id="32" name="四角形: 角を丸くする 31">
            <a:extLst>
              <a:ext uri="{FF2B5EF4-FFF2-40B4-BE49-F238E27FC236}">
                <a16:creationId xmlns:a16="http://schemas.microsoft.com/office/drawing/2014/main" id="{6A640B2B-7CCB-4BC0-85E8-8D52FFE70032}"/>
              </a:ext>
            </a:extLst>
          </p:cNvPr>
          <p:cNvSpPr/>
          <p:nvPr/>
        </p:nvSpPr>
        <p:spPr>
          <a:xfrm>
            <a:off x="6555627" y="3265529"/>
            <a:ext cx="1967235" cy="731803"/>
          </a:xfrm>
          <a:prstGeom prst="roundRect">
            <a:avLst/>
          </a:prstGeom>
          <a:solidFill>
            <a:schemeClr val="accent4">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kumimoji="1" lang="ja-JP" altLang="en-US" kern="1200" dirty="0">
              <a:solidFill>
                <a:prstClr val="white"/>
              </a:solidFill>
            </a:endParaRPr>
          </a:p>
        </p:txBody>
      </p:sp>
      <p:sp>
        <p:nvSpPr>
          <p:cNvPr id="20" name="正方形/長方形 19">
            <a:extLst>
              <a:ext uri="{FF2B5EF4-FFF2-40B4-BE49-F238E27FC236}">
                <a16:creationId xmlns:a16="http://schemas.microsoft.com/office/drawing/2014/main" id="{61994E6D-0BCC-4876-9259-4B152C2122D5}"/>
              </a:ext>
            </a:extLst>
          </p:cNvPr>
          <p:cNvSpPr/>
          <p:nvPr/>
        </p:nvSpPr>
        <p:spPr>
          <a:xfrm>
            <a:off x="6895676" y="3378150"/>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ネタ選定が</a:t>
            </a:r>
            <a:endParaRPr kumimoji="1" lang="en-US" altLang="ja-JP" sz="800" kern="1200" dirty="0">
              <a:solidFill>
                <a:prstClr val="black"/>
              </a:solidFill>
            </a:endParaRPr>
          </a:p>
          <a:p>
            <a:pPr algn="ctr" hangingPunct="1"/>
            <a:r>
              <a:rPr kumimoji="1" lang="ja-JP" altLang="en-US" sz="800" kern="1200" dirty="0">
                <a:solidFill>
                  <a:prstClr val="black"/>
                </a:solidFill>
              </a:rPr>
              <a:t>できるようになる</a:t>
            </a:r>
            <a:endParaRPr kumimoji="1" lang="en-US" altLang="ja-JP" sz="800" kern="1200" dirty="0">
              <a:solidFill>
                <a:prstClr val="black"/>
              </a:solidFill>
            </a:endParaRPr>
          </a:p>
        </p:txBody>
      </p:sp>
      <p:sp>
        <p:nvSpPr>
          <p:cNvPr id="38" name="正方形/長方形 37">
            <a:extLst>
              <a:ext uri="{FF2B5EF4-FFF2-40B4-BE49-F238E27FC236}">
                <a16:creationId xmlns:a16="http://schemas.microsoft.com/office/drawing/2014/main" id="{EBFF81EF-4BD8-4140-955F-6DD5C2C832DF}"/>
              </a:ext>
            </a:extLst>
          </p:cNvPr>
          <p:cNvSpPr/>
          <p:nvPr/>
        </p:nvSpPr>
        <p:spPr>
          <a:xfrm>
            <a:off x="8198139" y="989546"/>
            <a:ext cx="1249959" cy="520027"/>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目標設定</a:t>
            </a:r>
            <a:endParaRPr kumimoji="1" lang="en-US" altLang="ja-JP" sz="800" kern="1200" dirty="0">
              <a:solidFill>
                <a:prstClr val="black"/>
              </a:solidFill>
            </a:endParaRPr>
          </a:p>
          <a:p>
            <a:pPr algn="ctr" hangingPunct="1"/>
            <a:r>
              <a:rPr kumimoji="1" lang="ja-JP" altLang="en-US" sz="800" kern="1200" dirty="0">
                <a:solidFill>
                  <a:prstClr val="black"/>
                </a:solidFill>
              </a:rPr>
              <a:t>計画をたてる</a:t>
            </a:r>
            <a:endParaRPr kumimoji="1" lang="en-US" altLang="ja-JP" sz="800" kern="1200" dirty="0">
              <a:solidFill>
                <a:prstClr val="black"/>
              </a:solidFill>
            </a:endParaRPr>
          </a:p>
        </p:txBody>
      </p:sp>
      <p:sp>
        <p:nvSpPr>
          <p:cNvPr id="3" name="テキスト ボックス 2">
            <a:extLst>
              <a:ext uri="{FF2B5EF4-FFF2-40B4-BE49-F238E27FC236}">
                <a16:creationId xmlns:a16="http://schemas.microsoft.com/office/drawing/2014/main" id="{C4E7BC79-ED5B-4B50-826B-1C04590E1B4A}"/>
              </a:ext>
            </a:extLst>
          </p:cNvPr>
          <p:cNvSpPr txBox="1"/>
          <p:nvPr/>
        </p:nvSpPr>
        <p:spPr>
          <a:xfrm>
            <a:off x="226308" y="6440614"/>
            <a:ext cx="767967"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hangingPunct="1"/>
            <a:r>
              <a:rPr kumimoji="1" lang="en-US" altLang="ja-JP" b="1" kern="1200" dirty="0">
                <a:solidFill>
                  <a:prstClr val="white"/>
                </a:solidFill>
              </a:rPr>
              <a:t>START</a:t>
            </a:r>
            <a:endParaRPr kumimoji="1" lang="ja-JP" altLang="en-US" b="1" kern="1200" dirty="0">
              <a:solidFill>
                <a:prstClr val="white"/>
              </a:solidFill>
            </a:endParaRPr>
          </a:p>
        </p:txBody>
      </p:sp>
      <p:sp>
        <p:nvSpPr>
          <p:cNvPr id="2" name="四角形: 角を丸くする 1">
            <a:extLst>
              <a:ext uri="{FF2B5EF4-FFF2-40B4-BE49-F238E27FC236}">
                <a16:creationId xmlns:a16="http://schemas.microsoft.com/office/drawing/2014/main" id="{4059BA0B-BE20-4A65-938F-47EFB3927E92}"/>
              </a:ext>
            </a:extLst>
          </p:cNvPr>
          <p:cNvSpPr/>
          <p:nvPr/>
        </p:nvSpPr>
        <p:spPr>
          <a:xfrm>
            <a:off x="545284" y="5474884"/>
            <a:ext cx="1724292" cy="965729"/>
          </a:xfrm>
          <a:prstGeom prst="roundRect">
            <a:avLst/>
          </a:prstGeom>
          <a:noFill/>
          <a:ln w="76200">
            <a:solidFill>
              <a:srgbClr val="7CC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kumimoji="1" lang="ja-JP" altLang="en-US" kern="1200">
              <a:solidFill>
                <a:prstClr val="white"/>
              </a:solidFill>
            </a:endParaRPr>
          </a:p>
        </p:txBody>
      </p:sp>
      <p:sp>
        <p:nvSpPr>
          <p:cNvPr id="4" name="テキスト ボックス 3">
            <a:extLst>
              <a:ext uri="{FF2B5EF4-FFF2-40B4-BE49-F238E27FC236}">
                <a16:creationId xmlns:a16="http://schemas.microsoft.com/office/drawing/2014/main" id="{FD705474-2445-43FC-8D93-7DBB138576E4}"/>
              </a:ext>
            </a:extLst>
          </p:cNvPr>
          <p:cNvSpPr txBox="1"/>
          <p:nvPr/>
        </p:nvSpPr>
        <p:spPr>
          <a:xfrm>
            <a:off x="148911" y="5268343"/>
            <a:ext cx="2294218" cy="369332"/>
          </a:xfrm>
          <a:prstGeom prst="rect">
            <a:avLst/>
          </a:prstGeom>
          <a:noFill/>
        </p:spPr>
        <p:txBody>
          <a:bodyPr wrap="none" rtlCol="0">
            <a:spAutoFit/>
          </a:bodyPr>
          <a:lstStyle/>
          <a:p>
            <a:pPr hangingPunct="1"/>
            <a:r>
              <a:rPr kumimoji="1" lang="en-US" altLang="ja-JP" b="1" kern="1200" dirty="0" err="1">
                <a:solidFill>
                  <a:prstClr val="black"/>
                </a:solidFill>
                <a:cs typeface="+mn-cs"/>
              </a:rPr>
              <a:t>Wordpress</a:t>
            </a:r>
            <a:r>
              <a:rPr kumimoji="1" lang="ja-JP" altLang="en-US" b="1" kern="1200" dirty="0">
                <a:solidFill>
                  <a:prstClr val="black"/>
                </a:solidFill>
                <a:cs typeface="+mn-cs"/>
              </a:rPr>
              <a:t>構築コース</a:t>
            </a:r>
          </a:p>
        </p:txBody>
      </p:sp>
      <p:sp>
        <p:nvSpPr>
          <p:cNvPr id="43" name="四角形: 角を丸くする 42">
            <a:extLst>
              <a:ext uri="{FF2B5EF4-FFF2-40B4-BE49-F238E27FC236}">
                <a16:creationId xmlns:a16="http://schemas.microsoft.com/office/drawing/2014/main" id="{4816C8E0-82B3-493C-9427-F5CBE5763108}"/>
              </a:ext>
            </a:extLst>
          </p:cNvPr>
          <p:cNvSpPr/>
          <p:nvPr/>
        </p:nvSpPr>
        <p:spPr>
          <a:xfrm>
            <a:off x="2277308" y="5483410"/>
            <a:ext cx="1850067" cy="965729"/>
          </a:xfrm>
          <a:prstGeom prst="roundRect">
            <a:avLst/>
          </a:prstGeom>
          <a:noFill/>
          <a:ln w="76200">
            <a:solidFill>
              <a:srgbClr val="7CC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kumimoji="1" lang="ja-JP" altLang="en-US" kern="1200">
              <a:solidFill>
                <a:prstClr val="white"/>
              </a:solidFill>
            </a:endParaRPr>
          </a:p>
        </p:txBody>
      </p:sp>
      <p:sp>
        <p:nvSpPr>
          <p:cNvPr id="44" name="テキスト ボックス 43">
            <a:extLst>
              <a:ext uri="{FF2B5EF4-FFF2-40B4-BE49-F238E27FC236}">
                <a16:creationId xmlns:a16="http://schemas.microsoft.com/office/drawing/2014/main" id="{4F6FC8A4-A3BD-42E0-BADD-65FDE33E3F8C}"/>
              </a:ext>
            </a:extLst>
          </p:cNvPr>
          <p:cNvSpPr txBox="1"/>
          <p:nvPr/>
        </p:nvSpPr>
        <p:spPr>
          <a:xfrm>
            <a:off x="4050567" y="6014793"/>
            <a:ext cx="3621504" cy="369332"/>
          </a:xfrm>
          <a:prstGeom prst="rect">
            <a:avLst/>
          </a:prstGeom>
          <a:noFill/>
        </p:spPr>
        <p:txBody>
          <a:bodyPr wrap="none" rtlCol="0">
            <a:spAutoFit/>
          </a:bodyPr>
          <a:lstStyle/>
          <a:p>
            <a:pPr hangingPunct="1"/>
            <a:r>
              <a:rPr kumimoji="1" lang="en-US" altLang="ja-JP" b="1" kern="1200" dirty="0">
                <a:solidFill>
                  <a:prstClr val="black"/>
                </a:solidFill>
                <a:cs typeface="+mn-cs"/>
              </a:rPr>
              <a:t>Google</a:t>
            </a:r>
            <a:r>
              <a:rPr kumimoji="1" lang="ja-JP" altLang="en-US" b="1" kern="1200" dirty="0">
                <a:solidFill>
                  <a:prstClr val="black"/>
                </a:solidFill>
                <a:cs typeface="+mn-cs"/>
              </a:rPr>
              <a:t> </a:t>
            </a:r>
            <a:r>
              <a:rPr kumimoji="1" lang="en-US" altLang="ja-JP" b="1" kern="1200" dirty="0" err="1">
                <a:solidFill>
                  <a:prstClr val="black"/>
                </a:solidFill>
                <a:cs typeface="+mn-cs"/>
              </a:rPr>
              <a:t>Adsense</a:t>
            </a:r>
            <a:r>
              <a:rPr kumimoji="1" lang="ja-JP" altLang="en-US" b="1" kern="1200" dirty="0">
                <a:solidFill>
                  <a:prstClr val="black"/>
                </a:solidFill>
                <a:cs typeface="+mn-cs"/>
              </a:rPr>
              <a:t>合格サポートコース</a:t>
            </a:r>
          </a:p>
        </p:txBody>
      </p:sp>
      <p:sp>
        <p:nvSpPr>
          <p:cNvPr id="9" name="テキスト ボックス 8">
            <a:extLst>
              <a:ext uri="{FF2B5EF4-FFF2-40B4-BE49-F238E27FC236}">
                <a16:creationId xmlns:a16="http://schemas.microsoft.com/office/drawing/2014/main" id="{9BC6C907-977D-49D1-B336-8BBDBFEA3323}"/>
              </a:ext>
            </a:extLst>
          </p:cNvPr>
          <p:cNvSpPr txBox="1"/>
          <p:nvPr/>
        </p:nvSpPr>
        <p:spPr>
          <a:xfrm>
            <a:off x="3705355" y="4753371"/>
            <a:ext cx="771365" cy="307777"/>
          </a:xfrm>
          <a:prstGeom prst="rect">
            <a:avLst/>
          </a:prstGeom>
          <a:noFill/>
        </p:spPr>
        <p:txBody>
          <a:bodyPr wrap="none" rtlCol="0">
            <a:spAutoFit/>
          </a:bodyPr>
          <a:lstStyle/>
          <a:p>
            <a:pPr hangingPunct="1"/>
            <a:r>
              <a:rPr kumimoji="1" lang="en-US" altLang="ja-JP" sz="1400" b="1" kern="1200" dirty="0">
                <a:solidFill>
                  <a:prstClr val="black"/>
                </a:solidFill>
                <a:cs typeface="+mn-cs"/>
              </a:rPr>
              <a:t>Lesson1</a:t>
            </a:r>
            <a:endParaRPr kumimoji="1" lang="ja-JP" altLang="en-US" sz="1400" b="1" kern="1200" dirty="0">
              <a:solidFill>
                <a:prstClr val="black"/>
              </a:solidFill>
              <a:cs typeface="+mn-cs"/>
            </a:endParaRPr>
          </a:p>
        </p:txBody>
      </p:sp>
      <p:sp>
        <p:nvSpPr>
          <p:cNvPr id="46" name="テキスト ボックス 45">
            <a:extLst>
              <a:ext uri="{FF2B5EF4-FFF2-40B4-BE49-F238E27FC236}">
                <a16:creationId xmlns:a16="http://schemas.microsoft.com/office/drawing/2014/main" id="{48FD0417-3246-48A0-82C7-1CD9E11DADA6}"/>
              </a:ext>
            </a:extLst>
          </p:cNvPr>
          <p:cNvSpPr txBox="1"/>
          <p:nvPr/>
        </p:nvSpPr>
        <p:spPr>
          <a:xfrm>
            <a:off x="4685219" y="3966043"/>
            <a:ext cx="777777" cy="307777"/>
          </a:xfrm>
          <a:prstGeom prst="rect">
            <a:avLst/>
          </a:prstGeom>
          <a:noFill/>
        </p:spPr>
        <p:txBody>
          <a:bodyPr wrap="none" rtlCol="0">
            <a:spAutoFit/>
          </a:bodyPr>
          <a:lstStyle/>
          <a:p>
            <a:pPr hangingPunct="1"/>
            <a:r>
              <a:rPr kumimoji="1" lang="en-US" altLang="ja-JP" sz="1400" b="1" kern="1200" dirty="0">
                <a:solidFill>
                  <a:prstClr val="black"/>
                </a:solidFill>
                <a:cs typeface="+mn-cs"/>
              </a:rPr>
              <a:t>Lesson2</a:t>
            </a:r>
            <a:endParaRPr kumimoji="1" lang="ja-JP" altLang="en-US" sz="1400" b="1" kern="1200" dirty="0">
              <a:solidFill>
                <a:prstClr val="black"/>
              </a:solidFill>
              <a:cs typeface="+mn-cs"/>
            </a:endParaRPr>
          </a:p>
        </p:txBody>
      </p:sp>
      <p:sp>
        <p:nvSpPr>
          <p:cNvPr id="47" name="テキスト ボックス 46">
            <a:extLst>
              <a:ext uri="{FF2B5EF4-FFF2-40B4-BE49-F238E27FC236}">
                <a16:creationId xmlns:a16="http://schemas.microsoft.com/office/drawing/2014/main" id="{861ADFED-6ED7-4C41-A2AA-70CD3C829E98}"/>
              </a:ext>
            </a:extLst>
          </p:cNvPr>
          <p:cNvSpPr txBox="1"/>
          <p:nvPr/>
        </p:nvSpPr>
        <p:spPr>
          <a:xfrm>
            <a:off x="7150355" y="3203916"/>
            <a:ext cx="777777" cy="307777"/>
          </a:xfrm>
          <a:prstGeom prst="rect">
            <a:avLst/>
          </a:prstGeom>
          <a:noFill/>
        </p:spPr>
        <p:txBody>
          <a:bodyPr wrap="none" rtlCol="0">
            <a:spAutoFit/>
          </a:bodyPr>
          <a:lstStyle/>
          <a:p>
            <a:pPr hangingPunct="1"/>
            <a:r>
              <a:rPr kumimoji="1" lang="en-US" altLang="ja-JP" sz="1400" b="1" kern="1200" dirty="0">
                <a:solidFill>
                  <a:prstClr val="black"/>
                </a:solidFill>
                <a:cs typeface="+mn-cs"/>
              </a:rPr>
              <a:t>Lesson3</a:t>
            </a:r>
            <a:endParaRPr kumimoji="1" lang="ja-JP" altLang="en-US" sz="1400" b="1" kern="1200" dirty="0">
              <a:solidFill>
                <a:prstClr val="black"/>
              </a:solidFill>
              <a:cs typeface="+mn-cs"/>
            </a:endParaRPr>
          </a:p>
        </p:txBody>
      </p:sp>
      <p:sp>
        <p:nvSpPr>
          <p:cNvPr id="48" name="テキスト ボックス 47">
            <a:extLst>
              <a:ext uri="{FF2B5EF4-FFF2-40B4-BE49-F238E27FC236}">
                <a16:creationId xmlns:a16="http://schemas.microsoft.com/office/drawing/2014/main" id="{0DA217C9-FD1C-4368-8D52-97B6EC66E57C}"/>
              </a:ext>
            </a:extLst>
          </p:cNvPr>
          <p:cNvSpPr txBox="1"/>
          <p:nvPr/>
        </p:nvSpPr>
        <p:spPr>
          <a:xfrm>
            <a:off x="7109529" y="2408912"/>
            <a:ext cx="777777" cy="307777"/>
          </a:xfrm>
          <a:prstGeom prst="rect">
            <a:avLst/>
          </a:prstGeom>
          <a:noFill/>
        </p:spPr>
        <p:txBody>
          <a:bodyPr wrap="none" rtlCol="0">
            <a:spAutoFit/>
          </a:bodyPr>
          <a:lstStyle/>
          <a:p>
            <a:pPr hangingPunct="1"/>
            <a:r>
              <a:rPr kumimoji="1" lang="en-US" altLang="ja-JP" sz="1400" b="1" kern="1200" dirty="0">
                <a:solidFill>
                  <a:prstClr val="black"/>
                </a:solidFill>
                <a:cs typeface="+mn-cs"/>
              </a:rPr>
              <a:t>Lesson4</a:t>
            </a:r>
            <a:endParaRPr kumimoji="1" lang="ja-JP" altLang="en-US" sz="1400" b="1" kern="1200" dirty="0">
              <a:solidFill>
                <a:prstClr val="black"/>
              </a:solidFill>
              <a:cs typeface="+mn-cs"/>
            </a:endParaRPr>
          </a:p>
        </p:txBody>
      </p:sp>
      <p:sp>
        <p:nvSpPr>
          <p:cNvPr id="49" name="テキスト ボックス 48">
            <a:extLst>
              <a:ext uri="{FF2B5EF4-FFF2-40B4-BE49-F238E27FC236}">
                <a16:creationId xmlns:a16="http://schemas.microsoft.com/office/drawing/2014/main" id="{509DB2CA-8AD5-420B-A9DD-D3C496C6EE8D}"/>
              </a:ext>
            </a:extLst>
          </p:cNvPr>
          <p:cNvSpPr txBox="1"/>
          <p:nvPr/>
        </p:nvSpPr>
        <p:spPr>
          <a:xfrm>
            <a:off x="8140377" y="1663487"/>
            <a:ext cx="777777" cy="307777"/>
          </a:xfrm>
          <a:prstGeom prst="rect">
            <a:avLst/>
          </a:prstGeom>
          <a:noFill/>
        </p:spPr>
        <p:txBody>
          <a:bodyPr wrap="none" rtlCol="0">
            <a:spAutoFit/>
          </a:bodyPr>
          <a:lstStyle/>
          <a:p>
            <a:pPr hangingPunct="1"/>
            <a:r>
              <a:rPr kumimoji="1" lang="en-US" altLang="ja-JP" sz="1400" b="1" kern="1200" dirty="0">
                <a:solidFill>
                  <a:prstClr val="black"/>
                </a:solidFill>
                <a:cs typeface="+mn-cs"/>
              </a:rPr>
              <a:t>Lesson5</a:t>
            </a:r>
            <a:endParaRPr kumimoji="1" lang="ja-JP" altLang="en-US" sz="1400" b="1" kern="1200" dirty="0">
              <a:solidFill>
                <a:prstClr val="black"/>
              </a:solidFill>
              <a:cs typeface="+mn-cs"/>
            </a:endParaRPr>
          </a:p>
        </p:txBody>
      </p:sp>
      <p:sp>
        <p:nvSpPr>
          <p:cNvPr id="50" name="テキスト ボックス 49">
            <a:extLst>
              <a:ext uri="{FF2B5EF4-FFF2-40B4-BE49-F238E27FC236}">
                <a16:creationId xmlns:a16="http://schemas.microsoft.com/office/drawing/2014/main" id="{E73EFDED-A855-4686-A01E-4C2129FF86B0}"/>
              </a:ext>
            </a:extLst>
          </p:cNvPr>
          <p:cNvSpPr txBox="1"/>
          <p:nvPr/>
        </p:nvSpPr>
        <p:spPr>
          <a:xfrm>
            <a:off x="7756688" y="834586"/>
            <a:ext cx="777777" cy="307777"/>
          </a:xfrm>
          <a:prstGeom prst="rect">
            <a:avLst/>
          </a:prstGeom>
          <a:noFill/>
        </p:spPr>
        <p:txBody>
          <a:bodyPr wrap="none" rtlCol="0">
            <a:spAutoFit/>
          </a:bodyPr>
          <a:lstStyle/>
          <a:p>
            <a:pPr hangingPunct="1"/>
            <a:r>
              <a:rPr kumimoji="1" lang="en-US" altLang="ja-JP" sz="1400" b="1" kern="1200" dirty="0">
                <a:solidFill>
                  <a:prstClr val="black"/>
                </a:solidFill>
                <a:cs typeface="+mn-cs"/>
              </a:rPr>
              <a:t>Lesson6</a:t>
            </a:r>
            <a:endParaRPr kumimoji="1" lang="ja-JP" altLang="en-US" sz="1400" b="1" kern="1200" dirty="0">
              <a:solidFill>
                <a:prstClr val="black"/>
              </a:solidFill>
              <a:cs typeface="+mn-cs"/>
            </a:endParaRPr>
          </a:p>
        </p:txBody>
      </p:sp>
      <p:sp>
        <p:nvSpPr>
          <p:cNvPr id="51" name="タイトル 1">
            <a:extLst>
              <a:ext uri="{FF2B5EF4-FFF2-40B4-BE49-F238E27FC236}">
                <a16:creationId xmlns:a16="http://schemas.microsoft.com/office/drawing/2014/main" id="{36F8A681-976B-4B67-9168-1DF338E551A8}"/>
              </a:ext>
            </a:extLst>
          </p:cNvPr>
          <p:cNvSpPr>
            <a:spLocks noGrp="1"/>
          </p:cNvSpPr>
          <p:nvPr>
            <p:ph type="title"/>
          </p:nvPr>
        </p:nvSpPr>
        <p:spPr>
          <a:xfrm>
            <a:off x="4725086" y="-24410"/>
            <a:ext cx="2479490" cy="558654"/>
          </a:xfrm>
        </p:spPr>
        <p:txBody>
          <a:bodyPr>
            <a:normAutofit/>
          </a:bodyPr>
          <a:lstStyle/>
          <a:p>
            <a:pPr algn="ctr"/>
            <a:r>
              <a:rPr lang="en-US" altLang="ja-JP" sz="1800" dirty="0"/>
              <a:t>GAOL</a:t>
            </a:r>
            <a:r>
              <a:rPr lang="ja-JP" altLang="en-US" sz="1800" dirty="0" err="1"/>
              <a:t>までの</a:t>
            </a:r>
            <a:r>
              <a:rPr lang="ja-JP" altLang="en-US" sz="1800" dirty="0"/>
              <a:t>道のり</a:t>
            </a:r>
            <a:endParaRPr kumimoji="1" lang="ja-JP" altLang="en-US" sz="1800" dirty="0"/>
          </a:p>
        </p:txBody>
      </p:sp>
      <p:sp>
        <p:nvSpPr>
          <p:cNvPr id="52" name="テキスト ボックス 51">
            <a:extLst>
              <a:ext uri="{FF2B5EF4-FFF2-40B4-BE49-F238E27FC236}">
                <a16:creationId xmlns:a16="http://schemas.microsoft.com/office/drawing/2014/main" id="{2CC19D7A-F2B0-428D-9B67-E4811FBB6D53}"/>
              </a:ext>
            </a:extLst>
          </p:cNvPr>
          <p:cNvSpPr txBox="1"/>
          <p:nvPr/>
        </p:nvSpPr>
        <p:spPr>
          <a:xfrm>
            <a:off x="7887552" y="36002"/>
            <a:ext cx="4304448"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hangingPunct="1"/>
            <a:r>
              <a:rPr kumimoji="1" lang="en-US" altLang="ja-JP" b="1" kern="1200" dirty="0">
                <a:solidFill>
                  <a:prstClr val="white"/>
                </a:solidFill>
              </a:rPr>
              <a:t>GAOL</a:t>
            </a:r>
            <a:r>
              <a:rPr kumimoji="1" lang="ja-JP" altLang="en-US" b="1" kern="1200" dirty="0">
                <a:solidFill>
                  <a:prstClr val="white"/>
                </a:solidFill>
              </a:rPr>
              <a:t>：月</a:t>
            </a:r>
            <a:r>
              <a:rPr kumimoji="1" lang="en-US" altLang="ja-JP" b="1" kern="1200" dirty="0">
                <a:solidFill>
                  <a:prstClr val="white"/>
                </a:solidFill>
              </a:rPr>
              <a:t>3</a:t>
            </a:r>
            <a:r>
              <a:rPr kumimoji="1" lang="ja-JP" altLang="en-US" b="1" kern="1200" dirty="0">
                <a:solidFill>
                  <a:prstClr val="white"/>
                </a:solidFill>
              </a:rPr>
              <a:t>～</a:t>
            </a:r>
            <a:r>
              <a:rPr kumimoji="1" lang="en-US" altLang="ja-JP" b="1" kern="1200" dirty="0">
                <a:solidFill>
                  <a:prstClr val="white"/>
                </a:solidFill>
              </a:rPr>
              <a:t>10</a:t>
            </a:r>
            <a:r>
              <a:rPr kumimoji="1" lang="ja-JP" altLang="en-US" b="1" kern="1200" dirty="0">
                <a:solidFill>
                  <a:prstClr val="white"/>
                </a:solidFill>
              </a:rPr>
              <a:t>万円を稼げるようになる</a:t>
            </a:r>
          </a:p>
        </p:txBody>
      </p:sp>
      <p:sp>
        <p:nvSpPr>
          <p:cNvPr id="53" name="正方形/長方形 52">
            <a:extLst>
              <a:ext uri="{FF2B5EF4-FFF2-40B4-BE49-F238E27FC236}">
                <a16:creationId xmlns:a16="http://schemas.microsoft.com/office/drawing/2014/main" id="{3BB6C2EE-A338-4A95-BED5-6D75816499CD}"/>
              </a:ext>
            </a:extLst>
          </p:cNvPr>
          <p:cNvSpPr/>
          <p:nvPr/>
        </p:nvSpPr>
        <p:spPr>
          <a:xfrm>
            <a:off x="699287" y="124125"/>
            <a:ext cx="1249959" cy="711332"/>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kumimoji="1" lang="ja-JP" altLang="en-US" sz="800" kern="1200" dirty="0">
                <a:solidFill>
                  <a:prstClr val="black"/>
                </a:solidFill>
              </a:rPr>
              <a:t>ブログで成功する秘訣</a:t>
            </a:r>
            <a:endParaRPr kumimoji="1" lang="en-US" altLang="ja-JP" sz="800" kern="1200" dirty="0">
              <a:solidFill>
                <a:prstClr val="black"/>
              </a:solidFill>
            </a:endParaRPr>
          </a:p>
          <a:p>
            <a:pPr algn="ctr" hangingPunct="1"/>
            <a:r>
              <a:rPr kumimoji="1" lang="ja-JP" altLang="en-US" sz="800" kern="1200" dirty="0">
                <a:solidFill>
                  <a:prstClr val="black"/>
                </a:solidFill>
              </a:rPr>
              <a:t>正しいノウハウ</a:t>
            </a:r>
            <a:endParaRPr kumimoji="1" lang="en-US" altLang="ja-JP" sz="800" kern="1200" dirty="0">
              <a:solidFill>
                <a:prstClr val="black"/>
              </a:solidFill>
            </a:endParaRPr>
          </a:p>
          <a:p>
            <a:pPr algn="ctr" hangingPunct="1"/>
            <a:r>
              <a:rPr kumimoji="1" lang="en-US" altLang="ja-JP" sz="800" kern="1200" dirty="0">
                <a:solidFill>
                  <a:prstClr val="black"/>
                </a:solidFill>
              </a:rPr>
              <a:t>×</a:t>
            </a:r>
          </a:p>
          <a:p>
            <a:pPr algn="ctr" hangingPunct="1"/>
            <a:r>
              <a:rPr kumimoji="1" lang="ja-JP" altLang="en-US" sz="800" kern="1200" dirty="0">
                <a:solidFill>
                  <a:prstClr val="black"/>
                </a:solidFill>
              </a:rPr>
              <a:t>継続する力</a:t>
            </a:r>
            <a:endParaRPr kumimoji="1" lang="en-US" altLang="ja-JP" sz="800" kern="1200" dirty="0">
              <a:solidFill>
                <a:prstClr val="black"/>
              </a:solidFill>
            </a:endParaRPr>
          </a:p>
        </p:txBody>
      </p:sp>
      <p:sp>
        <p:nvSpPr>
          <p:cNvPr id="11" name="テキスト ボックス 10">
            <a:extLst>
              <a:ext uri="{FF2B5EF4-FFF2-40B4-BE49-F238E27FC236}">
                <a16:creationId xmlns:a16="http://schemas.microsoft.com/office/drawing/2014/main" id="{021D34F6-F25B-4AB2-8DD9-6F7342CDAF41}"/>
              </a:ext>
            </a:extLst>
          </p:cNvPr>
          <p:cNvSpPr txBox="1"/>
          <p:nvPr/>
        </p:nvSpPr>
        <p:spPr>
          <a:xfrm>
            <a:off x="1461263" y="947888"/>
            <a:ext cx="4604591" cy="1200329"/>
          </a:xfrm>
          <a:prstGeom prst="rect">
            <a:avLst/>
          </a:prstGeom>
          <a:noFill/>
        </p:spPr>
        <p:txBody>
          <a:bodyPr wrap="square" rtlCol="0">
            <a:spAutoFit/>
          </a:bodyPr>
          <a:lstStyle/>
          <a:p>
            <a:pPr marL="101600" hangingPunct="1"/>
            <a:r>
              <a:rPr kumimoji="1" lang="ja-JP" altLang="en-US" sz="1200" kern="1200" dirty="0">
                <a:solidFill>
                  <a:prstClr val="black"/>
                </a:solidFill>
                <a:cs typeface="+mn-cs"/>
              </a:rPr>
              <a:t>ブログ</a:t>
            </a:r>
            <a:r>
              <a:rPr kumimoji="1" lang="en-US" altLang="ja-JP" sz="1200" kern="1200" dirty="0">
                <a:solidFill>
                  <a:prstClr val="black"/>
                </a:solidFill>
                <a:cs typeface="+mn-cs"/>
              </a:rPr>
              <a:t>de</a:t>
            </a:r>
            <a:r>
              <a:rPr kumimoji="1" lang="ja-JP" altLang="en-US" sz="1200" kern="1200" dirty="0">
                <a:solidFill>
                  <a:prstClr val="black"/>
                </a:solidFill>
                <a:cs typeface="+mn-cs"/>
              </a:rPr>
              <a:t>おうちワーク講座の目標とゴール</a:t>
            </a:r>
            <a:endParaRPr kumimoji="1" lang="en-US" altLang="ja-JP" sz="1200" kern="1200" dirty="0">
              <a:solidFill>
                <a:prstClr val="black"/>
              </a:solidFill>
              <a:cs typeface="+mn-cs"/>
            </a:endParaRPr>
          </a:p>
          <a:p>
            <a:pPr marL="558800" indent="-457200" hangingPunct="1">
              <a:buFont typeface="+mj-lt"/>
              <a:buAutoNum type="arabicPeriod"/>
            </a:pPr>
            <a:r>
              <a:rPr kumimoji="1" lang="en-US" altLang="ja-JP" sz="1200" kern="1200" dirty="0">
                <a:solidFill>
                  <a:prstClr val="black"/>
                </a:solidFill>
                <a:cs typeface="+mn-cs"/>
              </a:rPr>
              <a:t>『</a:t>
            </a:r>
            <a:r>
              <a:rPr kumimoji="1" lang="ja-JP" altLang="en-US" sz="1200" kern="1200" dirty="0">
                <a:solidFill>
                  <a:prstClr val="black"/>
                </a:solidFill>
                <a:cs typeface="+mn-cs"/>
              </a:rPr>
              <a:t>ブログを仕事にする</a:t>
            </a:r>
            <a:r>
              <a:rPr kumimoji="1" lang="en-US" altLang="ja-JP" sz="1200" kern="1200" dirty="0">
                <a:solidFill>
                  <a:prstClr val="black"/>
                </a:solidFill>
                <a:cs typeface="+mn-cs"/>
              </a:rPr>
              <a:t>』</a:t>
            </a:r>
            <a:r>
              <a:rPr kumimoji="1" lang="ja-JP" altLang="en-US" sz="1200" kern="1200" dirty="0">
                <a:solidFill>
                  <a:prstClr val="black"/>
                </a:solidFill>
                <a:cs typeface="+mn-cs"/>
              </a:rPr>
              <a:t>ことについて理解し、成功するためのマインド身に着ける</a:t>
            </a:r>
            <a:endParaRPr kumimoji="1" lang="en-US" altLang="ja-JP" sz="1200" kern="1200" dirty="0">
              <a:solidFill>
                <a:prstClr val="black"/>
              </a:solidFill>
              <a:cs typeface="+mn-cs"/>
            </a:endParaRPr>
          </a:p>
          <a:p>
            <a:pPr marL="558800" indent="-457200" hangingPunct="1">
              <a:buFont typeface="+mj-lt"/>
              <a:buAutoNum type="arabicPeriod"/>
            </a:pPr>
            <a:r>
              <a:rPr kumimoji="1" lang="ja-JP" altLang="en-US" sz="1200" kern="1200" dirty="0">
                <a:solidFill>
                  <a:prstClr val="black"/>
                </a:solidFill>
                <a:cs typeface="+mn-cs"/>
              </a:rPr>
              <a:t>ブログを収益化するための正しい知識をつける</a:t>
            </a:r>
            <a:endParaRPr kumimoji="1" lang="en-US" altLang="ja-JP" sz="1200" kern="1200" dirty="0">
              <a:solidFill>
                <a:prstClr val="black"/>
              </a:solidFill>
              <a:cs typeface="+mn-cs"/>
            </a:endParaRPr>
          </a:p>
          <a:p>
            <a:pPr marL="558800" indent="-457200" hangingPunct="1">
              <a:buFont typeface="+mj-lt"/>
              <a:buAutoNum type="arabicPeriod"/>
            </a:pPr>
            <a:r>
              <a:rPr kumimoji="1" lang="ja-JP" altLang="en-US" sz="1200" kern="1200" dirty="0">
                <a:solidFill>
                  <a:prstClr val="black"/>
                </a:solidFill>
                <a:cs typeface="+mn-cs"/>
              </a:rPr>
              <a:t>ブログで月</a:t>
            </a:r>
            <a:r>
              <a:rPr kumimoji="1" lang="en-US" altLang="ja-JP" sz="1200" kern="1200" dirty="0">
                <a:solidFill>
                  <a:prstClr val="black"/>
                </a:solidFill>
                <a:cs typeface="+mn-cs"/>
              </a:rPr>
              <a:t>3</a:t>
            </a:r>
            <a:r>
              <a:rPr kumimoji="1" lang="ja-JP" altLang="en-US" sz="1200" kern="1200" dirty="0">
                <a:solidFill>
                  <a:prstClr val="black"/>
                </a:solidFill>
                <a:cs typeface="+mn-cs"/>
              </a:rPr>
              <a:t>万円～</a:t>
            </a:r>
            <a:r>
              <a:rPr kumimoji="1" lang="en-US" altLang="ja-JP" sz="1200" kern="1200" dirty="0">
                <a:solidFill>
                  <a:prstClr val="black"/>
                </a:solidFill>
                <a:cs typeface="+mn-cs"/>
              </a:rPr>
              <a:t>10</a:t>
            </a:r>
            <a:r>
              <a:rPr kumimoji="1" lang="ja-JP" altLang="en-US" sz="1200" kern="1200" dirty="0">
                <a:solidFill>
                  <a:prstClr val="black"/>
                </a:solidFill>
                <a:cs typeface="+mn-cs"/>
              </a:rPr>
              <a:t>万円の収益を目指すための作業ができるようになる</a:t>
            </a:r>
            <a:endParaRPr kumimoji="1" lang="en-US" altLang="ja-JP" sz="1200" kern="1200" dirty="0">
              <a:solidFill>
                <a:prstClr val="black"/>
              </a:solidFill>
              <a:cs typeface="+mn-cs"/>
            </a:endParaRPr>
          </a:p>
        </p:txBody>
      </p:sp>
      <p:sp>
        <p:nvSpPr>
          <p:cNvPr id="54" name="四角形: 角を丸くする 42">
            <a:extLst>
              <a:ext uri="{FF2B5EF4-FFF2-40B4-BE49-F238E27FC236}">
                <a16:creationId xmlns:a16="http://schemas.microsoft.com/office/drawing/2014/main" id="{4816C8E0-82B3-493C-9427-F5CBE5763108}"/>
              </a:ext>
            </a:extLst>
          </p:cNvPr>
          <p:cNvSpPr/>
          <p:nvPr/>
        </p:nvSpPr>
        <p:spPr>
          <a:xfrm>
            <a:off x="9698860" y="508002"/>
            <a:ext cx="2222846" cy="965729"/>
          </a:xfrm>
          <a:prstGeom prst="roundRect">
            <a:avLst/>
          </a:prstGeom>
          <a:noFill/>
          <a:ln w="76200">
            <a:solidFill>
              <a:srgbClr val="F56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kumimoji="1" lang="ja-JP" altLang="en-US" kern="1200">
              <a:solidFill>
                <a:schemeClr val="accent5"/>
              </a:solidFill>
            </a:endParaRPr>
          </a:p>
        </p:txBody>
      </p:sp>
      <p:sp>
        <p:nvSpPr>
          <p:cNvPr id="55" name="テキスト ボックス 54">
            <a:extLst>
              <a:ext uri="{FF2B5EF4-FFF2-40B4-BE49-F238E27FC236}">
                <a16:creationId xmlns:a16="http://schemas.microsoft.com/office/drawing/2014/main" id="{4F6FC8A4-A3BD-42E0-BADD-65FDE33E3F8C}"/>
              </a:ext>
            </a:extLst>
          </p:cNvPr>
          <p:cNvSpPr txBox="1"/>
          <p:nvPr/>
        </p:nvSpPr>
        <p:spPr>
          <a:xfrm>
            <a:off x="9695355" y="1481626"/>
            <a:ext cx="2408032" cy="646331"/>
          </a:xfrm>
          <a:prstGeom prst="rect">
            <a:avLst/>
          </a:prstGeom>
          <a:noFill/>
        </p:spPr>
        <p:txBody>
          <a:bodyPr wrap="none" rtlCol="0">
            <a:spAutoFit/>
          </a:bodyPr>
          <a:lstStyle/>
          <a:p>
            <a:pPr hangingPunct="1"/>
            <a:r>
              <a:rPr kumimoji="1" lang="ja-JP" altLang="en-US" b="1" kern="1200" dirty="0">
                <a:solidFill>
                  <a:prstClr val="black"/>
                </a:solidFill>
                <a:cs typeface="+mn-cs"/>
              </a:rPr>
              <a:t>うちコミュ！で</a:t>
            </a:r>
            <a:endParaRPr kumimoji="1" lang="en-US" altLang="ja-JP" b="1" kern="1200" dirty="0">
              <a:solidFill>
                <a:prstClr val="black"/>
              </a:solidFill>
              <a:cs typeface="+mn-cs"/>
            </a:endParaRPr>
          </a:p>
          <a:p>
            <a:pPr hangingPunct="1"/>
            <a:r>
              <a:rPr kumimoji="1" lang="ja-JP" altLang="en-US" b="1" kern="1200" dirty="0">
                <a:solidFill>
                  <a:prstClr val="black"/>
                </a:solidFill>
                <a:cs typeface="+mn-cs"/>
              </a:rPr>
              <a:t>仲間と一緒に頑張れる</a:t>
            </a:r>
          </a:p>
        </p:txBody>
      </p:sp>
    </p:spTree>
    <p:extLst>
      <p:ext uri="{BB962C8B-B14F-4D97-AF65-F5344CB8AC3E}">
        <p14:creationId xmlns:p14="http://schemas.microsoft.com/office/powerpoint/2010/main" val="590518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7F7C2F39-122E-492C-9A73-096BC6374EC0}"/>
              </a:ext>
            </a:extLst>
          </p:cNvPr>
          <p:cNvSpPr/>
          <p:nvPr/>
        </p:nvSpPr>
        <p:spPr>
          <a:xfrm>
            <a:off x="6098578" y="3964260"/>
            <a:ext cx="4867835" cy="214192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12" name="正方形/長方形 11">
            <a:extLst>
              <a:ext uri="{FF2B5EF4-FFF2-40B4-BE49-F238E27FC236}">
                <a16:creationId xmlns:a16="http://schemas.microsoft.com/office/drawing/2014/main" id="{3439F714-7170-44CA-A6B9-AE5CC074A7F9}"/>
              </a:ext>
            </a:extLst>
          </p:cNvPr>
          <p:cNvSpPr/>
          <p:nvPr/>
        </p:nvSpPr>
        <p:spPr>
          <a:xfrm>
            <a:off x="1228165" y="3949558"/>
            <a:ext cx="4867835" cy="2141927"/>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54E931E-2415-4E2B-87D1-DC7D22DDD7A0}"/>
              </a:ext>
            </a:extLst>
          </p:cNvPr>
          <p:cNvSpPr>
            <a:spLocks noGrp="1"/>
          </p:cNvSpPr>
          <p:nvPr>
            <p:ph type="title"/>
          </p:nvPr>
        </p:nvSpPr>
        <p:spPr/>
        <p:txBody>
          <a:bodyPr>
            <a:normAutofit/>
          </a:bodyPr>
          <a:lstStyle/>
          <a:p>
            <a:r>
              <a:rPr kumimoji="1" lang="ja-JP" altLang="en-US" sz="3200" dirty="0"/>
              <a:t>ブログ</a:t>
            </a:r>
            <a:r>
              <a:rPr kumimoji="1" lang="en-US" altLang="ja-JP" sz="3200" dirty="0"/>
              <a:t>de</a:t>
            </a:r>
            <a:r>
              <a:rPr kumimoji="1" lang="ja-JP" altLang="en-US" sz="3200" dirty="0"/>
              <a:t>おうちワーク講座の目標とゴール</a:t>
            </a:r>
          </a:p>
        </p:txBody>
      </p:sp>
      <p:sp>
        <p:nvSpPr>
          <p:cNvPr id="3" name="コンテンツ プレースホルダー 2">
            <a:extLst>
              <a:ext uri="{FF2B5EF4-FFF2-40B4-BE49-F238E27FC236}">
                <a16:creationId xmlns:a16="http://schemas.microsoft.com/office/drawing/2014/main" id="{DFB4AFF3-CBB5-4916-AF0D-3364430F4210}"/>
              </a:ext>
            </a:extLst>
          </p:cNvPr>
          <p:cNvSpPr>
            <a:spLocks noGrp="1"/>
          </p:cNvSpPr>
          <p:nvPr>
            <p:ph sz="half" idx="1"/>
          </p:nvPr>
        </p:nvSpPr>
        <p:spPr/>
        <p:txBody>
          <a:bodyPr/>
          <a:lstStyle/>
          <a:p>
            <a:pPr marL="558800" indent="-457200">
              <a:buFont typeface="+mj-lt"/>
              <a:buAutoNum type="arabicPeriod"/>
            </a:pPr>
            <a:r>
              <a:rPr lang="en-US" altLang="ja-JP" sz="2000" dirty="0"/>
              <a:t>『</a:t>
            </a:r>
            <a:r>
              <a:rPr lang="ja-JP" altLang="en-US" sz="2000" dirty="0"/>
              <a:t>ブログを仕事にする</a:t>
            </a:r>
            <a:r>
              <a:rPr lang="en-US" altLang="ja-JP" sz="2000" dirty="0"/>
              <a:t>』</a:t>
            </a:r>
            <a:r>
              <a:rPr lang="ja-JP" altLang="en-US" sz="2000" dirty="0"/>
              <a:t>ことについて理解し、成功するためのマインド身に着ける</a:t>
            </a:r>
            <a:endParaRPr lang="en-US" altLang="ja-JP" sz="2000" dirty="0"/>
          </a:p>
          <a:p>
            <a:pPr marL="558800" indent="-457200">
              <a:buFont typeface="+mj-lt"/>
              <a:buAutoNum type="arabicPeriod"/>
            </a:pPr>
            <a:r>
              <a:rPr lang="ja-JP" altLang="en-US" sz="2000" dirty="0"/>
              <a:t>ブログを収益化するための正しい知識をつける</a:t>
            </a:r>
            <a:endParaRPr lang="en-US" altLang="ja-JP" sz="2000" dirty="0"/>
          </a:p>
          <a:p>
            <a:pPr marL="558800" indent="-457200">
              <a:buFont typeface="+mj-lt"/>
              <a:buAutoNum type="arabicPeriod"/>
            </a:pPr>
            <a:r>
              <a:rPr lang="ja-JP" altLang="en-US" sz="2000" dirty="0"/>
              <a:t>ブログで月</a:t>
            </a:r>
            <a:r>
              <a:rPr lang="en-US" altLang="ja-JP" sz="2000" dirty="0"/>
              <a:t>3</a:t>
            </a:r>
            <a:r>
              <a:rPr lang="ja-JP" altLang="en-US" sz="2000" dirty="0"/>
              <a:t>万円～</a:t>
            </a:r>
            <a:r>
              <a:rPr lang="en-US" altLang="ja-JP" sz="2000" dirty="0"/>
              <a:t>10</a:t>
            </a:r>
            <a:r>
              <a:rPr lang="ja-JP" altLang="en-US" sz="2000" dirty="0"/>
              <a:t>万円の収益を目指すための作業ができるようになる</a:t>
            </a:r>
            <a:endParaRPr lang="en-US" altLang="ja-JP" sz="2000" dirty="0"/>
          </a:p>
          <a:p>
            <a:pPr marL="101600" indent="0">
              <a:buNone/>
            </a:pPr>
            <a:endParaRPr lang="en-US" altLang="ja-JP" dirty="0"/>
          </a:p>
        </p:txBody>
      </p:sp>
      <p:sp>
        <p:nvSpPr>
          <p:cNvPr id="4" name="矢印: 五方向 3">
            <a:extLst>
              <a:ext uri="{FF2B5EF4-FFF2-40B4-BE49-F238E27FC236}">
                <a16:creationId xmlns:a16="http://schemas.microsoft.com/office/drawing/2014/main" id="{16ACD457-4C90-43AB-B52B-1010EAD4EA83}"/>
              </a:ext>
            </a:extLst>
          </p:cNvPr>
          <p:cNvSpPr/>
          <p:nvPr/>
        </p:nvSpPr>
        <p:spPr>
          <a:xfrm>
            <a:off x="1491904" y="4424016"/>
            <a:ext cx="1184229" cy="1241168"/>
          </a:xfrm>
          <a:prstGeom prst="homePlate">
            <a:avLst/>
          </a:prstGeom>
          <a:noFill/>
          <a:ln w="76200" cap="flat" cmpd="sng" algn="ctr">
            <a:solidFill>
              <a:srgbClr val="3399F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p>
        </p:txBody>
      </p:sp>
      <p:sp>
        <p:nvSpPr>
          <p:cNvPr id="5" name="矢印: 山形 4">
            <a:extLst>
              <a:ext uri="{FF2B5EF4-FFF2-40B4-BE49-F238E27FC236}">
                <a16:creationId xmlns:a16="http://schemas.microsoft.com/office/drawing/2014/main" id="{C1F62B4D-1A51-47AF-9872-1EF3F2EB149D}"/>
              </a:ext>
            </a:extLst>
          </p:cNvPr>
          <p:cNvSpPr/>
          <p:nvPr/>
        </p:nvSpPr>
        <p:spPr>
          <a:xfrm>
            <a:off x="5705044" y="4411241"/>
            <a:ext cx="5253317" cy="1270527"/>
          </a:xfrm>
          <a:prstGeom prst="chevron">
            <a:avLst/>
          </a:prstGeom>
          <a:noFill/>
          <a:ln w="57150" cap="flat" cmpd="sng" algn="ctr">
            <a:solidFill>
              <a:srgbClr val="FF66F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dirty="0">
              <a:solidFill>
                <a:schemeClr val="tx1"/>
              </a:solidFill>
            </a:endParaRPr>
          </a:p>
        </p:txBody>
      </p:sp>
      <p:sp>
        <p:nvSpPr>
          <p:cNvPr id="6" name="テキスト ボックス 5">
            <a:extLst>
              <a:ext uri="{FF2B5EF4-FFF2-40B4-BE49-F238E27FC236}">
                <a16:creationId xmlns:a16="http://schemas.microsoft.com/office/drawing/2014/main" id="{4FC9CC79-F5C2-448F-A682-41D19CF6C01B}"/>
              </a:ext>
            </a:extLst>
          </p:cNvPr>
          <p:cNvSpPr txBox="1"/>
          <p:nvPr/>
        </p:nvSpPr>
        <p:spPr>
          <a:xfrm>
            <a:off x="1458451" y="4878428"/>
            <a:ext cx="1200970" cy="369332"/>
          </a:xfrm>
          <a:prstGeom prst="rect">
            <a:avLst/>
          </a:prstGeom>
          <a:noFill/>
        </p:spPr>
        <p:txBody>
          <a:bodyPr wrap="none" rtlCol="0">
            <a:spAutoFit/>
          </a:bodyPr>
          <a:lstStyle/>
          <a:p>
            <a:r>
              <a:rPr kumimoji="1" lang="ja-JP" altLang="en-US" dirty="0"/>
              <a:t>①</a:t>
            </a:r>
            <a:r>
              <a:rPr kumimoji="1" lang="en-US" altLang="ja-JP" dirty="0"/>
              <a:t>WP</a:t>
            </a:r>
            <a:r>
              <a:rPr kumimoji="1" lang="ja-JP" altLang="en-US" dirty="0"/>
              <a:t>構築</a:t>
            </a:r>
          </a:p>
        </p:txBody>
      </p:sp>
      <p:sp>
        <p:nvSpPr>
          <p:cNvPr id="7" name="矢印: 山形 6">
            <a:extLst>
              <a:ext uri="{FF2B5EF4-FFF2-40B4-BE49-F238E27FC236}">
                <a16:creationId xmlns:a16="http://schemas.microsoft.com/office/drawing/2014/main" id="{B3048DAA-339A-4337-88B8-126A94AC4EAE}"/>
              </a:ext>
            </a:extLst>
          </p:cNvPr>
          <p:cNvSpPr/>
          <p:nvPr/>
        </p:nvSpPr>
        <p:spPr>
          <a:xfrm>
            <a:off x="2132072" y="4411244"/>
            <a:ext cx="1950357" cy="1270527"/>
          </a:xfrm>
          <a:prstGeom prst="chevron">
            <a:avLst/>
          </a:prstGeom>
          <a:noFill/>
          <a:ln w="57150" cap="flat" cmpd="sng" algn="ctr">
            <a:solidFill>
              <a:srgbClr val="3399F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dirty="0">
              <a:solidFill>
                <a:schemeClr val="tx1"/>
              </a:solidFill>
            </a:endParaRPr>
          </a:p>
        </p:txBody>
      </p:sp>
      <p:sp>
        <p:nvSpPr>
          <p:cNvPr id="8" name="矢印: 山形 7">
            <a:extLst>
              <a:ext uri="{FF2B5EF4-FFF2-40B4-BE49-F238E27FC236}">
                <a16:creationId xmlns:a16="http://schemas.microsoft.com/office/drawing/2014/main" id="{D6B4A6C3-A9E1-450D-9D0B-1ED730D34CF1}"/>
              </a:ext>
            </a:extLst>
          </p:cNvPr>
          <p:cNvSpPr/>
          <p:nvPr/>
        </p:nvSpPr>
        <p:spPr>
          <a:xfrm>
            <a:off x="3505475" y="4411243"/>
            <a:ext cx="2827452" cy="1270527"/>
          </a:xfrm>
          <a:prstGeom prst="chevron">
            <a:avLst/>
          </a:prstGeom>
          <a:noFill/>
          <a:ln w="57150" cap="flat" cmpd="sng" algn="ctr">
            <a:solidFill>
              <a:srgbClr val="00206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dirty="0">
              <a:solidFill>
                <a:schemeClr val="tx1"/>
              </a:solidFill>
            </a:endParaRPr>
          </a:p>
        </p:txBody>
      </p:sp>
      <p:sp>
        <p:nvSpPr>
          <p:cNvPr id="9" name="テキスト ボックス 8">
            <a:extLst>
              <a:ext uri="{FF2B5EF4-FFF2-40B4-BE49-F238E27FC236}">
                <a16:creationId xmlns:a16="http://schemas.microsoft.com/office/drawing/2014/main" id="{2752C443-48DC-4CFB-98D8-BD23DCC88786}"/>
              </a:ext>
            </a:extLst>
          </p:cNvPr>
          <p:cNvSpPr txBox="1"/>
          <p:nvPr/>
        </p:nvSpPr>
        <p:spPr>
          <a:xfrm>
            <a:off x="2732169" y="4481442"/>
            <a:ext cx="847872" cy="1169551"/>
          </a:xfrm>
          <a:prstGeom prst="rect">
            <a:avLst/>
          </a:prstGeom>
          <a:noFill/>
        </p:spPr>
        <p:txBody>
          <a:bodyPr wrap="square" rtlCol="0">
            <a:spAutoFit/>
          </a:bodyPr>
          <a:lstStyle/>
          <a:p>
            <a:r>
              <a:rPr lang="ja-JP" altLang="en-US" sz="1400" dirty="0"/>
              <a:t>②</a:t>
            </a:r>
            <a:r>
              <a:rPr lang="en-US" altLang="ja-JP" sz="1400" dirty="0"/>
              <a:t>Google</a:t>
            </a:r>
            <a:r>
              <a:rPr lang="ja-JP" altLang="en-US" sz="1400" dirty="0"/>
              <a:t>アドセンス</a:t>
            </a:r>
            <a:endParaRPr lang="en-US" altLang="ja-JP" sz="1400" dirty="0"/>
          </a:p>
          <a:p>
            <a:r>
              <a:rPr lang="ja-JP" altLang="en-US" sz="1400" dirty="0"/>
              <a:t>合格</a:t>
            </a:r>
            <a:endParaRPr kumimoji="1" lang="ja-JP" altLang="en-US" sz="1400" dirty="0"/>
          </a:p>
        </p:txBody>
      </p:sp>
      <p:sp>
        <p:nvSpPr>
          <p:cNvPr id="10" name="テキスト ボックス 9">
            <a:extLst>
              <a:ext uri="{FF2B5EF4-FFF2-40B4-BE49-F238E27FC236}">
                <a16:creationId xmlns:a16="http://schemas.microsoft.com/office/drawing/2014/main" id="{CEC52BA8-16F5-4965-BE70-5D053E6B6178}"/>
              </a:ext>
            </a:extLst>
          </p:cNvPr>
          <p:cNvSpPr txBox="1"/>
          <p:nvPr/>
        </p:nvSpPr>
        <p:spPr>
          <a:xfrm>
            <a:off x="3929966" y="4739928"/>
            <a:ext cx="2016005" cy="646331"/>
          </a:xfrm>
          <a:prstGeom prst="rect">
            <a:avLst/>
          </a:prstGeom>
          <a:noFill/>
        </p:spPr>
        <p:txBody>
          <a:bodyPr wrap="square" rtlCol="0">
            <a:spAutoFit/>
          </a:bodyPr>
          <a:lstStyle/>
          <a:p>
            <a:pPr algn="ctr"/>
            <a:r>
              <a:rPr kumimoji="1" lang="ja-JP" altLang="en-US" dirty="0"/>
              <a:t>③基礎講義</a:t>
            </a:r>
            <a:endParaRPr kumimoji="1" lang="en-US" altLang="ja-JP" dirty="0"/>
          </a:p>
          <a:p>
            <a:pPr algn="ctr"/>
            <a:r>
              <a:rPr lang="ja-JP" altLang="en-US" dirty="0"/>
              <a:t>（全</a:t>
            </a:r>
            <a:r>
              <a:rPr lang="en-US" altLang="ja-JP" dirty="0"/>
              <a:t>6</a:t>
            </a:r>
            <a:r>
              <a:rPr lang="ja-JP" altLang="en-US" dirty="0"/>
              <a:t>回</a:t>
            </a:r>
            <a:r>
              <a:rPr lang="en-US" altLang="ja-JP" dirty="0"/>
              <a:t>×2h</a:t>
            </a:r>
            <a:r>
              <a:rPr lang="ja-JP" altLang="en-US" dirty="0"/>
              <a:t>）</a:t>
            </a:r>
            <a:endParaRPr kumimoji="1" lang="ja-JP" altLang="en-US" dirty="0"/>
          </a:p>
        </p:txBody>
      </p:sp>
      <p:sp>
        <p:nvSpPr>
          <p:cNvPr id="11" name="テキスト ボックス 10">
            <a:extLst>
              <a:ext uri="{FF2B5EF4-FFF2-40B4-BE49-F238E27FC236}">
                <a16:creationId xmlns:a16="http://schemas.microsoft.com/office/drawing/2014/main" id="{7323E581-DD1D-430C-9E30-FB36C13099B1}"/>
              </a:ext>
            </a:extLst>
          </p:cNvPr>
          <p:cNvSpPr txBox="1"/>
          <p:nvPr/>
        </p:nvSpPr>
        <p:spPr>
          <a:xfrm>
            <a:off x="6445925" y="4625215"/>
            <a:ext cx="5172635" cy="954107"/>
          </a:xfrm>
          <a:prstGeom prst="rect">
            <a:avLst/>
          </a:prstGeom>
          <a:noFill/>
        </p:spPr>
        <p:txBody>
          <a:bodyPr wrap="square" rtlCol="0">
            <a:spAutoFit/>
          </a:bodyPr>
          <a:lstStyle/>
          <a:p>
            <a:r>
              <a:rPr kumimoji="1" lang="ja-JP" altLang="en-US" sz="1400" dirty="0"/>
              <a:t>④受講生限定コミュニティ「うちコミュ！」</a:t>
            </a:r>
            <a:endParaRPr kumimoji="1" lang="en-US" altLang="ja-JP" sz="1400" dirty="0"/>
          </a:p>
          <a:p>
            <a:endParaRPr lang="en-US" altLang="ja-JP" sz="1400" dirty="0"/>
          </a:p>
          <a:p>
            <a:r>
              <a:rPr kumimoji="1" lang="ja-JP" altLang="en-US" sz="1400" dirty="0"/>
              <a:t>　月</a:t>
            </a:r>
            <a:r>
              <a:rPr kumimoji="1" lang="en-US" altLang="ja-JP" sz="1400" dirty="0"/>
              <a:t>2</a:t>
            </a:r>
            <a:r>
              <a:rPr kumimoji="1" lang="ja-JP" altLang="en-US" sz="1400" dirty="0"/>
              <a:t>回作業会・</a:t>
            </a:r>
            <a:r>
              <a:rPr lang="ja-JP" altLang="en-US" sz="1400" dirty="0"/>
              <a:t>ワークショップ実施</a:t>
            </a:r>
            <a:endParaRPr lang="en-US" altLang="ja-JP" sz="1400" dirty="0"/>
          </a:p>
          <a:p>
            <a:pPr algn="ctr"/>
            <a:r>
              <a:rPr kumimoji="1" lang="ja-JP" altLang="en-US" sz="1400" dirty="0"/>
              <a:t>セミナーやグループチャット</a:t>
            </a:r>
            <a:endParaRPr kumimoji="1" lang="en-US" altLang="ja-JP" sz="1400" dirty="0"/>
          </a:p>
        </p:txBody>
      </p:sp>
      <p:sp>
        <p:nvSpPr>
          <p:cNvPr id="14" name="テキスト ボックス 13">
            <a:extLst>
              <a:ext uri="{FF2B5EF4-FFF2-40B4-BE49-F238E27FC236}">
                <a16:creationId xmlns:a16="http://schemas.microsoft.com/office/drawing/2014/main" id="{2927DBBB-7BA2-4EAF-BEC0-2AF2C8A42C9E}"/>
              </a:ext>
            </a:extLst>
          </p:cNvPr>
          <p:cNvSpPr txBox="1"/>
          <p:nvPr/>
        </p:nvSpPr>
        <p:spPr>
          <a:xfrm>
            <a:off x="3049302" y="6123543"/>
            <a:ext cx="1455848" cy="369332"/>
          </a:xfrm>
          <a:prstGeom prst="rect">
            <a:avLst/>
          </a:prstGeom>
          <a:noFill/>
        </p:spPr>
        <p:txBody>
          <a:bodyPr wrap="none" rtlCol="0">
            <a:spAutoFit/>
          </a:bodyPr>
          <a:lstStyle/>
          <a:p>
            <a:r>
              <a:rPr kumimoji="1" lang="en-US" altLang="ja-JP" dirty="0"/>
              <a:t>【</a:t>
            </a:r>
            <a:r>
              <a:rPr kumimoji="1" lang="ja-JP" altLang="en-US" dirty="0"/>
              <a:t>約</a:t>
            </a:r>
            <a:r>
              <a:rPr kumimoji="1" lang="en-US" altLang="ja-JP" dirty="0"/>
              <a:t>3</a:t>
            </a:r>
            <a:r>
              <a:rPr kumimoji="1" lang="ja-JP" altLang="en-US" dirty="0"/>
              <a:t>か月</a:t>
            </a:r>
            <a:r>
              <a:rPr kumimoji="1" lang="en-US" altLang="ja-JP" dirty="0"/>
              <a:t>】</a:t>
            </a:r>
            <a:endParaRPr kumimoji="1" lang="ja-JP" altLang="en-US" dirty="0"/>
          </a:p>
        </p:txBody>
      </p:sp>
      <p:sp>
        <p:nvSpPr>
          <p:cNvPr id="16" name="左中かっこ 15">
            <a:extLst>
              <a:ext uri="{FF2B5EF4-FFF2-40B4-BE49-F238E27FC236}">
                <a16:creationId xmlns:a16="http://schemas.microsoft.com/office/drawing/2014/main" id="{37C97F91-CCEE-4A81-B3F7-651D3FB7CD0A}"/>
              </a:ext>
            </a:extLst>
          </p:cNvPr>
          <p:cNvSpPr/>
          <p:nvPr/>
        </p:nvSpPr>
        <p:spPr>
          <a:xfrm rot="16200000">
            <a:off x="3607467" y="3602951"/>
            <a:ext cx="339519" cy="463755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左中かっこ 16">
            <a:extLst>
              <a:ext uri="{FF2B5EF4-FFF2-40B4-BE49-F238E27FC236}">
                <a16:creationId xmlns:a16="http://schemas.microsoft.com/office/drawing/2014/main" id="{B6CFAF76-7B6C-4C69-BFD9-323FCC786775}"/>
              </a:ext>
            </a:extLst>
          </p:cNvPr>
          <p:cNvSpPr/>
          <p:nvPr/>
        </p:nvSpPr>
        <p:spPr>
          <a:xfrm rot="5400000">
            <a:off x="6038646" y="-630638"/>
            <a:ext cx="339519" cy="94999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2F8F22D4-848D-4134-8C64-DDA4BBA22FC1}"/>
              </a:ext>
            </a:extLst>
          </p:cNvPr>
          <p:cNvSpPr txBox="1"/>
          <p:nvPr/>
        </p:nvSpPr>
        <p:spPr>
          <a:xfrm>
            <a:off x="5644680" y="3602929"/>
            <a:ext cx="1225015" cy="369332"/>
          </a:xfrm>
          <a:prstGeom prst="rect">
            <a:avLst/>
          </a:prstGeom>
          <a:noFill/>
        </p:spPr>
        <p:txBody>
          <a:bodyPr wrap="none" rtlCol="0">
            <a:spAutoFit/>
          </a:bodyPr>
          <a:lstStyle/>
          <a:p>
            <a:r>
              <a:rPr kumimoji="1" lang="en-US" altLang="ja-JP" dirty="0"/>
              <a:t>【</a:t>
            </a:r>
            <a:r>
              <a:rPr lang="en-US" altLang="ja-JP" dirty="0"/>
              <a:t>1</a:t>
            </a:r>
            <a:r>
              <a:rPr lang="ja-JP" altLang="en-US" dirty="0"/>
              <a:t>年間</a:t>
            </a:r>
            <a:r>
              <a:rPr kumimoji="1" lang="en-US" altLang="ja-JP" dirty="0"/>
              <a:t>】</a:t>
            </a:r>
            <a:endParaRPr kumimoji="1" lang="ja-JP" altLang="en-US" dirty="0"/>
          </a:p>
        </p:txBody>
      </p:sp>
      <p:sp>
        <p:nvSpPr>
          <p:cNvPr id="13" name="テキスト ボックス 12">
            <a:extLst>
              <a:ext uri="{FF2B5EF4-FFF2-40B4-BE49-F238E27FC236}">
                <a16:creationId xmlns:a16="http://schemas.microsoft.com/office/drawing/2014/main" id="{D5FD2A6A-9941-4B86-B7A9-11472FC37D4A}"/>
              </a:ext>
            </a:extLst>
          </p:cNvPr>
          <p:cNvSpPr txBox="1"/>
          <p:nvPr/>
        </p:nvSpPr>
        <p:spPr>
          <a:xfrm>
            <a:off x="944847" y="3758507"/>
            <a:ext cx="2723823" cy="369332"/>
          </a:xfrm>
          <a:prstGeom prst="rect">
            <a:avLst/>
          </a:prstGeom>
          <a:noFill/>
        </p:spPr>
        <p:txBody>
          <a:bodyPr wrap="none" rtlCol="0">
            <a:spAutoFit/>
          </a:bodyPr>
          <a:lstStyle/>
          <a:p>
            <a:r>
              <a:rPr kumimoji="1" lang="en-US" altLang="ja-JP" dirty="0"/>
              <a:t>※</a:t>
            </a:r>
            <a:r>
              <a:rPr kumimoji="1" lang="ja-JP" altLang="en-US" dirty="0"/>
              <a:t>認定講師が教える内容</a:t>
            </a:r>
          </a:p>
        </p:txBody>
      </p:sp>
      <p:sp>
        <p:nvSpPr>
          <p:cNvPr id="21" name="テキスト ボックス 20">
            <a:extLst>
              <a:ext uri="{FF2B5EF4-FFF2-40B4-BE49-F238E27FC236}">
                <a16:creationId xmlns:a16="http://schemas.microsoft.com/office/drawing/2014/main" id="{CE5A895F-5D84-4841-B681-AC6295C7C47F}"/>
              </a:ext>
            </a:extLst>
          </p:cNvPr>
          <p:cNvSpPr txBox="1"/>
          <p:nvPr/>
        </p:nvSpPr>
        <p:spPr>
          <a:xfrm>
            <a:off x="8860810" y="3764003"/>
            <a:ext cx="2492990" cy="369332"/>
          </a:xfrm>
          <a:prstGeom prst="rect">
            <a:avLst/>
          </a:prstGeom>
          <a:noFill/>
        </p:spPr>
        <p:txBody>
          <a:bodyPr wrap="none" rtlCol="0">
            <a:spAutoFit/>
          </a:bodyPr>
          <a:lstStyle/>
          <a:p>
            <a:r>
              <a:rPr lang="en-US" altLang="ja-JP" dirty="0"/>
              <a:t>※</a:t>
            </a:r>
            <a:r>
              <a:rPr lang="ja-JP" altLang="en-US" dirty="0"/>
              <a:t>協会全体として運営</a:t>
            </a:r>
            <a:endParaRPr kumimoji="1" lang="en-US" altLang="ja-JP" dirty="0"/>
          </a:p>
        </p:txBody>
      </p:sp>
    </p:spTree>
    <p:extLst>
      <p:ext uri="{BB962C8B-B14F-4D97-AF65-F5344CB8AC3E}">
        <p14:creationId xmlns:p14="http://schemas.microsoft.com/office/powerpoint/2010/main" val="30862060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2F15AC-99DF-4BCF-A759-9CCB0FCA6F7C}"/>
              </a:ext>
            </a:extLst>
          </p:cNvPr>
          <p:cNvSpPr>
            <a:spLocks noGrp="1"/>
          </p:cNvSpPr>
          <p:nvPr>
            <p:ph type="title"/>
          </p:nvPr>
        </p:nvSpPr>
        <p:spPr/>
        <p:txBody>
          <a:bodyPr>
            <a:normAutofit/>
          </a:bodyPr>
          <a:lstStyle/>
          <a:p>
            <a:pPr algn="ctr"/>
            <a:r>
              <a:rPr lang="ja-JP" altLang="en-US" sz="3600" dirty="0"/>
              <a:t>①</a:t>
            </a:r>
            <a:r>
              <a:rPr lang="en-US" altLang="ja-JP" sz="3600" dirty="0"/>
              <a:t>1 Day </a:t>
            </a:r>
            <a:r>
              <a:rPr lang="en-US" altLang="ja-JP" sz="3600" dirty="0" err="1"/>
              <a:t>Wordpress</a:t>
            </a:r>
            <a:r>
              <a:rPr lang="ja-JP" altLang="en-US" sz="3600" dirty="0"/>
              <a:t>構築コース</a:t>
            </a:r>
            <a:endParaRPr lang="en-US" altLang="ja-JP" sz="2800" dirty="0"/>
          </a:p>
        </p:txBody>
      </p:sp>
      <p:sp>
        <p:nvSpPr>
          <p:cNvPr id="3" name="コンテンツ プレースホルダー 2">
            <a:extLst>
              <a:ext uri="{FF2B5EF4-FFF2-40B4-BE49-F238E27FC236}">
                <a16:creationId xmlns:a16="http://schemas.microsoft.com/office/drawing/2014/main" id="{591F4D62-F206-483A-9E72-0B8C5C607C15}"/>
              </a:ext>
            </a:extLst>
          </p:cNvPr>
          <p:cNvSpPr>
            <a:spLocks noGrp="1"/>
          </p:cNvSpPr>
          <p:nvPr>
            <p:ph sz="quarter" idx="4"/>
          </p:nvPr>
        </p:nvSpPr>
        <p:spPr>
          <a:xfrm>
            <a:off x="862489" y="1630134"/>
            <a:ext cx="10518776" cy="4789052"/>
          </a:xfrm>
        </p:spPr>
        <p:txBody>
          <a:bodyPr>
            <a:normAutofit/>
          </a:bodyPr>
          <a:lstStyle/>
          <a:p>
            <a:pPr marL="0" indent="0">
              <a:buNone/>
            </a:pPr>
            <a:r>
              <a:rPr lang="ja-JP" altLang="en-US" sz="2400" dirty="0">
                <a:solidFill>
                  <a:schemeClr val="dk1"/>
                </a:solidFill>
              </a:rPr>
              <a:t>初心者が必ず躓くブログ開設を</a:t>
            </a:r>
            <a:r>
              <a:rPr lang="ja-JP" altLang="en-US" sz="2400" dirty="0" err="1">
                <a:solidFill>
                  <a:schemeClr val="dk1"/>
                </a:solidFill>
              </a:rPr>
              <a:t>で</a:t>
            </a:r>
            <a:r>
              <a:rPr lang="ja-JP" altLang="en-US" sz="2400" dirty="0">
                <a:solidFill>
                  <a:schemeClr val="dk1"/>
                </a:solidFill>
              </a:rPr>
              <a:t>講師がつきっきりで徹底サポート！</a:t>
            </a:r>
            <a:endParaRPr lang="en-US" altLang="ja-JP" sz="2400" b="1" dirty="0">
              <a:solidFill>
                <a:schemeClr val="dk1"/>
              </a:solidFill>
            </a:endParaRPr>
          </a:p>
          <a:p>
            <a:pPr lvl="1"/>
            <a:r>
              <a:rPr lang="ja-JP" altLang="en-US" sz="2000" b="1" dirty="0">
                <a:solidFill>
                  <a:schemeClr val="dk1"/>
                </a:solidFill>
              </a:rPr>
              <a:t>ドメイン取得、サーバー設定</a:t>
            </a:r>
            <a:endParaRPr lang="en-US" altLang="ja-JP" sz="2000" b="1" dirty="0">
              <a:solidFill>
                <a:schemeClr val="dk1"/>
              </a:solidFill>
            </a:endParaRPr>
          </a:p>
          <a:p>
            <a:pPr lvl="1"/>
            <a:r>
              <a:rPr lang="en-US" altLang="ja-JP" sz="2000" b="1" dirty="0">
                <a:solidFill>
                  <a:schemeClr val="dk1"/>
                </a:solidFill>
              </a:rPr>
              <a:t>SSL</a:t>
            </a:r>
            <a:r>
              <a:rPr lang="ja-JP" altLang="en-US" sz="2000" b="1" dirty="0">
                <a:solidFill>
                  <a:schemeClr val="dk1"/>
                </a:solidFill>
              </a:rPr>
              <a:t>化</a:t>
            </a:r>
            <a:endParaRPr lang="en-US" altLang="ja-JP" sz="2000" b="1" dirty="0">
              <a:solidFill>
                <a:schemeClr val="dk1"/>
              </a:solidFill>
            </a:endParaRPr>
          </a:p>
          <a:p>
            <a:pPr lvl="1"/>
            <a:r>
              <a:rPr lang="en-US" altLang="ja-JP" sz="2000" b="1" dirty="0" err="1">
                <a:solidFill>
                  <a:schemeClr val="dk1"/>
                </a:solidFill>
              </a:rPr>
              <a:t>Wordpress</a:t>
            </a:r>
            <a:r>
              <a:rPr lang="ja-JP" altLang="en-US" sz="2000" b="1" dirty="0">
                <a:solidFill>
                  <a:schemeClr val="dk1"/>
                </a:solidFill>
              </a:rPr>
              <a:t>インストール</a:t>
            </a:r>
            <a:endParaRPr lang="ja-JP" altLang="en-US" sz="2000" b="1" dirty="0"/>
          </a:p>
          <a:p>
            <a:pPr lvl="1"/>
            <a:r>
              <a:rPr lang="en-US" altLang="ja-JP" sz="2000" b="1" dirty="0" err="1"/>
              <a:t>Wordpress</a:t>
            </a:r>
            <a:r>
              <a:rPr lang="ja-JP" altLang="en-US" sz="2000" b="1" dirty="0"/>
              <a:t>プラグイン設定</a:t>
            </a:r>
            <a:endParaRPr lang="en-US" altLang="ja-JP" sz="2000" b="1" dirty="0"/>
          </a:p>
          <a:p>
            <a:pPr lvl="1"/>
            <a:r>
              <a:rPr kumimoji="1" lang="en-US" altLang="ja-JP" sz="2000" b="1" dirty="0" err="1"/>
              <a:t>Wordoress</a:t>
            </a:r>
            <a:r>
              <a:rPr kumimoji="1" lang="ja-JP" altLang="en-US" sz="2000" b="1" dirty="0"/>
              <a:t>の使い方</a:t>
            </a:r>
            <a:endParaRPr kumimoji="1" lang="en-US" altLang="ja-JP" sz="2000" b="1" dirty="0"/>
          </a:p>
          <a:p>
            <a:pPr lvl="1"/>
            <a:r>
              <a:rPr lang="ja-JP" altLang="en-US" sz="2000" b="1" dirty="0"/>
              <a:t>メニューの設定</a:t>
            </a:r>
            <a:endParaRPr lang="en-US" altLang="ja-JP" sz="2000" b="1" dirty="0"/>
          </a:p>
          <a:p>
            <a:pPr lvl="1"/>
            <a:r>
              <a:rPr kumimoji="1" lang="ja-JP" altLang="en-US" sz="2000" b="1" dirty="0"/>
              <a:t>サイトバナー設定</a:t>
            </a:r>
          </a:p>
        </p:txBody>
      </p:sp>
      <p:pic>
        <p:nvPicPr>
          <p:cNvPr id="9" name="Picture 2" descr="ã¯ãªãã¯ããã¨æ°ããã¦ã£ã³ãã¦ã§éãã¾ã">
            <a:extLst>
              <a:ext uri="{FF2B5EF4-FFF2-40B4-BE49-F238E27FC236}">
                <a16:creationId xmlns:a16="http://schemas.microsoft.com/office/drawing/2014/main" id="{0E7F29F3-8AE3-43CF-ADB5-DCEC443D44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7114" y="4421027"/>
            <a:ext cx="3507578" cy="19461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yuka\Downloads\20190113112752_photo\20190113112752_photo\96e39c86b875c43c3bd4a996948d29d0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2141" y="2137152"/>
            <a:ext cx="4184230" cy="2791666"/>
          </a:xfrm>
          <a:prstGeom prst="rect">
            <a:avLst/>
          </a:prstGeom>
          <a:noFill/>
          <a:extLst>
            <a:ext uri="{909E8E84-426E-40DD-AFC4-6F175D3DCCD1}">
              <a14:hiddenFill xmlns:a14="http://schemas.microsoft.com/office/drawing/2010/main">
                <a:solidFill>
                  <a:srgbClr val="FFFFFF"/>
                </a:solidFill>
              </a14:hiddenFill>
            </a:ext>
          </a:extLst>
        </p:spPr>
      </p:pic>
      <p:sp>
        <p:nvSpPr>
          <p:cNvPr id="6" name="四角形: 角を丸くする 5">
            <a:extLst>
              <a:ext uri="{FF2B5EF4-FFF2-40B4-BE49-F238E27FC236}">
                <a16:creationId xmlns:a16="http://schemas.microsoft.com/office/drawing/2014/main" id="{AD05830B-C6C4-40AD-A530-2B4CE164208B}"/>
              </a:ext>
            </a:extLst>
          </p:cNvPr>
          <p:cNvSpPr/>
          <p:nvPr/>
        </p:nvSpPr>
        <p:spPr>
          <a:xfrm>
            <a:off x="8606116" y="42265"/>
            <a:ext cx="3496235" cy="446180"/>
          </a:xfrm>
          <a:prstGeom prst="roundRect">
            <a:avLst/>
          </a:prstGeom>
          <a:solidFill>
            <a:srgbClr val="FCE2A3"/>
          </a:solidFill>
        </p:spPr>
        <p:style>
          <a:lnRef idx="3">
            <a:schemeClr val="lt1"/>
          </a:lnRef>
          <a:fillRef idx="1">
            <a:schemeClr val="accent1"/>
          </a:fillRef>
          <a:effectRef idx="1">
            <a:schemeClr val="accent1"/>
          </a:effectRef>
          <a:fontRef idx="minor">
            <a:schemeClr val="lt1"/>
          </a:fontRef>
        </p:style>
        <p:txBody>
          <a:bodyPr rtlCol="0" anchor="ctr"/>
          <a:lstStyle/>
          <a:p>
            <a:pPr algn="ctr"/>
            <a:r>
              <a:rPr kumimoji="1" lang="en-US" altLang="ja-JP" b="1" dirty="0">
                <a:solidFill>
                  <a:schemeClr val="tx1"/>
                </a:solidFill>
              </a:rPr>
              <a:t>※</a:t>
            </a:r>
            <a:r>
              <a:rPr kumimoji="1" lang="ja-JP" altLang="en-US" b="1" dirty="0">
                <a:solidFill>
                  <a:schemeClr val="tx1"/>
                </a:solidFill>
              </a:rPr>
              <a:t>担当講師が生徒さんと対応</a:t>
            </a:r>
            <a:endParaRPr kumimoji="1" lang="en-US" altLang="ja-JP" b="1" dirty="0">
              <a:solidFill>
                <a:schemeClr val="tx1"/>
              </a:solidFill>
            </a:endParaRPr>
          </a:p>
        </p:txBody>
      </p:sp>
    </p:spTree>
    <p:extLst>
      <p:ext uri="{BB962C8B-B14F-4D97-AF65-F5344CB8AC3E}">
        <p14:creationId xmlns:p14="http://schemas.microsoft.com/office/powerpoint/2010/main" val="702283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2F15AC-99DF-4BCF-A759-9CCB0FCA6F7C}"/>
              </a:ext>
            </a:extLst>
          </p:cNvPr>
          <p:cNvSpPr>
            <a:spLocks noGrp="1"/>
          </p:cNvSpPr>
          <p:nvPr>
            <p:ph type="title"/>
          </p:nvPr>
        </p:nvSpPr>
        <p:spPr/>
        <p:txBody>
          <a:bodyPr>
            <a:normAutofit/>
          </a:bodyPr>
          <a:lstStyle/>
          <a:p>
            <a:pPr algn="ctr"/>
            <a:r>
              <a:rPr lang="ja-JP" altLang="en-US" sz="3600" dirty="0"/>
              <a:t>②アドセンス審査徹底サポートコース</a:t>
            </a:r>
            <a:endParaRPr lang="en-US" altLang="ja-JP" sz="3600" dirty="0"/>
          </a:p>
        </p:txBody>
      </p:sp>
      <p:sp>
        <p:nvSpPr>
          <p:cNvPr id="3" name="コンテンツ プレースホルダー 2">
            <a:extLst>
              <a:ext uri="{FF2B5EF4-FFF2-40B4-BE49-F238E27FC236}">
                <a16:creationId xmlns:a16="http://schemas.microsoft.com/office/drawing/2014/main" id="{591F4D62-F206-483A-9E72-0B8C5C607C15}"/>
              </a:ext>
            </a:extLst>
          </p:cNvPr>
          <p:cNvSpPr>
            <a:spLocks noGrp="1"/>
          </p:cNvSpPr>
          <p:nvPr>
            <p:ph sz="quarter" idx="4"/>
          </p:nvPr>
        </p:nvSpPr>
        <p:spPr>
          <a:xfrm>
            <a:off x="836612" y="1772337"/>
            <a:ext cx="10518776" cy="4306529"/>
          </a:xfrm>
        </p:spPr>
        <p:txBody>
          <a:bodyPr>
            <a:normAutofit/>
          </a:bodyPr>
          <a:lstStyle/>
          <a:p>
            <a:pPr marL="0" indent="0">
              <a:buNone/>
            </a:pPr>
            <a:r>
              <a:rPr kumimoji="1" lang="ja-JP" altLang="en-US" b="1" dirty="0">
                <a:solidFill>
                  <a:srgbClr val="FF0000"/>
                </a:solidFill>
              </a:rPr>
              <a:t>合格率</a:t>
            </a:r>
            <a:r>
              <a:rPr kumimoji="1" lang="en-US" altLang="ja-JP" b="1" dirty="0">
                <a:solidFill>
                  <a:srgbClr val="FF0000"/>
                </a:solidFill>
              </a:rPr>
              <a:t>100</a:t>
            </a:r>
            <a:r>
              <a:rPr kumimoji="1" lang="ja-JP" altLang="en-US" b="1" dirty="0">
                <a:solidFill>
                  <a:srgbClr val="FF0000"/>
                </a:solidFill>
              </a:rPr>
              <a:t>％！</a:t>
            </a:r>
            <a:r>
              <a:rPr kumimoji="1" lang="ja-JP" altLang="en-US" dirty="0"/>
              <a:t>受講生がアドセンス合格まで徹底サポート！</a:t>
            </a:r>
            <a:endParaRPr kumimoji="1" lang="en-US" altLang="ja-JP" dirty="0"/>
          </a:p>
          <a:p>
            <a:pPr lvl="1"/>
            <a:r>
              <a:rPr lang="ja-JP" altLang="en-US" sz="2000" b="1" dirty="0"/>
              <a:t>アドセンス合格</a:t>
            </a:r>
            <a:r>
              <a:rPr lang="en-US" altLang="ja-JP" sz="2000" b="1" dirty="0"/>
              <a:t>100</a:t>
            </a:r>
            <a:r>
              <a:rPr lang="ja-JP" altLang="en-US" sz="2000" b="1" dirty="0"/>
              <a:t>％！審査通過の為の合格ブログの作り方マニュアル</a:t>
            </a:r>
            <a:endParaRPr lang="en-US" altLang="ja-JP" sz="2000" b="1" dirty="0"/>
          </a:p>
          <a:p>
            <a:pPr lvl="1"/>
            <a:r>
              <a:rPr lang="ja-JP" altLang="en-US" sz="2000" b="1" dirty="0">
                <a:solidFill>
                  <a:schemeClr val="dk1"/>
                </a:solidFill>
              </a:rPr>
              <a:t>審査用ブログ構築</a:t>
            </a:r>
            <a:endParaRPr lang="en-US" altLang="ja-JP" sz="2000" b="1" dirty="0">
              <a:solidFill>
                <a:schemeClr val="dk1"/>
              </a:solidFill>
            </a:endParaRPr>
          </a:p>
          <a:p>
            <a:pPr lvl="1"/>
            <a:r>
              <a:rPr lang="ja-JP" altLang="en-US" sz="2000" b="1" dirty="0">
                <a:solidFill>
                  <a:schemeClr val="dk1"/>
                </a:solidFill>
              </a:rPr>
              <a:t>記事の書き方</a:t>
            </a:r>
            <a:endParaRPr lang="en-US" altLang="ja-JP" sz="2000" b="1" dirty="0">
              <a:solidFill>
                <a:schemeClr val="dk1"/>
              </a:solidFill>
            </a:endParaRPr>
          </a:p>
          <a:p>
            <a:pPr lvl="1"/>
            <a:r>
              <a:rPr lang="ja-JP" altLang="en-US" sz="2000" b="1" dirty="0">
                <a:solidFill>
                  <a:schemeClr val="dk1"/>
                </a:solidFill>
              </a:rPr>
              <a:t>審査前チェック</a:t>
            </a:r>
            <a:endParaRPr lang="en-US" altLang="ja-JP" sz="2000" b="1" dirty="0">
              <a:solidFill>
                <a:schemeClr val="dk1"/>
              </a:solidFill>
            </a:endParaRPr>
          </a:p>
          <a:p>
            <a:pPr lvl="1"/>
            <a:r>
              <a:rPr lang="ja-JP" altLang="en-US" sz="2000" b="1" dirty="0">
                <a:solidFill>
                  <a:schemeClr val="dk1"/>
                </a:solidFill>
              </a:rPr>
              <a:t>合格までのフォロー</a:t>
            </a:r>
            <a:endParaRPr lang="ja-JP" altLang="en-US" sz="2000" b="1" dirty="0"/>
          </a:p>
          <a:p>
            <a:pPr marL="0" indent="0">
              <a:buNone/>
            </a:pPr>
            <a:endParaRPr kumimoji="1" lang="ja-JP" altLang="en-US" dirty="0"/>
          </a:p>
        </p:txBody>
      </p:sp>
      <p:pic>
        <p:nvPicPr>
          <p:cNvPr id="2050" name="Picture 2" descr="C:\Users\yuka\Downloads\20190113112752_photo\20190113112752_photo\5ad3b617bcb094e9420202918dd26e5a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2976" y="3438386"/>
            <a:ext cx="4427626" cy="2954057"/>
          </a:xfrm>
          <a:prstGeom prst="rect">
            <a:avLst/>
          </a:prstGeom>
          <a:noFill/>
          <a:extLst>
            <a:ext uri="{909E8E84-426E-40DD-AFC4-6F175D3DCCD1}">
              <a14:hiddenFill xmlns:a14="http://schemas.microsoft.com/office/drawing/2010/main">
                <a:solidFill>
                  <a:srgbClr val="FFFFFF"/>
                </a:solidFill>
              </a14:hiddenFill>
            </a:ext>
          </a:extLst>
        </p:spPr>
      </p:pic>
      <p:sp>
        <p:nvSpPr>
          <p:cNvPr id="6" name="四角形: 角を丸くする 5">
            <a:extLst>
              <a:ext uri="{FF2B5EF4-FFF2-40B4-BE49-F238E27FC236}">
                <a16:creationId xmlns:a16="http://schemas.microsoft.com/office/drawing/2014/main" id="{D4CF6428-788E-45AB-A293-8C6BE6995ED2}"/>
              </a:ext>
            </a:extLst>
          </p:cNvPr>
          <p:cNvSpPr/>
          <p:nvPr/>
        </p:nvSpPr>
        <p:spPr>
          <a:xfrm>
            <a:off x="8606116" y="42265"/>
            <a:ext cx="3496235" cy="446180"/>
          </a:xfrm>
          <a:prstGeom prst="roundRect">
            <a:avLst/>
          </a:prstGeom>
          <a:solidFill>
            <a:srgbClr val="FCE2A3"/>
          </a:solidFill>
        </p:spPr>
        <p:style>
          <a:lnRef idx="3">
            <a:schemeClr val="lt1"/>
          </a:lnRef>
          <a:fillRef idx="1">
            <a:schemeClr val="accent1"/>
          </a:fillRef>
          <a:effectRef idx="1">
            <a:schemeClr val="accent1"/>
          </a:effectRef>
          <a:fontRef idx="minor">
            <a:schemeClr val="lt1"/>
          </a:fontRef>
        </p:style>
        <p:txBody>
          <a:bodyPr rtlCol="0" anchor="ctr"/>
          <a:lstStyle/>
          <a:p>
            <a:pPr algn="ctr"/>
            <a:r>
              <a:rPr kumimoji="1" lang="en-US" altLang="ja-JP" b="1" dirty="0">
                <a:solidFill>
                  <a:schemeClr val="tx1"/>
                </a:solidFill>
              </a:rPr>
              <a:t>※</a:t>
            </a:r>
            <a:r>
              <a:rPr kumimoji="1" lang="ja-JP" altLang="en-US" b="1" dirty="0">
                <a:solidFill>
                  <a:schemeClr val="tx1"/>
                </a:solidFill>
              </a:rPr>
              <a:t>担当講師が生徒さんと対応</a:t>
            </a:r>
            <a:endParaRPr kumimoji="1" lang="en-US" altLang="ja-JP" b="1" dirty="0">
              <a:solidFill>
                <a:schemeClr val="tx1"/>
              </a:solidFill>
            </a:endParaRPr>
          </a:p>
        </p:txBody>
      </p:sp>
    </p:spTree>
    <p:extLst>
      <p:ext uri="{BB962C8B-B14F-4D97-AF65-F5344CB8AC3E}">
        <p14:creationId xmlns:p14="http://schemas.microsoft.com/office/powerpoint/2010/main" val="9505452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2F15AC-99DF-4BCF-A759-9CCB0FCA6F7C}"/>
              </a:ext>
            </a:extLst>
          </p:cNvPr>
          <p:cNvSpPr>
            <a:spLocks noGrp="1"/>
          </p:cNvSpPr>
          <p:nvPr>
            <p:ph type="title"/>
          </p:nvPr>
        </p:nvSpPr>
        <p:spPr/>
        <p:txBody>
          <a:bodyPr>
            <a:normAutofit/>
          </a:bodyPr>
          <a:lstStyle/>
          <a:p>
            <a:pPr algn="ctr"/>
            <a:r>
              <a:rPr lang="ja-JP" altLang="en-US" sz="3600" dirty="0"/>
              <a:t>③ブログ基礎講義</a:t>
            </a:r>
            <a:endParaRPr lang="en-US" altLang="ja-JP" sz="3600" dirty="0"/>
          </a:p>
        </p:txBody>
      </p:sp>
      <p:sp>
        <p:nvSpPr>
          <p:cNvPr id="10" name="コンテンツ プレースホルダー 2">
            <a:extLst>
              <a:ext uri="{FF2B5EF4-FFF2-40B4-BE49-F238E27FC236}">
                <a16:creationId xmlns:a16="http://schemas.microsoft.com/office/drawing/2014/main" id="{FACA1F6F-D34F-4F9B-A0FD-4721D78D34AA}"/>
              </a:ext>
            </a:extLst>
          </p:cNvPr>
          <p:cNvSpPr txBox="1">
            <a:spLocks/>
          </p:cNvSpPr>
          <p:nvPr/>
        </p:nvSpPr>
        <p:spPr>
          <a:xfrm>
            <a:off x="1023677" y="1855686"/>
            <a:ext cx="10518776" cy="4306529"/>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kumimoji="1" sz="2800" kern="1200">
                <a:solidFill>
                  <a:schemeClr val="tx1"/>
                </a:solidFill>
                <a:latin typeface="+mn-ea"/>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ja-JP" altLang="en-US" sz="2000" dirty="0">
                <a:solidFill>
                  <a:prstClr val="black"/>
                </a:solidFill>
              </a:rPr>
              <a:t>全</a:t>
            </a:r>
            <a:r>
              <a:rPr lang="en-US" altLang="ja-JP" sz="2000" dirty="0">
                <a:solidFill>
                  <a:prstClr val="black"/>
                </a:solidFill>
              </a:rPr>
              <a:t>3</a:t>
            </a:r>
            <a:r>
              <a:rPr lang="ja-JP" altLang="en-US" sz="2000" dirty="0">
                <a:solidFill>
                  <a:prstClr val="black"/>
                </a:solidFill>
              </a:rPr>
              <a:t>回（</a:t>
            </a:r>
            <a:r>
              <a:rPr lang="en-US" altLang="ja-JP" sz="2000" dirty="0">
                <a:solidFill>
                  <a:prstClr val="black"/>
                </a:solidFill>
              </a:rPr>
              <a:t>4</a:t>
            </a:r>
            <a:r>
              <a:rPr lang="ja-JP" altLang="en-US" sz="2000" dirty="0">
                <a:solidFill>
                  <a:prstClr val="black"/>
                </a:solidFill>
              </a:rPr>
              <a:t>時間</a:t>
            </a:r>
            <a:r>
              <a:rPr lang="en-US" altLang="ja-JP" sz="2000" dirty="0">
                <a:solidFill>
                  <a:prstClr val="black"/>
                </a:solidFill>
              </a:rPr>
              <a:t>×3</a:t>
            </a:r>
            <a:r>
              <a:rPr lang="ja-JP" altLang="en-US" sz="2000" dirty="0">
                <a:solidFill>
                  <a:prstClr val="black"/>
                </a:solidFill>
              </a:rPr>
              <a:t>回） </a:t>
            </a:r>
            <a:r>
              <a:rPr lang="en-US" altLang="ja-JP" sz="2000" dirty="0">
                <a:solidFill>
                  <a:prstClr val="black"/>
                </a:solidFill>
              </a:rPr>
              <a:t>or 6</a:t>
            </a:r>
            <a:r>
              <a:rPr lang="ja-JP" altLang="en-US" sz="2000" dirty="0">
                <a:solidFill>
                  <a:prstClr val="black"/>
                </a:solidFill>
              </a:rPr>
              <a:t>回（</a:t>
            </a:r>
            <a:r>
              <a:rPr lang="en-US" altLang="ja-JP" sz="2000" dirty="0">
                <a:solidFill>
                  <a:prstClr val="black"/>
                </a:solidFill>
              </a:rPr>
              <a:t>2</a:t>
            </a:r>
            <a:r>
              <a:rPr lang="ja-JP" altLang="en-US" sz="2000" dirty="0">
                <a:solidFill>
                  <a:prstClr val="black"/>
                </a:solidFill>
              </a:rPr>
              <a:t>時間</a:t>
            </a:r>
            <a:r>
              <a:rPr lang="en-US" altLang="ja-JP" sz="2000" dirty="0">
                <a:solidFill>
                  <a:prstClr val="black"/>
                </a:solidFill>
              </a:rPr>
              <a:t>×6</a:t>
            </a:r>
            <a:r>
              <a:rPr lang="ja-JP" altLang="en-US" sz="2000" dirty="0">
                <a:solidFill>
                  <a:prstClr val="black"/>
                </a:solidFill>
              </a:rPr>
              <a:t>回）で対面もしくはオンラインで開催</a:t>
            </a:r>
            <a:endParaRPr lang="en-US" altLang="ja-JP" sz="2000" dirty="0">
              <a:solidFill>
                <a:prstClr val="black"/>
              </a:solidFill>
            </a:endParaRPr>
          </a:p>
          <a:p>
            <a:pPr>
              <a:lnSpc>
                <a:spcPct val="100000"/>
              </a:lnSpc>
            </a:pPr>
            <a:r>
              <a:rPr lang="ja-JP" altLang="en-US" sz="2000" dirty="0">
                <a:solidFill>
                  <a:prstClr val="black"/>
                </a:solidFill>
              </a:rPr>
              <a:t>講義内容</a:t>
            </a:r>
            <a:endParaRPr lang="en-US" altLang="ja-JP" sz="2000" dirty="0">
              <a:solidFill>
                <a:prstClr val="black"/>
              </a:solidFill>
            </a:endParaRPr>
          </a:p>
          <a:p>
            <a:endParaRPr lang="ja-JP" altLang="en-US" dirty="0">
              <a:solidFill>
                <a:prstClr val="black"/>
              </a:solidFill>
            </a:endParaRPr>
          </a:p>
        </p:txBody>
      </p:sp>
      <p:graphicFrame>
        <p:nvGraphicFramePr>
          <p:cNvPr id="11" name="コンテンツ プレースホルダー 3">
            <a:extLst>
              <a:ext uri="{FF2B5EF4-FFF2-40B4-BE49-F238E27FC236}">
                <a16:creationId xmlns:a16="http://schemas.microsoft.com/office/drawing/2014/main" id="{5E04A777-541F-4EA2-8514-737839A49620}"/>
              </a:ext>
            </a:extLst>
          </p:cNvPr>
          <p:cNvGraphicFramePr>
            <a:graphicFrameLocks/>
          </p:cNvGraphicFramePr>
          <p:nvPr/>
        </p:nvGraphicFramePr>
        <p:xfrm>
          <a:off x="1560634" y="2735911"/>
          <a:ext cx="9070731" cy="2834640"/>
        </p:xfrm>
        <a:graphic>
          <a:graphicData uri="http://schemas.openxmlformats.org/drawingml/2006/table">
            <a:tbl>
              <a:tblPr firstRow="1" bandRow="1">
                <a:tableStyleId>{C083E6E3-FA7D-4D7B-A595-EF9225AFEA82}</a:tableStyleId>
              </a:tblPr>
              <a:tblGrid>
                <a:gridCol w="1509020">
                  <a:extLst>
                    <a:ext uri="{9D8B030D-6E8A-4147-A177-3AD203B41FA5}">
                      <a16:colId xmlns:a16="http://schemas.microsoft.com/office/drawing/2014/main" val="550285646"/>
                    </a:ext>
                  </a:extLst>
                </a:gridCol>
                <a:gridCol w="7561711">
                  <a:extLst>
                    <a:ext uri="{9D8B030D-6E8A-4147-A177-3AD203B41FA5}">
                      <a16:colId xmlns:a16="http://schemas.microsoft.com/office/drawing/2014/main" val="1060740600"/>
                    </a:ext>
                  </a:extLst>
                </a:gridCol>
              </a:tblGrid>
              <a:tr h="233623">
                <a:tc>
                  <a:txBody>
                    <a:bodyPr/>
                    <a:lstStyle/>
                    <a:p>
                      <a:pPr algn="ctr"/>
                      <a:endParaRPr kumimoji="1" lang="ja-JP" altLang="en-US" dirty="0">
                        <a:latin typeface="UD デジタル 教科書体 NK-B" panose="02020700000000000000" pitchFamily="18" charset="-128"/>
                        <a:ea typeface="UD デジタル 教科書体 NK-B" panose="02020700000000000000" pitchFamily="18" charset="-128"/>
                      </a:endParaRPr>
                    </a:p>
                  </a:txBody>
                  <a:tcPr marL="100149" marR="100149"/>
                </a:tc>
                <a:tc>
                  <a:txBody>
                    <a:bodyPr/>
                    <a:lstStyle/>
                    <a:p>
                      <a:pPr algn="ctr"/>
                      <a:r>
                        <a:rPr kumimoji="1" lang="ja-JP" altLang="en-US" dirty="0"/>
                        <a:t>レッスン内容</a:t>
                      </a:r>
                      <a:endParaRPr kumimoji="1" lang="ja-JP" altLang="en-US" dirty="0">
                        <a:latin typeface="UD デジタル 教科書体 NK-B" panose="02020700000000000000" pitchFamily="18" charset="-128"/>
                        <a:ea typeface="UD デジタル 教科書体 NK-B" panose="02020700000000000000" pitchFamily="18" charset="-128"/>
                      </a:endParaRPr>
                    </a:p>
                  </a:txBody>
                  <a:tcPr marL="100149" marR="100149"/>
                </a:tc>
                <a:extLst>
                  <a:ext uri="{0D108BD9-81ED-4DB2-BD59-A6C34878D82A}">
                    <a16:rowId xmlns:a16="http://schemas.microsoft.com/office/drawing/2014/main" val="183133808"/>
                  </a:ext>
                </a:extLst>
              </a:tr>
              <a:tr h="233623">
                <a:tc>
                  <a:txBody>
                    <a:bodyPr/>
                    <a:lstStyle/>
                    <a:p>
                      <a:pPr algn="ctr"/>
                      <a:r>
                        <a:rPr kumimoji="1" lang="en-US" altLang="ja-JP" dirty="0"/>
                        <a:t>LESSON-1</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marL="100149" marR="100149"/>
                </a:tc>
                <a:tc>
                  <a:txBody>
                    <a:bodyPr/>
                    <a:lstStyle/>
                    <a:p>
                      <a:pPr algn="ctr"/>
                      <a:r>
                        <a:rPr kumimoji="1" lang="ja-JP" altLang="en-US" dirty="0">
                          <a:latin typeface="+mn-ea"/>
                          <a:ea typeface="+mn-ea"/>
                        </a:rPr>
                        <a:t>ブログを仕事にして成功するためのマインド構築法</a:t>
                      </a:r>
                    </a:p>
                  </a:txBody>
                  <a:tcPr marL="100149" marR="100149"/>
                </a:tc>
                <a:extLst>
                  <a:ext uri="{0D108BD9-81ED-4DB2-BD59-A6C34878D82A}">
                    <a16:rowId xmlns:a16="http://schemas.microsoft.com/office/drawing/2014/main" val="2144396862"/>
                  </a:ext>
                </a:extLst>
              </a:tr>
              <a:tr h="233623">
                <a:tc>
                  <a:txBody>
                    <a:bodyPr/>
                    <a:lstStyle/>
                    <a:p>
                      <a:pPr algn="ctr"/>
                      <a:r>
                        <a:rPr kumimoji="1" lang="en-US" altLang="ja-JP" dirty="0"/>
                        <a:t>LESSON-2</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marL="100149" marR="100149"/>
                </a:tc>
                <a:tc>
                  <a:txBody>
                    <a:bodyPr/>
                    <a:lstStyle/>
                    <a:p>
                      <a:pPr algn="ctr"/>
                      <a:r>
                        <a:rPr kumimoji="1" lang="ja-JP" altLang="en-US" sz="1800" b="0" i="0" kern="1200" dirty="0">
                          <a:solidFill>
                            <a:schemeClr val="tx1"/>
                          </a:solidFill>
                          <a:effectLst/>
                          <a:latin typeface="+mn-lt"/>
                          <a:ea typeface="+mn-ea"/>
                          <a:cs typeface="+mn-cs"/>
                        </a:rPr>
                        <a:t>検索で上位表示して、ファンを増やすための</a:t>
                      </a:r>
                      <a:r>
                        <a:rPr kumimoji="1" lang="en-US" altLang="ja-JP" sz="1800" b="0" i="0" kern="1200" dirty="0">
                          <a:solidFill>
                            <a:schemeClr val="tx1"/>
                          </a:solidFill>
                          <a:effectLst/>
                          <a:latin typeface="+mn-lt"/>
                          <a:ea typeface="+mn-ea"/>
                          <a:cs typeface="+mn-cs"/>
                        </a:rPr>
                        <a:t>SEO</a:t>
                      </a:r>
                      <a:r>
                        <a:rPr kumimoji="1" lang="ja-JP" altLang="en-US" sz="1800" b="0" i="0" kern="1200" dirty="0">
                          <a:solidFill>
                            <a:schemeClr val="tx1"/>
                          </a:solidFill>
                          <a:effectLst/>
                          <a:latin typeface="+mn-lt"/>
                          <a:ea typeface="+mn-ea"/>
                          <a:cs typeface="+mn-cs"/>
                        </a:rPr>
                        <a:t>ライティング</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marL="100149" marR="100149"/>
                </a:tc>
                <a:extLst>
                  <a:ext uri="{0D108BD9-81ED-4DB2-BD59-A6C34878D82A}">
                    <a16:rowId xmlns:a16="http://schemas.microsoft.com/office/drawing/2014/main" val="2912316466"/>
                  </a:ext>
                </a:extLst>
              </a:tr>
              <a:tr h="233623">
                <a:tc>
                  <a:txBody>
                    <a:bodyPr/>
                    <a:lstStyle/>
                    <a:p>
                      <a:pPr algn="ctr"/>
                      <a:r>
                        <a:rPr kumimoji="1" lang="en-US" altLang="ja-JP" dirty="0"/>
                        <a:t>LESSON-3</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marL="100149" marR="100149"/>
                </a:tc>
                <a:tc>
                  <a:txBody>
                    <a:bodyPr/>
                    <a:lstStyle/>
                    <a:p>
                      <a:pPr algn="ctr"/>
                      <a:r>
                        <a:rPr kumimoji="1" lang="ja-JP" altLang="en-US" dirty="0"/>
                        <a:t>ブログネタ戦略とネタの探し方</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marL="100149" marR="100149"/>
                </a:tc>
                <a:extLst>
                  <a:ext uri="{0D108BD9-81ED-4DB2-BD59-A6C34878D82A}">
                    <a16:rowId xmlns:a16="http://schemas.microsoft.com/office/drawing/2014/main" val="22581352"/>
                  </a:ext>
                </a:extLst>
              </a:tr>
              <a:tr h="233623">
                <a:tc>
                  <a:txBody>
                    <a:bodyPr/>
                    <a:lstStyle/>
                    <a:p>
                      <a:pPr algn="ctr"/>
                      <a:r>
                        <a:rPr kumimoji="1" lang="en-US" altLang="ja-JP" dirty="0"/>
                        <a:t>LESSON-4</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marL="100149" marR="10014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関連キーワードと連想キーワードでブログの訪問者を増やす</a:t>
                      </a:r>
                      <a:endParaRPr kumimoji="1" lang="en-US" altLang="ja-JP"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キーワード選定方法</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marL="100149" marR="100149"/>
                </a:tc>
                <a:extLst>
                  <a:ext uri="{0D108BD9-81ED-4DB2-BD59-A6C34878D82A}">
                    <a16:rowId xmlns:a16="http://schemas.microsoft.com/office/drawing/2014/main" val="2971196197"/>
                  </a:ext>
                </a:extLst>
              </a:tr>
              <a:tr h="233623">
                <a:tc>
                  <a:txBody>
                    <a:bodyPr/>
                    <a:lstStyle/>
                    <a:p>
                      <a:pPr algn="ctr"/>
                      <a:r>
                        <a:rPr kumimoji="1" lang="en-US" altLang="ja-JP" dirty="0"/>
                        <a:t>LESSON-5</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marL="100149" marR="100149"/>
                </a:tc>
                <a:tc>
                  <a:txBody>
                    <a:bodyPr/>
                    <a:lstStyle/>
                    <a:p>
                      <a:pPr algn="ctr"/>
                      <a:r>
                        <a:rPr lang="ja-JP" altLang="en-US" sz="1800" dirty="0"/>
                        <a:t>効率的にブログを育てるブログ運営方法</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marL="100149" marR="100149"/>
                </a:tc>
                <a:extLst>
                  <a:ext uri="{0D108BD9-81ED-4DB2-BD59-A6C34878D82A}">
                    <a16:rowId xmlns:a16="http://schemas.microsoft.com/office/drawing/2014/main" val="3390782121"/>
                  </a:ext>
                </a:extLst>
              </a:tr>
              <a:tr h="233623">
                <a:tc>
                  <a:txBody>
                    <a:bodyPr/>
                    <a:lstStyle/>
                    <a:p>
                      <a:pPr algn="ctr"/>
                      <a:r>
                        <a:rPr kumimoji="1" lang="en-US" altLang="ja-JP" dirty="0"/>
                        <a:t>LESSON-6</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marL="100149" marR="100149"/>
                </a:tc>
                <a:tc>
                  <a:txBody>
                    <a:bodyPr/>
                    <a:lstStyle/>
                    <a:p>
                      <a:pPr algn="ctr"/>
                      <a:r>
                        <a:rPr lang="ja-JP" altLang="en-US" sz="1800" dirty="0"/>
                        <a:t>ブログが楽しくなる継続方法</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marL="100149" marR="100149"/>
                </a:tc>
                <a:extLst>
                  <a:ext uri="{0D108BD9-81ED-4DB2-BD59-A6C34878D82A}">
                    <a16:rowId xmlns:a16="http://schemas.microsoft.com/office/drawing/2014/main" val="841016548"/>
                  </a:ext>
                </a:extLst>
              </a:tr>
            </a:tbl>
          </a:graphicData>
        </a:graphic>
      </p:graphicFrame>
      <p:sp>
        <p:nvSpPr>
          <p:cNvPr id="6" name="四角形: 角を丸くする 5">
            <a:extLst>
              <a:ext uri="{FF2B5EF4-FFF2-40B4-BE49-F238E27FC236}">
                <a16:creationId xmlns:a16="http://schemas.microsoft.com/office/drawing/2014/main" id="{825A495F-639F-4E25-8D30-4C9AEAA4759E}"/>
              </a:ext>
            </a:extLst>
          </p:cNvPr>
          <p:cNvSpPr/>
          <p:nvPr/>
        </p:nvSpPr>
        <p:spPr>
          <a:xfrm>
            <a:off x="8606116" y="42265"/>
            <a:ext cx="3496235" cy="446180"/>
          </a:xfrm>
          <a:prstGeom prst="roundRect">
            <a:avLst/>
          </a:prstGeom>
          <a:solidFill>
            <a:srgbClr val="FCE2A3"/>
          </a:solidFill>
        </p:spPr>
        <p:style>
          <a:lnRef idx="3">
            <a:schemeClr val="lt1"/>
          </a:lnRef>
          <a:fillRef idx="1">
            <a:schemeClr val="accent1"/>
          </a:fillRef>
          <a:effectRef idx="1">
            <a:schemeClr val="accent1"/>
          </a:effectRef>
          <a:fontRef idx="minor">
            <a:schemeClr val="lt1"/>
          </a:fontRef>
        </p:style>
        <p:txBody>
          <a:bodyPr rtlCol="0" anchor="ctr"/>
          <a:lstStyle/>
          <a:p>
            <a:pPr algn="ctr"/>
            <a:r>
              <a:rPr kumimoji="1" lang="en-US" altLang="ja-JP" b="1" dirty="0">
                <a:solidFill>
                  <a:schemeClr val="tx1"/>
                </a:solidFill>
              </a:rPr>
              <a:t>※</a:t>
            </a:r>
            <a:r>
              <a:rPr kumimoji="1" lang="ja-JP" altLang="en-US" b="1" dirty="0">
                <a:solidFill>
                  <a:schemeClr val="tx1"/>
                </a:solidFill>
              </a:rPr>
              <a:t>担当講師が生徒さんと対応</a:t>
            </a:r>
            <a:endParaRPr kumimoji="1" lang="en-US" altLang="ja-JP" b="1" dirty="0">
              <a:solidFill>
                <a:schemeClr val="tx1"/>
              </a:solidFill>
            </a:endParaRPr>
          </a:p>
        </p:txBody>
      </p:sp>
    </p:spTree>
    <p:extLst>
      <p:ext uri="{BB962C8B-B14F-4D97-AF65-F5344CB8AC3E}">
        <p14:creationId xmlns:p14="http://schemas.microsoft.com/office/powerpoint/2010/main" val="27486140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D55B92-E951-47E3-B3AA-FB4E6B6C90E3}"/>
              </a:ext>
            </a:extLst>
          </p:cNvPr>
          <p:cNvSpPr>
            <a:spLocks noGrp="1"/>
          </p:cNvSpPr>
          <p:nvPr>
            <p:ph type="title"/>
          </p:nvPr>
        </p:nvSpPr>
        <p:spPr/>
        <p:txBody>
          <a:bodyPr>
            <a:normAutofit/>
          </a:bodyPr>
          <a:lstStyle/>
          <a:p>
            <a:r>
              <a:rPr lang="ja-JP" altLang="en-US" sz="3200" dirty="0"/>
              <a:t>ブログ</a:t>
            </a:r>
            <a:r>
              <a:rPr lang="en-US" altLang="ja-JP" sz="3200" dirty="0"/>
              <a:t>de</a:t>
            </a:r>
            <a:r>
              <a:rPr lang="ja-JP" altLang="en-US" sz="3200" dirty="0"/>
              <a:t>おうちワーク講義スタイル</a:t>
            </a:r>
            <a:endParaRPr kumimoji="1" lang="ja-JP" altLang="en-US" sz="3200" dirty="0"/>
          </a:p>
        </p:txBody>
      </p:sp>
      <p:sp>
        <p:nvSpPr>
          <p:cNvPr id="6" name="コンテンツ プレースホルダー 2">
            <a:extLst>
              <a:ext uri="{FF2B5EF4-FFF2-40B4-BE49-F238E27FC236}">
                <a16:creationId xmlns:a16="http://schemas.microsoft.com/office/drawing/2014/main" id="{6510B225-B727-4416-9259-E658F8E1106C}"/>
              </a:ext>
            </a:extLst>
          </p:cNvPr>
          <p:cNvSpPr txBox="1">
            <a:spLocks/>
          </p:cNvSpPr>
          <p:nvPr/>
        </p:nvSpPr>
        <p:spPr>
          <a:xfrm>
            <a:off x="838200" y="1825625"/>
            <a:ext cx="10515600" cy="4415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ormAutofit/>
          </a:bodyPr>
          <a:lstStyle>
            <a:lvl1pPr marL="228600" marR="0" indent="-228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1pPr>
            <a:lvl2pPr marL="723900" marR="0" indent="-2667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2pPr>
            <a:lvl3pPr marL="1234439" marR="0" indent="-320039"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3pPr>
            <a:lvl4pPr marL="17272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4pPr>
            <a:lvl5pPr marL="21844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5pPr>
            <a:lvl6pPr marL="26416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6pPr>
            <a:lvl7pPr marL="30988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7pPr>
            <a:lvl8pPr marL="35560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8pPr>
            <a:lvl9pPr marL="40132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9pPr>
          </a:lstStyle>
          <a:p>
            <a:pPr marL="0" indent="0" algn="ctr" hangingPunct="1">
              <a:buFont typeface="Arial"/>
              <a:buNone/>
            </a:pPr>
            <a:r>
              <a:rPr lang="ja-JP" altLang="en-US" sz="3200" b="1"/>
              <a:t>１講義の時間が２時間　</a:t>
            </a:r>
            <a:br>
              <a:rPr lang="en-US" altLang="ja-JP" sz="3200" b="1"/>
            </a:br>
            <a:r>
              <a:rPr lang="ja-JP" altLang="en-US" sz="3200" b="1">
                <a:solidFill>
                  <a:srgbClr val="FF0000"/>
                </a:solidFill>
              </a:rPr>
              <a:t>講義</a:t>
            </a:r>
            <a:r>
              <a:rPr lang="en-US" altLang="ja-JP" sz="3200" b="1">
                <a:solidFill>
                  <a:srgbClr val="FF0000"/>
                </a:solidFill>
              </a:rPr>
              <a:t>×</a:t>
            </a:r>
            <a:r>
              <a:rPr lang="ja-JP" altLang="en-US" sz="3200" b="1">
                <a:solidFill>
                  <a:srgbClr val="FF0000"/>
                </a:solidFill>
              </a:rPr>
              <a:t>ワーク</a:t>
            </a:r>
            <a:r>
              <a:rPr lang="en-US" altLang="ja-JP" sz="3200" b="1">
                <a:solidFill>
                  <a:srgbClr val="FF0000"/>
                </a:solidFill>
              </a:rPr>
              <a:t>×</a:t>
            </a:r>
            <a:r>
              <a:rPr lang="ja-JP" altLang="en-US" sz="3200" b="1">
                <a:solidFill>
                  <a:srgbClr val="FF0000"/>
                </a:solidFill>
              </a:rPr>
              <a:t>Ｑ＆Ａ</a:t>
            </a:r>
            <a:r>
              <a:rPr lang="ja-JP" altLang="en-US" sz="3200" b="1"/>
              <a:t>だから、実践力が身につく！</a:t>
            </a:r>
            <a:endParaRPr lang="en-US" altLang="ja-JP" sz="3200" b="1"/>
          </a:p>
          <a:p>
            <a:pPr marL="0" indent="0" hangingPunct="1">
              <a:buFont typeface="Arial"/>
              <a:buNone/>
            </a:pPr>
            <a:endParaRPr lang="en-US" altLang="ja-JP" b="1" dirty="0"/>
          </a:p>
        </p:txBody>
      </p:sp>
      <p:graphicFrame>
        <p:nvGraphicFramePr>
          <p:cNvPr id="7" name="表 6">
            <a:extLst>
              <a:ext uri="{FF2B5EF4-FFF2-40B4-BE49-F238E27FC236}">
                <a16:creationId xmlns:a16="http://schemas.microsoft.com/office/drawing/2014/main" id="{3A0023C7-FC45-4B43-8166-3B7556453E58}"/>
              </a:ext>
            </a:extLst>
          </p:cNvPr>
          <p:cNvGraphicFramePr>
            <a:graphicFrameLocks noGrp="1"/>
          </p:cNvGraphicFramePr>
          <p:nvPr/>
        </p:nvGraphicFramePr>
        <p:xfrm>
          <a:off x="1135888" y="3590882"/>
          <a:ext cx="9919208" cy="2169837"/>
        </p:xfrm>
        <a:graphic>
          <a:graphicData uri="http://schemas.openxmlformats.org/drawingml/2006/table">
            <a:tbl>
              <a:tblPr firstRow="1" bandRow="1">
                <a:tableStyleId>{5940675A-B579-460E-94D1-54222C63F5DA}</a:tableStyleId>
              </a:tblPr>
              <a:tblGrid>
                <a:gridCol w="2256536">
                  <a:extLst>
                    <a:ext uri="{9D8B030D-6E8A-4147-A177-3AD203B41FA5}">
                      <a16:colId xmlns:a16="http://schemas.microsoft.com/office/drawing/2014/main" val="20000"/>
                    </a:ext>
                  </a:extLst>
                </a:gridCol>
                <a:gridCol w="7662672">
                  <a:extLst>
                    <a:ext uri="{9D8B030D-6E8A-4147-A177-3AD203B41FA5}">
                      <a16:colId xmlns:a16="http://schemas.microsoft.com/office/drawing/2014/main" val="20001"/>
                    </a:ext>
                  </a:extLst>
                </a:gridCol>
              </a:tblGrid>
              <a:tr h="723279">
                <a:tc>
                  <a:txBody>
                    <a:bodyPr/>
                    <a:lstStyle/>
                    <a:p>
                      <a:pPr algn="ctr">
                        <a:lnSpc>
                          <a:spcPct val="150000"/>
                        </a:lnSpc>
                      </a:pPr>
                      <a:r>
                        <a:rPr kumimoji="1" lang="ja-JP" altLang="en-US" sz="2400" dirty="0">
                          <a:solidFill>
                            <a:schemeClr val="bg1"/>
                          </a:solidFill>
                        </a:rPr>
                        <a:t>講義</a:t>
                      </a:r>
                    </a:p>
                  </a:txBody>
                  <a:tcPr>
                    <a:solidFill>
                      <a:srgbClr val="0070C0"/>
                    </a:solidFill>
                  </a:tcPr>
                </a:tc>
                <a:tc>
                  <a:txBody>
                    <a:bodyPr/>
                    <a:lstStyle/>
                    <a:p>
                      <a:pPr algn="l">
                        <a:lnSpc>
                          <a:spcPct val="150000"/>
                        </a:lnSpc>
                      </a:pPr>
                      <a:r>
                        <a:rPr kumimoji="1" lang="ja-JP" altLang="en-US" sz="1800" dirty="0"/>
                        <a:t>正しいノウハウを理解する！</a:t>
                      </a:r>
                    </a:p>
                  </a:txBody>
                  <a:tcPr/>
                </a:tc>
                <a:extLst>
                  <a:ext uri="{0D108BD9-81ED-4DB2-BD59-A6C34878D82A}">
                    <a16:rowId xmlns:a16="http://schemas.microsoft.com/office/drawing/2014/main" val="10000"/>
                  </a:ext>
                </a:extLst>
              </a:tr>
              <a:tr h="723279">
                <a:tc>
                  <a:txBody>
                    <a:bodyPr/>
                    <a:lstStyle/>
                    <a:p>
                      <a:pPr algn="ctr">
                        <a:lnSpc>
                          <a:spcPct val="150000"/>
                        </a:lnSpc>
                      </a:pPr>
                      <a:r>
                        <a:rPr kumimoji="1" lang="ja-JP" altLang="en-US" sz="2400" dirty="0">
                          <a:solidFill>
                            <a:schemeClr val="bg1"/>
                          </a:solidFill>
                        </a:rPr>
                        <a:t>ワーク</a:t>
                      </a:r>
                    </a:p>
                  </a:txBody>
                  <a:tcPr>
                    <a:solidFill>
                      <a:srgbClr val="0070C0"/>
                    </a:solidFill>
                  </a:tcPr>
                </a:tc>
                <a:tc>
                  <a:txBody>
                    <a:bodyPr/>
                    <a:lstStyle/>
                    <a:p>
                      <a:pPr algn="l">
                        <a:lnSpc>
                          <a:spcPct val="150000"/>
                        </a:lnSpc>
                      </a:pPr>
                      <a:r>
                        <a:rPr kumimoji="1" lang="ja-JP" altLang="en-US" sz="1800" dirty="0"/>
                        <a:t>講義の内容を実践ワークで自分のものにする！</a:t>
                      </a:r>
                    </a:p>
                  </a:txBody>
                  <a:tcPr/>
                </a:tc>
                <a:extLst>
                  <a:ext uri="{0D108BD9-81ED-4DB2-BD59-A6C34878D82A}">
                    <a16:rowId xmlns:a16="http://schemas.microsoft.com/office/drawing/2014/main" val="10001"/>
                  </a:ext>
                </a:extLst>
              </a:tr>
              <a:tr h="723279">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kumimoji="1" lang="ja-JP" altLang="en-US" sz="2400" dirty="0">
                          <a:solidFill>
                            <a:schemeClr val="bg1"/>
                          </a:solidFill>
                        </a:rPr>
                        <a:t>Ｑ＆Ａ</a:t>
                      </a:r>
                    </a:p>
                  </a:txBody>
                  <a:tcPr>
                    <a:solidFill>
                      <a:srgbClr val="0070C0"/>
                    </a:solidFill>
                  </a:tcPr>
                </a:tc>
                <a:tc>
                  <a:txBody>
                    <a:bodyPr/>
                    <a:lstStyle/>
                    <a:p>
                      <a:pPr algn="l">
                        <a:lnSpc>
                          <a:spcPct val="150000"/>
                        </a:lnSpc>
                      </a:pPr>
                      <a:r>
                        <a:rPr kumimoji="1" lang="ja-JP" altLang="en-US" sz="1800" dirty="0"/>
                        <a:t>自分のブログに対してのアドバイスや相談ができる！</a:t>
                      </a:r>
                    </a:p>
                  </a:txBody>
                  <a:tcPr/>
                </a:tc>
                <a:extLst>
                  <a:ext uri="{0D108BD9-81ED-4DB2-BD59-A6C34878D82A}">
                    <a16:rowId xmlns:a16="http://schemas.microsoft.com/office/drawing/2014/main" val="10002"/>
                  </a:ext>
                </a:extLst>
              </a:tr>
            </a:tbl>
          </a:graphicData>
        </a:graphic>
      </p:graphicFrame>
      <p:sp>
        <p:nvSpPr>
          <p:cNvPr id="8" name="四角形: 角を丸くする 7">
            <a:extLst>
              <a:ext uri="{FF2B5EF4-FFF2-40B4-BE49-F238E27FC236}">
                <a16:creationId xmlns:a16="http://schemas.microsoft.com/office/drawing/2014/main" id="{EC61A26C-C851-4774-A6AC-ABE6F462FB40}"/>
              </a:ext>
            </a:extLst>
          </p:cNvPr>
          <p:cNvSpPr/>
          <p:nvPr/>
        </p:nvSpPr>
        <p:spPr>
          <a:xfrm>
            <a:off x="8606116" y="42265"/>
            <a:ext cx="3496235" cy="446180"/>
          </a:xfrm>
          <a:prstGeom prst="roundRect">
            <a:avLst/>
          </a:prstGeom>
          <a:solidFill>
            <a:srgbClr val="FCE2A3"/>
          </a:solidFill>
        </p:spPr>
        <p:style>
          <a:lnRef idx="3">
            <a:schemeClr val="lt1"/>
          </a:lnRef>
          <a:fillRef idx="1">
            <a:schemeClr val="accent1"/>
          </a:fillRef>
          <a:effectRef idx="1">
            <a:schemeClr val="accent1"/>
          </a:effectRef>
          <a:fontRef idx="minor">
            <a:schemeClr val="lt1"/>
          </a:fontRef>
        </p:style>
        <p:txBody>
          <a:bodyPr rtlCol="0" anchor="ctr"/>
          <a:lstStyle/>
          <a:p>
            <a:pPr algn="ctr"/>
            <a:r>
              <a:rPr kumimoji="1" lang="en-US" altLang="ja-JP" b="1" dirty="0">
                <a:solidFill>
                  <a:schemeClr val="tx1"/>
                </a:solidFill>
              </a:rPr>
              <a:t>※</a:t>
            </a:r>
            <a:r>
              <a:rPr kumimoji="1" lang="ja-JP" altLang="en-US" b="1" dirty="0">
                <a:solidFill>
                  <a:schemeClr val="tx1"/>
                </a:solidFill>
              </a:rPr>
              <a:t>担当講師が生徒さんと対応</a:t>
            </a:r>
            <a:endParaRPr kumimoji="1" lang="en-US" altLang="ja-JP" b="1" dirty="0">
              <a:solidFill>
                <a:schemeClr val="tx1"/>
              </a:solidFill>
            </a:endParaRPr>
          </a:p>
        </p:txBody>
      </p:sp>
    </p:spTree>
    <p:extLst>
      <p:ext uri="{BB962C8B-B14F-4D97-AF65-F5344CB8AC3E}">
        <p14:creationId xmlns:p14="http://schemas.microsoft.com/office/powerpoint/2010/main" val="3803843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55C0EF-9FAC-4FEF-82F9-4A334170C146}"/>
              </a:ext>
            </a:extLst>
          </p:cNvPr>
          <p:cNvSpPr>
            <a:spLocks noGrp="1"/>
          </p:cNvSpPr>
          <p:nvPr>
            <p:ph type="title"/>
          </p:nvPr>
        </p:nvSpPr>
        <p:spPr/>
        <p:txBody>
          <a:bodyPr>
            <a:normAutofit/>
          </a:bodyPr>
          <a:lstStyle/>
          <a:p>
            <a:r>
              <a:rPr lang="ja-JP" altLang="en-US" sz="2800" dirty="0"/>
              <a:t>ブログ</a:t>
            </a:r>
            <a:r>
              <a:rPr lang="en-US" altLang="ja-JP" sz="2800" dirty="0"/>
              <a:t>de</a:t>
            </a:r>
            <a:r>
              <a:rPr lang="ja-JP" altLang="en-US" sz="2800" dirty="0"/>
              <a:t>おうちワーク講座動画</a:t>
            </a:r>
            <a:endParaRPr kumimoji="1" lang="ja-JP" altLang="en-US" sz="2800" dirty="0"/>
          </a:p>
        </p:txBody>
      </p:sp>
      <p:sp>
        <p:nvSpPr>
          <p:cNvPr id="4" name="コンテンツ プレースホルダー 2">
            <a:extLst>
              <a:ext uri="{FF2B5EF4-FFF2-40B4-BE49-F238E27FC236}">
                <a16:creationId xmlns:a16="http://schemas.microsoft.com/office/drawing/2014/main" id="{04A56D0A-6CF5-40A8-BD1F-10F81F00CAEA}"/>
              </a:ext>
            </a:extLst>
          </p:cNvPr>
          <p:cNvSpPr txBox="1">
            <a:spLocks/>
          </p:cNvSpPr>
          <p:nvPr/>
        </p:nvSpPr>
        <p:spPr>
          <a:xfrm>
            <a:off x="836613" y="1712390"/>
            <a:ext cx="10518775" cy="4306887"/>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kumimoji="1" sz="2800" kern="1200">
                <a:solidFill>
                  <a:schemeClr val="tx1"/>
                </a:solidFill>
                <a:latin typeface="+mn-ea"/>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t>オンライン動画学習可能なブログ</a:t>
            </a:r>
            <a:r>
              <a:rPr lang="en-US" altLang="ja-JP" sz="2400" dirty="0"/>
              <a:t>de</a:t>
            </a:r>
            <a:r>
              <a:rPr lang="ja-JP" altLang="en-US" sz="2400" dirty="0"/>
              <a:t>おうちワーク講座の動画を提供！</a:t>
            </a:r>
            <a:endParaRPr lang="en-US" altLang="ja-JP" sz="2400" dirty="0"/>
          </a:p>
          <a:p>
            <a:r>
              <a:rPr lang="ja-JP" altLang="en-US" sz="2400" dirty="0"/>
              <a:t>いつでも自分のペースに合わせてお好きな時間に予習</a:t>
            </a:r>
            <a:r>
              <a:rPr lang="en-US" altLang="ja-JP" sz="2400" dirty="0"/>
              <a:t>&amp;</a:t>
            </a:r>
            <a:r>
              <a:rPr lang="ja-JP" altLang="en-US" sz="2400" dirty="0"/>
              <a:t>復習</a:t>
            </a:r>
            <a:endParaRPr lang="en-US" altLang="ja-JP" sz="2400" dirty="0"/>
          </a:p>
        </p:txBody>
      </p:sp>
      <p:pic>
        <p:nvPicPr>
          <p:cNvPr id="5" name="Picture 4" descr="C:\Users\yuka\Downloads\20190113112752_photo\20190113112752_photo\b13400f1af51d02f8b0cd975e069b0ad_s.jpg">
            <a:extLst>
              <a:ext uri="{FF2B5EF4-FFF2-40B4-BE49-F238E27FC236}">
                <a16:creationId xmlns:a16="http://schemas.microsoft.com/office/drawing/2014/main" id="{1A0B462B-31E8-4C2C-969B-A4D255075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4204" y="4019909"/>
            <a:ext cx="3617328" cy="2413436"/>
          </a:xfrm>
          <a:prstGeom prst="rect">
            <a:avLst/>
          </a:prstGeom>
          <a:noFill/>
          <a:extLst>
            <a:ext uri="{909E8E84-426E-40DD-AFC4-6F175D3DCCD1}">
              <a14:hiddenFill xmlns:a14="http://schemas.microsoft.com/office/drawing/2010/main">
                <a:solidFill>
                  <a:srgbClr val="FFFFFF"/>
                </a:solidFill>
              </a14:hiddenFill>
            </a:ext>
          </a:extLst>
        </p:spPr>
      </p:pic>
      <p:sp>
        <p:nvSpPr>
          <p:cNvPr id="7" name="四角形: 角を丸くする 6">
            <a:extLst>
              <a:ext uri="{FF2B5EF4-FFF2-40B4-BE49-F238E27FC236}">
                <a16:creationId xmlns:a16="http://schemas.microsoft.com/office/drawing/2014/main" id="{503872E3-8F6B-4E87-B987-761EFECA5050}"/>
              </a:ext>
            </a:extLst>
          </p:cNvPr>
          <p:cNvSpPr/>
          <p:nvPr/>
        </p:nvSpPr>
        <p:spPr>
          <a:xfrm>
            <a:off x="8606116" y="42265"/>
            <a:ext cx="3496235" cy="446180"/>
          </a:xfrm>
          <a:prstGeom prst="roundRect">
            <a:avLst/>
          </a:prstGeom>
          <a:solidFill>
            <a:srgbClr val="FCE2A3"/>
          </a:solidFill>
        </p:spPr>
        <p:style>
          <a:lnRef idx="3">
            <a:schemeClr val="lt1"/>
          </a:lnRef>
          <a:fillRef idx="1">
            <a:schemeClr val="accent1"/>
          </a:fillRef>
          <a:effectRef idx="1">
            <a:schemeClr val="accent1"/>
          </a:effectRef>
          <a:fontRef idx="minor">
            <a:schemeClr val="lt1"/>
          </a:fontRef>
        </p:style>
        <p:txBody>
          <a:bodyPr rtlCol="0" anchor="ctr"/>
          <a:lstStyle/>
          <a:p>
            <a:pPr algn="ctr"/>
            <a:r>
              <a:rPr kumimoji="1" lang="en-US" altLang="ja-JP" b="1" dirty="0">
                <a:solidFill>
                  <a:schemeClr val="tx1"/>
                </a:solidFill>
              </a:rPr>
              <a:t>※</a:t>
            </a:r>
            <a:r>
              <a:rPr kumimoji="1" lang="ja-JP" altLang="en-US" b="1" dirty="0">
                <a:solidFill>
                  <a:schemeClr val="tx1"/>
                </a:solidFill>
              </a:rPr>
              <a:t>担当講師が生徒さんと対応</a:t>
            </a:r>
            <a:endParaRPr kumimoji="1" lang="en-US" altLang="ja-JP" b="1" dirty="0">
              <a:solidFill>
                <a:schemeClr val="tx1"/>
              </a:solidFill>
            </a:endParaRPr>
          </a:p>
        </p:txBody>
      </p:sp>
    </p:spTree>
    <p:extLst>
      <p:ext uri="{BB962C8B-B14F-4D97-AF65-F5344CB8AC3E}">
        <p14:creationId xmlns:p14="http://schemas.microsoft.com/office/powerpoint/2010/main" val="15814814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52B4E6-D074-4AD2-BF09-7EE2D1E14765}"/>
              </a:ext>
            </a:extLst>
          </p:cNvPr>
          <p:cNvSpPr>
            <a:spLocks noGrp="1"/>
          </p:cNvSpPr>
          <p:nvPr>
            <p:ph type="title"/>
          </p:nvPr>
        </p:nvSpPr>
        <p:spPr/>
        <p:txBody>
          <a:bodyPr/>
          <a:lstStyle/>
          <a:p>
            <a:r>
              <a:rPr kumimoji="1" lang="ja-JP" altLang="en-US" sz="3200" dirty="0"/>
              <a:t>オンラインサポート</a:t>
            </a:r>
            <a:endParaRPr kumimoji="1" lang="ja-JP" altLang="en-US" dirty="0"/>
          </a:p>
        </p:txBody>
      </p:sp>
      <p:sp>
        <p:nvSpPr>
          <p:cNvPr id="4" name="コンテンツ プレースホルダー 2">
            <a:extLst>
              <a:ext uri="{FF2B5EF4-FFF2-40B4-BE49-F238E27FC236}">
                <a16:creationId xmlns:a16="http://schemas.microsoft.com/office/drawing/2014/main" id="{3A6782D9-CD2D-4172-BE6F-ED2CC80FAD2A}"/>
              </a:ext>
            </a:extLst>
          </p:cNvPr>
          <p:cNvSpPr txBox="1">
            <a:spLocks/>
          </p:cNvSpPr>
          <p:nvPr/>
        </p:nvSpPr>
        <p:spPr>
          <a:xfrm>
            <a:off x="836612" y="1726158"/>
            <a:ext cx="10518776" cy="4306529"/>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kumimoji="1" sz="2800" kern="1200">
                <a:solidFill>
                  <a:schemeClr val="tx1"/>
                </a:solidFill>
                <a:latin typeface="+mn-ea"/>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t>3</a:t>
            </a:r>
            <a:r>
              <a:rPr lang="ja-JP" altLang="en-US" sz="2400" dirty="0"/>
              <a:t>か月間</a:t>
            </a:r>
            <a:r>
              <a:rPr lang="en-US" altLang="ja-JP" sz="2400" dirty="0"/>
              <a:t>24</a:t>
            </a:r>
            <a:r>
              <a:rPr lang="ja-JP" altLang="en-US" sz="2400" dirty="0"/>
              <a:t>時間オンラインサポート</a:t>
            </a:r>
            <a:endParaRPr lang="en-US" altLang="ja-JP" sz="2400" dirty="0"/>
          </a:p>
          <a:p>
            <a:r>
              <a:rPr lang="ja-JP" altLang="en-US" sz="2400" dirty="0"/>
              <a:t>タイトル添削回数無制限サポート</a:t>
            </a:r>
            <a:endParaRPr lang="en-US" altLang="ja-JP" sz="2400" dirty="0"/>
          </a:p>
          <a:p>
            <a:r>
              <a:rPr lang="ja-JP" altLang="en-US" sz="2400" dirty="0"/>
              <a:t>チャットワーク（無料アプリ）にて対応</a:t>
            </a:r>
            <a:endParaRPr lang="en-US" altLang="ja-JP" sz="2400" dirty="0"/>
          </a:p>
        </p:txBody>
      </p:sp>
      <p:pic>
        <p:nvPicPr>
          <p:cNvPr id="5" name="Picture 2" descr="C:\Users\yuka\Downloads\20190113112752_photo\20190113112752_photo\fcd0bbc1f8758d81859d09a03291f918_s.jpg">
            <a:extLst>
              <a:ext uri="{FF2B5EF4-FFF2-40B4-BE49-F238E27FC236}">
                <a16:creationId xmlns:a16="http://schemas.microsoft.com/office/drawing/2014/main" id="{23BD19C5-EB87-4741-8628-0D2EBA628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0551" y="2958861"/>
            <a:ext cx="3370053" cy="2527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é¢é£ç»å">
            <a:extLst>
              <a:ext uri="{FF2B5EF4-FFF2-40B4-BE49-F238E27FC236}">
                <a16:creationId xmlns:a16="http://schemas.microsoft.com/office/drawing/2014/main" id="{ECB504AF-6059-49E5-8E87-A6AB0DE1E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628" y="4144992"/>
            <a:ext cx="2107808" cy="2107809"/>
          </a:xfrm>
          <a:prstGeom prst="rect">
            <a:avLst/>
          </a:prstGeom>
          <a:noFill/>
          <a:extLst>
            <a:ext uri="{909E8E84-426E-40DD-AFC4-6F175D3DCCD1}">
              <a14:hiddenFill xmlns:a14="http://schemas.microsoft.com/office/drawing/2010/main">
                <a:solidFill>
                  <a:srgbClr val="FFFFFF"/>
                </a:solidFill>
              </a14:hiddenFill>
            </a:ext>
          </a:extLst>
        </p:spPr>
      </p:pic>
      <p:sp>
        <p:nvSpPr>
          <p:cNvPr id="8" name="四角形: 角を丸くする 7">
            <a:extLst>
              <a:ext uri="{FF2B5EF4-FFF2-40B4-BE49-F238E27FC236}">
                <a16:creationId xmlns:a16="http://schemas.microsoft.com/office/drawing/2014/main" id="{FE01952A-B43F-4209-9924-882C366AF218}"/>
              </a:ext>
            </a:extLst>
          </p:cNvPr>
          <p:cNvSpPr/>
          <p:nvPr/>
        </p:nvSpPr>
        <p:spPr>
          <a:xfrm>
            <a:off x="8606116" y="42265"/>
            <a:ext cx="3496235" cy="446180"/>
          </a:xfrm>
          <a:prstGeom prst="roundRect">
            <a:avLst/>
          </a:prstGeom>
          <a:solidFill>
            <a:srgbClr val="FCE2A3"/>
          </a:solidFill>
        </p:spPr>
        <p:style>
          <a:lnRef idx="3">
            <a:schemeClr val="lt1"/>
          </a:lnRef>
          <a:fillRef idx="1">
            <a:schemeClr val="accent1"/>
          </a:fillRef>
          <a:effectRef idx="1">
            <a:schemeClr val="accent1"/>
          </a:effectRef>
          <a:fontRef idx="minor">
            <a:schemeClr val="lt1"/>
          </a:fontRef>
        </p:style>
        <p:txBody>
          <a:bodyPr rtlCol="0" anchor="ctr"/>
          <a:lstStyle/>
          <a:p>
            <a:pPr algn="ctr"/>
            <a:r>
              <a:rPr kumimoji="1" lang="en-US" altLang="ja-JP" b="1" dirty="0">
                <a:solidFill>
                  <a:schemeClr val="tx1"/>
                </a:solidFill>
              </a:rPr>
              <a:t>※</a:t>
            </a:r>
            <a:r>
              <a:rPr kumimoji="1" lang="ja-JP" altLang="en-US" b="1" dirty="0">
                <a:solidFill>
                  <a:schemeClr val="tx1"/>
                </a:solidFill>
              </a:rPr>
              <a:t>担当講師が生徒さんと対応</a:t>
            </a:r>
            <a:endParaRPr kumimoji="1" lang="en-US" altLang="ja-JP" b="1" dirty="0">
              <a:solidFill>
                <a:schemeClr val="tx1"/>
              </a:solidFill>
            </a:endParaRPr>
          </a:p>
        </p:txBody>
      </p:sp>
    </p:spTree>
    <p:extLst>
      <p:ext uri="{BB962C8B-B14F-4D97-AF65-F5344CB8AC3E}">
        <p14:creationId xmlns:p14="http://schemas.microsoft.com/office/powerpoint/2010/main" val="42775021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t>④</a:t>
            </a:r>
            <a:r>
              <a:rPr kumimoji="1" lang="ja-JP" altLang="en-US" sz="3600" dirty="0"/>
              <a:t>ブログ</a:t>
            </a:r>
            <a:r>
              <a:rPr kumimoji="1" lang="en-US" altLang="ja-JP" sz="3600" dirty="0"/>
              <a:t>de</a:t>
            </a:r>
            <a:r>
              <a:rPr kumimoji="1" lang="ja-JP" altLang="en-US" sz="3600" dirty="0"/>
              <a:t>おうちワークコミュニティ　</a:t>
            </a:r>
            <a:br>
              <a:rPr kumimoji="1" lang="en-US" altLang="ja-JP" sz="3600" dirty="0"/>
            </a:br>
            <a:r>
              <a:rPr kumimoji="1" lang="ja-JP" altLang="en-US" sz="3600" dirty="0"/>
              <a:t>「うちコミュ</a:t>
            </a:r>
            <a:r>
              <a:rPr kumimoji="1" lang="ja-JP" altLang="en-US" dirty="0"/>
              <a:t>！」</a:t>
            </a:r>
          </a:p>
        </p:txBody>
      </p:sp>
      <p:pic>
        <p:nvPicPr>
          <p:cNvPr id="1026" name="Picture 2">
            <a:extLst>
              <a:ext uri="{FF2B5EF4-FFF2-40B4-BE49-F238E27FC236}">
                <a16:creationId xmlns:a16="http://schemas.microsoft.com/office/drawing/2014/main" id="{693094EF-F67A-43DB-95C8-6A0B2406C7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298" y="1605651"/>
            <a:ext cx="3514421" cy="24946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191FE21-D8C4-4360-B499-BFCE1D7BD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200" y="4275335"/>
            <a:ext cx="3678616" cy="21140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369E196-43F2-427F-80C0-E6C421E858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120" y="1571974"/>
            <a:ext cx="6786808" cy="4817452"/>
          </a:xfrm>
          <a:prstGeom prst="rect">
            <a:avLst/>
          </a:prstGeom>
          <a:noFill/>
          <a:extLst>
            <a:ext uri="{909E8E84-426E-40DD-AFC4-6F175D3DCCD1}">
              <a14:hiddenFill xmlns:a14="http://schemas.microsoft.com/office/drawing/2010/main">
                <a:solidFill>
                  <a:srgbClr val="FFFFFF"/>
                </a:solidFill>
              </a14:hiddenFill>
            </a:ext>
          </a:extLst>
        </p:spPr>
      </p:pic>
      <p:sp>
        <p:nvSpPr>
          <p:cNvPr id="3" name="四角形: 角を丸くする 2">
            <a:extLst>
              <a:ext uri="{FF2B5EF4-FFF2-40B4-BE49-F238E27FC236}">
                <a16:creationId xmlns:a16="http://schemas.microsoft.com/office/drawing/2014/main" id="{B2C4D99D-7D4A-4A6E-9A17-E8D42946A547}"/>
              </a:ext>
            </a:extLst>
          </p:cNvPr>
          <p:cNvSpPr/>
          <p:nvPr/>
        </p:nvSpPr>
        <p:spPr>
          <a:xfrm>
            <a:off x="8561293" y="73774"/>
            <a:ext cx="3496235" cy="804768"/>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kumimoji="1" lang="en-US" altLang="ja-JP" b="1" dirty="0"/>
              <a:t>※</a:t>
            </a:r>
            <a:r>
              <a:rPr kumimoji="1" lang="ja-JP" altLang="en-US" b="1" dirty="0"/>
              <a:t>協会全体として</a:t>
            </a:r>
            <a:endParaRPr kumimoji="1" lang="en-US" altLang="ja-JP" b="1" dirty="0"/>
          </a:p>
          <a:p>
            <a:pPr algn="ctr"/>
            <a:r>
              <a:rPr kumimoji="1" lang="ja-JP" altLang="en-US" b="1" dirty="0"/>
              <a:t>サポーター講師が中心に運営</a:t>
            </a:r>
            <a:endParaRPr kumimoji="1" lang="en-US" altLang="ja-JP" b="1" dirty="0"/>
          </a:p>
        </p:txBody>
      </p:sp>
    </p:spTree>
    <p:extLst>
      <p:ext uri="{BB962C8B-B14F-4D97-AF65-F5344CB8AC3E}">
        <p14:creationId xmlns:p14="http://schemas.microsoft.com/office/powerpoint/2010/main" val="12363140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BD67D860-ECBC-4C45-9FB1-4B6DF0021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809" y="1917575"/>
            <a:ext cx="6164445" cy="437568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59348677-6129-4A7C-B710-0F6AD8A79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9030" y="1917575"/>
            <a:ext cx="5090281" cy="3613213"/>
          </a:xfrm>
          <a:prstGeom prst="rect">
            <a:avLst/>
          </a:prstGeom>
          <a:noFill/>
          <a:extLst>
            <a:ext uri="{909E8E84-426E-40DD-AFC4-6F175D3DCCD1}">
              <a14:hiddenFill xmlns:a14="http://schemas.microsoft.com/office/drawing/2010/main">
                <a:solidFill>
                  <a:srgbClr val="FFFFFF"/>
                </a:solidFill>
              </a14:hiddenFill>
            </a:ext>
          </a:extLst>
        </p:spPr>
      </p:pic>
      <p:sp>
        <p:nvSpPr>
          <p:cNvPr id="9" name="タイトル 1">
            <a:extLst>
              <a:ext uri="{FF2B5EF4-FFF2-40B4-BE49-F238E27FC236}">
                <a16:creationId xmlns:a16="http://schemas.microsoft.com/office/drawing/2014/main" id="{DB99CDBC-FF2F-4CAA-BFF7-329891F4A368}"/>
              </a:ext>
            </a:extLst>
          </p:cNvPr>
          <p:cNvSpPr>
            <a:spLocks noGrp="1"/>
          </p:cNvSpPr>
          <p:nvPr>
            <p:ph type="title"/>
          </p:nvPr>
        </p:nvSpPr>
        <p:spPr>
          <a:xfrm>
            <a:off x="838200" y="498290"/>
            <a:ext cx="10515600" cy="1065469"/>
          </a:xfrm>
        </p:spPr>
        <p:txBody>
          <a:bodyPr>
            <a:normAutofit/>
          </a:bodyPr>
          <a:lstStyle/>
          <a:p>
            <a:r>
              <a:rPr kumimoji="1" lang="ja-JP" altLang="en-US" sz="3200" dirty="0"/>
              <a:t>「うちコミュ！」詳細</a:t>
            </a:r>
          </a:p>
        </p:txBody>
      </p:sp>
      <p:sp>
        <p:nvSpPr>
          <p:cNvPr id="8" name="テキスト ボックス 7">
            <a:extLst>
              <a:ext uri="{FF2B5EF4-FFF2-40B4-BE49-F238E27FC236}">
                <a16:creationId xmlns:a16="http://schemas.microsoft.com/office/drawing/2014/main" id="{A116CE67-195E-4645-827E-0E6124F45929}"/>
              </a:ext>
            </a:extLst>
          </p:cNvPr>
          <p:cNvSpPr txBox="1"/>
          <p:nvPr/>
        </p:nvSpPr>
        <p:spPr>
          <a:xfrm>
            <a:off x="7595784" y="640429"/>
            <a:ext cx="4243527" cy="923330"/>
          </a:xfrm>
          <a:prstGeom prst="rect">
            <a:avLst/>
          </a:prstGeom>
          <a:noFill/>
        </p:spPr>
        <p:txBody>
          <a:bodyPr wrap="square" rtlCol="0">
            <a:spAutoFit/>
          </a:bodyPr>
          <a:lstStyle/>
          <a:p>
            <a:r>
              <a:rPr kumimoji="1" lang="ja-JP" altLang="en-US" dirty="0">
                <a:hlinkClick r:id="rId4"/>
              </a:rPr>
              <a:t>年間スケジュールはこちら</a:t>
            </a:r>
            <a:endParaRPr kumimoji="1" lang="en-US" altLang="ja-JP" dirty="0">
              <a:hlinkClick r:id="" action="ppaction://noaction"/>
            </a:endParaRPr>
          </a:p>
          <a:p>
            <a:r>
              <a:rPr kumimoji="1" lang="en-US" altLang="ja-JP" dirty="0">
                <a:hlinkClick r:id="" action="ppaction://noaction"/>
              </a:rPr>
              <a:t>https://ouchi-work.jp/community0</a:t>
            </a:r>
            <a:endParaRPr lang="en-US" altLang="ja-JP" dirty="0"/>
          </a:p>
          <a:p>
            <a:endParaRPr kumimoji="1" lang="en-US" altLang="ja-JP" dirty="0"/>
          </a:p>
        </p:txBody>
      </p:sp>
      <p:sp>
        <p:nvSpPr>
          <p:cNvPr id="11" name="四角形: 角を丸くする 10">
            <a:extLst>
              <a:ext uri="{FF2B5EF4-FFF2-40B4-BE49-F238E27FC236}">
                <a16:creationId xmlns:a16="http://schemas.microsoft.com/office/drawing/2014/main" id="{7E0D1E39-4F52-433E-8F90-A1816A2755A8}"/>
              </a:ext>
            </a:extLst>
          </p:cNvPr>
          <p:cNvSpPr/>
          <p:nvPr/>
        </p:nvSpPr>
        <p:spPr>
          <a:xfrm>
            <a:off x="8561293" y="73774"/>
            <a:ext cx="3496235" cy="804768"/>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kumimoji="1" lang="en-US" altLang="ja-JP" b="1" dirty="0"/>
              <a:t>※</a:t>
            </a:r>
            <a:r>
              <a:rPr kumimoji="1" lang="ja-JP" altLang="en-US" b="1" dirty="0"/>
              <a:t>協会全体として</a:t>
            </a:r>
            <a:endParaRPr kumimoji="1" lang="en-US" altLang="ja-JP" b="1" dirty="0"/>
          </a:p>
          <a:p>
            <a:pPr algn="ctr"/>
            <a:r>
              <a:rPr kumimoji="1" lang="ja-JP" altLang="en-US" b="1" dirty="0"/>
              <a:t>サポーター講師が中心に運営</a:t>
            </a:r>
            <a:endParaRPr kumimoji="1" lang="en-US" altLang="ja-JP" b="1" dirty="0"/>
          </a:p>
        </p:txBody>
      </p:sp>
    </p:spTree>
    <p:extLst>
      <p:ext uri="{BB962C8B-B14F-4D97-AF65-F5344CB8AC3E}">
        <p14:creationId xmlns:p14="http://schemas.microsoft.com/office/powerpoint/2010/main" val="3909211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スクリーンショット が含まれている画像&#10;&#10;非常に高い精度で生成された説明">
            <a:extLst>
              <a:ext uri="{FF2B5EF4-FFF2-40B4-BE49-F238E27FC236}">
                <a16:creationId xmlns:a16="http://schemas.microsoft.com/office/drawing/2014/main" id="{D4594166-64D6-4800-A46F-A8BB5E54CC5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27606"/>
            <a:ext cx="12191980" cy="6857990"/>
          </a:xfrm>
          <a:prstGeom prst="rect">
            <a:avLst/>
          </a:prstGeom>
        </p:spPr>
      </p:pic>
      <p:sp>
        <p:nvSpPr>
          <p:cNvPr id="3" name="テキスト ボックス 2">
            <a:extLst>
              <a:ext uri="{FF2B5EF4-FFF2-40B4-BE49-F238E27FC236}">
                <a16:creationId xmlns:a16="http://schemas.microsoft.com/office/drawing/2014/main" id="{EEEE466C-21CF-413E-82EB-816659D31D19}"/>
              </a:ext>
            </a:extLst>
          </p:cNvPr>
          <p:cNvSpPr txBox="1"/>
          <p:nvPr/>
        </p:nvSpPr>
        <p:spPr>
          <a:xfrm>
            <a:off x="880535" y="1775094"/>
            <a:ext cx="7210520" cy="3631763"/>
          </a:xfrm>
          <a:prstGeom prst="rect">
            <a:avLst/>
          </a:prstGeom>
          <a:noFill/>
        </p:spPr>
        <p:txBody>
          <a:bodyPr wrap="square" rtlCol="0">
            <a:spAutoFit/>
          </a:bodyPr>
          <a:lstStyle/>
          <a:p>
            <a:r>
              <a:rPr lang="ja-JP" altLang="en-US" b="1" dirty="0">
                <a:latin typeface="Yu Gothic UI Semilight" panose="020B0400000000000000" pitchFamily="50" charset="-128"/>
                <a:ea typeface="Yu Gothic UI Semilight" panose="020B0400000000000000" pitchFamily="50" charset="-128"/>
              </a:rPr>
              <a:t>ブログ指導実績</a:t>
            </a:r>
            <a:endParaRPr lang="en-US" altLang="ja-JP" b="1" dirty="0">
              <a:latin typeface="Yu Gothic UI Semilight" panose="020B0400000000000000" pitchFamily="50" charset="-128"/>
              <a:ea typeface="Yu Gothic UI Semilight" panose="020B0400000000000000" pitchFamily="50" charset="-128"/>
            </a:endParaRPr>
          </a:p>
          <a:p>
            <a:endParaRPr lang="en-US" altLang="ja-JP" b="1" dirty="0">
              <a:latin typeface="Yu Gothic UI Semilight" panose="020B0400000000000000" pitchFamily="50" charset="-128"/>
              <a:ea typeface="Yu Gothic UI Semilight" panose="020B0400000000000000" pitchFamily="50" charset="-128"/>
            </a:endParaRPr>
          </a:p>
          <a:p>
            <a:r>
              <a:rPr lang="ja-JP" altLang="en-US" b="1" dirty="0">
                <a:latin typeface="Yu Gothic UI Semilight" panose="020B0400000000000000" pitchFamily="50" charset="-128"/>
                <a:ea typeface="Yu Gothic UI Semilight" panose="020B0400000000000000" pitchFamily="50" charset="-128"/>
              </a:rPr>
              <a:t>・指導ブログ月収</a:t>
            </a:r>
            <a:endParaRPr lang="en-US" altLang="ja-JP" b="1" dirty="0">
              <a:latin typeface="Yu Gothic UI Semilight" panose="020B0400000000000000" pitchFamily="50" charset="-128"/>
              <a:ea typeface="Yu Gothic UI Semilight" panose="020B0400000000000000" pitchFamily="50" charset="-128"/>
            </a:endParaRPr>
          </a:p>
          <a:p>
            <a:r>
              <a:rPr lang="ja-JP" altLang="en-US" b="1" dirty="0">
                <a:latin typeface="Yu Gothic UI Semilight" panose="020B0400000000000000" pitchFamily="50" charset="-128"/>
                <a:ea typeface="Yu Gothic UI Semilight" panose="020B0400000000000000" pitchFamily="50" charset="-128"/>
              </a:rPr>
              <a:t>　</a:t>
            </a:r>
            <a:r>
              <a:rPr lang="en-US" altLang="ja-JP" b="1" dirty="0">
                <a:latin typeface="Yu Gothic UI Semilight" panose="020B0400000000000000" pitchFamily="50" charset="-128"/>
                <a:ea typeface="Yu Gothic UI Semilight" panose="020B0400000000000000" pitchFamily="50" charset="-128"/>
              </a:rPr>
              <a:t>100</a:t>
            </a:r>
            <a:r>
              <a:rPr lang="ja-JP" altLang="en-US" b="1" dirty="0">
                <a:latin typeface="Yu Gothic UI Semilight" panose="020B0400000000000000" pitchFamily="50" charset="-128"/>
                <a:ea typeface="Yu Gothic UI Semilight" panose="020B0400000000000000" pitchFamily="50" charset="-128"/>
              </a:rPr>
              <a:t>万円以上　</a:t>
            </a:r>
            <a:r>
              <a:rPr lang="en-US" altLang="ja-JP" b="1" dirty="0">
                <a:latin typeface="Yu Gothic UI Semilight" panose="020B0400000000000000" pitchFamily="50" charset="-128"/>
                <a:ea typeface="Yu Gothic UI Semilight" panose="020B0400000000000000" pitchFamily="50" charset="-128"/>
              </a:rPr>
              <a:t>3</a:t>
            </a:r>
            <a:r>
              <a:rPr lang="ja-JP" altLang="en-US" b="1" dirty="0">
                <a:latin typeface="Yu Gothic UI Semilight" panose="020B0400000000000000" pitchFamily="50" charset="-128"/>
                <a:ea typeface="Yu Gothic UI Semilight" panose="020B0400000000000000" pitchFamily="50" charset="-128"/>
              </a:rPr>
              <a:t>名</a:t>
            </a:r>
            <a:endParaRPr lang="en-US" altLang="ja-JP" b="1" dirty="0">
              <a:latin typeface="Yu Gothic UI Semilight" panose="020B0400000000000000" pitchFamily="50" charset="-128"/>
              <a:ea typeface="Yu Gothic UI Semilight" panose="020B0400000000000000" pitchFamily="50" charset="-128"/>
            </a:endParaRPr>
          </a:p>
          <a:p>
            <a:r>
              <a:rPr lang="ja-JP" altLang="en-US" b="1" dirty="0">
                <a:latin typeface="Yu Gothic UI Semilight" panose="020B0400000000000000" pitchFamily="50" charset="-128"/>
                <a:ea typeface="Yu Gothic UI Semilight" panose="020B0400000000000000" pitchFamily="50" charset="-128"/>
              </a:rPr>
              <a:t>　</a:t>
            </a:r>
            <a:r>
              <a:rPr lang="en-US" altLang="ja-JP" b="1" dirty="0">
                <a:latin typeface="Yu Gothic UI Semilight" panose="020B0400000000000000" pitchFamily="50" charset="-128"/>
                <a:ea typeface="Yu Gothic UI Semilight" panose="020B0400000000000000" pitchFamily="50" charset="-128"/>
              </a:rPr>
              <a:t>50</a:t>
            </a:r>
            <a:r>
              <a:rPr lang="ja-JP" altLang="en-US" b="1" dirty="0">
                <a:latin typeface="Yu Gothic UI Semilight" panose="020B0400000000000000" pitchFamily="50" charset="-128"/>
                <a:ea typeface="Yu Gothic UI Semilight" panose="020B0400000000000000" pitchFamily="50" charset="-128"/>
              </a:rPr>
              <a:t>万円以上　</a:t>
            </a:r>
            <a:r>
              <a:rPr lang="en-US" altLang="ja-JP" b="1" dirty="0">
                <a:latin typeface="Yu Gothic UI Semilight" panose="020B0400000000000000" pitchFamily="50" charset="-128"/>
                <a:ea typeface="Yu Gothic UI Semilight" panose="020B0400000000000000" pitchFamily="50" charset="-128"/>
              </a:rPr>
              <a:t>3</a:t>
            </a:r>
            <a:r>
              <a:rPr lang="ja-JP" altLang="en-US" b="1" dirty="0">
                <a:latin typeface="Yu Gothic UI Semilight" panose="020B0400000000000000" pitchFamily="50" charset="-128"/>
                <a:ea typeface="Yu Gothic UI Semilight" panose="020B0400000000000000" pitchFamily="50" charset="-128"/>
              </a:rPr>
              <a:t>名</a:t>
            </a:r>
            <a:endParaRPr lang="en-US" altLang="ja-JP" b="1" dirty="0">
              <a:latin typeface="Yu Gothic UI Semilight" panose="020B0400000000000000" pitchFamily="50" charset="-128"/>
              <a:ea typeface="Yu Gothic UI Semilight" panose="020B0400000000000000" pitchFamily="50" charset="-128"/>
            </a:endParaRPr>
          </a:p>
          <a:p>
            <a:r>
              <a:rPr lang="ja-JP" altLang="en-US" b="1" dirty="0">
                <a:latin typeface="Yu Gothic UI Semilight" panose="020B0400000000000000" pitchFamily="50" charset="-128"/>
                <a:ea typeface="Yu Gothic UI Semilight" panose="020B0400000000000000" pitchFamily="50" charset="-128"/>
              </a:rPr>
              <a:t>　</a:t>
            </a:r>
            <a:r>
              <a:rPr lang="en-US" altLang="ja-JP" b="1" dirty="0">
                <a:latin typeface="Yu Gothic UI Semilight" panose="020B0400000000000000" pitchFamily="50" charset="-128"/>
                <a:ea typeface="Yu Gothic UI Semilight" panose="020B0400000000000000" pitchFamily="50" charset="-128"/>
              </a:rPr>
              <a:t>30</a:t>
            </a:r>
            <a:r>
              <a:rPr lang="ja-JP" altLang="en-US" b="1" dirty="0">
                <a:latin typeface="Yu Gothic UI Semilight" panose="020B0400000000000000" pitchFamily="50" charset="-128"/>
                <a:ea typeface="Yu Gothic UI Semilight" panose="020B0400000000000000" pitchFamily="50" charset="-128"/>
              </a:rPr>
              <a:t>万円以上　</a:t>
            </a:r>
            <a:r>
              <a:rPr lang="en-US" altLang="ja-JP" b="1" dirty="0">
                <a:latin typeface="Yu Gothic UI Semilight" panose="020B0400000000000000" pitchFamily="50" charset="-128"/>
                <a:ea typeface="Yu Gothic UI Semilight" panose="020B0400000000000000" pitchFamily="50" charset="-128"/>
              </a:rPr>
              <a:t>5</a:t>
            </a:r>
            <a:r>
              <a:rPr lang="ja-JP" altLang="en-US" b="1" dirty="0">
                <a:latin typeface="Yu Gothic UI Semilight" panose="020B0400000000000000" pitchFamily="50" charset="-128"/>
                <a:ea typeface="Yu Gothic UI Semilight" panose="020B0400000000000000" pitchFamily="50" charset="-128"/>
              </a:rPr>
              <a:t>名　　</a:t>
            </a:r>
            <a:endParaRPr lang="en-US" altLang="ja-JP" b="1" dirty="0">
              <a:latin typeface="Yu Gothic UI Semilight" panose="020B0400000000000000" pitchFamily="50" charset="-128"/>
              <a:ea typeface="Yu Gothic UI Semilight" panose="020B0400000000000000" pitchFamily="50" charset="-128"/>
            </a:endParaRPr>
          </a:p>
          <a:p>
            <a:r>
              <a:rPr lang="ja-JP" altLang="en-US" b="1" dirty="0">
                <a:latin typeface="Yu Gothic UI Semilight" panose="020B0400000000000000" pitchFamily="50" charset="-128"/>
                <a:ea typeface="Yu Gothic UI Semilight" panose="020B0400000000000000" pitchFamily="50" charset="-128"/>
              </a:rPr>
              <a:t>　</a:t>
            </a:r>
            <a:r>
              <a:rPr lang="en-US" altLang="ja-JP" b="1" dirty="0">
                <a:latin typeface="Yu Gothic UI Semilight" panose="020B0400000000000000" pitchFamily="50" charset="-128"/>
                <a:ea typeface="Yu Gothic UI Semilight" panose="020B0400000000000000" pitchFamily="50" charset="-128"/>
              </a:rPr>
              <a:t>10</a:t>
            </a:r>
            <a:r>
              <a:rPr lang="ja-JP" altLang="en-US" b="1" dirty="0">
                <a:latin typeface="Yu Gothic UI Semilight" panose="020B0400000000000000" pitchFamily="50" charset="-128"/>
                <a:ea typeface="Yu Gothic UI Semilight" panose="020B0400000000000000" pitchFamily="50" charset="-128"/>
              </a:rPr>
              <a:t>万円以上　他多数</a:t>
            </a:r>
            <a:endParaRPr lang="en-US" altLang="ja-JP" b="1" dirty="0">
              <a:latin typeface="Yu Gothic UI Semilight" panose="020B0400000000000000" pitchFamily="50" charset="-128"/>
              <a:ea typeface="Yu Gothic UI Semilight" panose="020B0400000000000000" pitchFamily="50" charset="-128"/>
            </a:endParaRPr>
          </a:p>
          <a:p>
            <a:endParaRPr lang="en-US" altLang="ja-JP" b="1" dirty="0">
              <a:latin typeface="Yu Gothic UI Semilight" panose="020B0400000000000000" pitchFamily="50" charset="-128"/>
              <a:ea typeface="Yu Gothic UI Semilight" panose="020B0400000000000000" pitchFamily="50" charset="-128"/>
            </a:endParaRPr>
          </a:p>
          <a:p>
            <a:r>
              <a:rPr lang="ja-JP" altLang="en-US" b="1" dirty="0">
                <a:latin typeface="Yu Gothic UI Semilight" panose="020B0400000000000000" pitchFamily="50" charset="-128"/>
                <a:ea typeface="Yu Gothic UI Semilight" panose="020B0400000000000000" pitchFamily="50" charset="-128"/>
              </a:rPr>
              <a:t>・指導生徒の報酬平均</a:t>
            </a:r>
            <a:endParaRPr lang="en-US" altLang="ja-JP" b="1" dirty="0">
              <a:latin typeface="Yu Gothic UI Semilight" panose="020B0400000000000000" pitchFamily="50" charset="-128"/>
              <a:ea typeface="Yu Gothic UI Semilight" panose="020B0400000000000000" pitchFamily="50" charset="-128"/>
            </a:endParaRPr>
          </a:p>
          <a:p>
            <a:r>
              <a:rPr lang="ja-JP" altLang="en-US" b="1" dirty="0">
                <a:latin typeface="Yu Gothic UI Semilight" panose="020B0400000000000000" pitchFamily="50" charset="-128"/>
                <a:ea typeface="Yu Gothic UI Semilight" panose="020B0400000000000000" pitchFamily="50" charset="-128"/>
              </a:rPr>
              <a:t>　ブログ月収　</a:t>
            </a:r>
            <a:r>
              <a:rPr lang="en-US" altLang="ja-JP" b="1" dirty="0">
                <a:latin typeface="Yu Gothic UI Semilight" panose="020B0400000000000000" pitchFamily="50" charset="-128"/>
                <a:ea typeface="Yu Gothic UI Semilight" panose="020B0400000000000000" pitchFamily="50" charset="-128"/>
              </a:rPr>
              <a:t>10</a:t>
            </a:r>
            <a:r>
              <a:rPr lang="ja-JP" altLang="en-US" b="1" dirty="0">
                <a:latin typeface="Yu Gothic UI Semilight" panose="020B0400000000000000" pitchFamily="50" charset="-128"/>
                <a:ea typeface="Yu Gothic UI Semilight" panose="020B0400000000000000" pitchFamily="50" charset="-128"/>
              </a:rPr>
              <a:t>万円以上　</a:t>
            </a:r>
            <a:r>
              <a:rPr lang="en-US" altLang="ja-JP" b="1" dirty="0">
                <a:latin typeface="Yu Gothic UI Semilight" panose="020B0400000000000000" pitchFamily="50" charset="-128"/>
                <a:ea typeface="Yu Gothic UI Semilight" panose="020B0400000000000000" pitchFamily="50" charset="-128"/>
              </a:rPr>
              <a:t>80</a:t>
            </a:r>
            <a:r>
              <a:rPr lang="ja-JP" altLang="en-US" b="1" dirty="0">
                <a:latin typeface="Yu Gothic UI Semilight" panose="020B0400000000000000" pitchFamily="50" charset="-128"/>
                <a:ea typeface="Yu Gothic UI Semilight" panose="020B0400000000000000" pitchFamily="50" charset="-128"/>
              </a:rPr>
              <a:t>％以上　</a:t>
            </a:r>
            <a:endParaRPr lang="en-US" altLang="ja-JP" b="1" dirty="0">
              <a:latin typeface="Yu Gothic UI Semilight" panose="020B0400000000000000" pitchFamily="50" charset="-128"/>
              <a:ea typeface="Yu Gothic UI Semilight" panose="020B0400000000000000" pitchFamily="50" charset="-128"/>
            </a:endParaRPr>
          </a:p>
          <a:p>
            <a:endParaRPr lang="en-US" altLang="ja-JP" b="1" dirty="0">
              <a:latin typeface="Yu Gothic UI Semilight" panose="020B0400000000000000" pitchFamily="50" charset="-128"/>
              <a:ea typeface="Yu Gothic UI Semilight" panose="020B0400000000000000" pitchFamily="50" charset="-128"/>
            </a:endParaRPr>
          </a:p>
          <a:p>
            <a:endParaRPr lang="en-US" altLang="ja-JP" dirty="0">
              <a:latin typeface="Yu Gothic UI Semilight" panose="020B0400000000000000" pitchFamily="50" charset="-128"/>
              <a:ea typeface="Yu Gothic UI Semilight" panose="020B0400000000000000" pitchFamily="50" charset="-128"/>
            </a:endParaRPr>
          </a:p>
          <a:p>
            <a:endParaRPr lang="en-US" altLang="ja-JP" sz="1400" dirty="0">
              <a:latin typeface="Yu Gothic UI Semilight" panose="020B0400000000000000" pitchFamily="50" charset="-128"/>
              <a:ea typeface="Yu Gothic UI Semilight" panose="020B0400000000000000" pitchFamily="50" charset="-128"/>
            </a:endParaRPr>
          </a:p>
        </p:txBody>
      </p:sp>
      <p:pic>
        <p:nvPicPr>
          <p:cNvPr id="6" name="Picture 2" descr="sz227224_010.JPG">
            <a:extLst>
              <a:ext uri="{FF2B5EF4-FFF2-40B4-BE49-F238E27FC236}">
                <a16:creationId xmlns:a16="http://schemas.microsoft.com/office/drawing/2014/main" id="{BE3EE442-5DB6-4753-93AF-1E027B42C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561" y="620146"/>
            <a:ext cx="3373735" cy="50641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g_20160503000235">
            <a:extLst>
              <a:ext uri="{FF2B5EF4-FFF2-40B4-BE49-F238E27FC236}">
                <a16:creationId xmlns:a16="http://schemas.microsoft.com/office/drawing/2014/main" id="{0D34BE36-67F6-4D17-89D5-27E5F91233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0727" y="737558"/>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8477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2F15AC-99DF-4BCF-A759-9CCB0FCA6F7C}"/>
              </a:ext>
            </a:extLst>
          </p:cNvPr>
          <p:cNvSpPr>
            <a:spLocks noGrp="1"/>
          </p:cNvSpPr>
          <p:nvPr>
            <p:ph type="title"/>
          </p:nvPr>
        </p:nvSpPr>
        <p:spPr/>
        <p:txBody>
          <a:bodyPr/>
          <a:lstStyle/>
          <a:p>
            <a:r>
              <a:rPr kumimoji="1" lang="ja-JP" altLang="en-US" dirty="0"/>
              <a:t>ご参加特典</a:t>
            </a:r>
          </a:p>
        </p:txBody>
      </p:sp>
      <p:sp>
        <p:nvSpPr>
          <p:cNvPr id="3" name="コンテンツ プレースホルダー 2">
            <a:extLst>
              <a:ext uri="{FF2B5EF4-FFF2-40B4-BE49-F238E27FC236}">
                <a16:creationId xmlns:a16="http://schemas.microsoft.com/office/drawing/2014/main" id="{591F4D62-F206-483A-9E72-0B8C5C607C15}"/>
              </a:ext>
            </a:extLst>
          </p:cNvPr>
          <p:cNvSpPr>
            <a:spLocks noGrp="1"/>
          </p:cNvSpPr>
          <p:nvPr>
            <p:ph sz="quarter" idx="4"/>
          </p:nvPr>
        </p:nvSpPr>
        <p:spPr>
          <a:xfrm>
            <a:off x="809516" y="1652266"/>
            <a:ext cx="10518776" cy="4306529"/>
          </a:xfrm>
        </p:spPr>
        <p:txBody>
          <a:bodyPr/>
          <a:lstStyle/>
          <a:p>
            <a:r>
              <a:rPr kumimoji="1" lang="ja-JP" altLang="en-US" dirty="0"/>
              <a:t>これがアクセス爆発のネタ！キーワードネタ帳</a:t>
            </a:r>
            <a:r>
              <a:rPr kumimoji="1" lang="en-US" altLang="ja-JP" dirty="0"/>
              <a:t>100</a:t>
            </a:r>
            <a:r>
              <a:rPr kumimoji="1" lang="ja-JP" altLang="en-US" dirty="0"/>
              <a:t>選</a:t>
            </a:r>
            <a:endParaRPr kumimoji="1" lang="en-US" altLang="ja-JP" dirty="0"/>
          </a:p>
          <a:p>
            <a:r>
              <a:rPr lang="en-US" altLang="ja-JP" dirty="0"/>
              <a:t>Google</a:t>
            </a:r>
            <a:r>
              <a:rPr lang="ja-JP" altLang="en-US" dirty="0"/>
              <a:t>アドセンス最適化配置</a:t>
            </a:r>
            <a:r>
              <a:rPr lang="en-US" altLang="ja-JP" dirty="0"/>
              <a:t>【</a:t>
            </a:r>
            <a:r>
              <a:rPr lang="ja-JP" altLang="en-US" dirty="0"/>
              <a:t>完全マニュアル</a:t>
            </a:r>
            <a:r>
              <a:rPr lang="en-US" altLang="ja-JP" dirty="0"/>
              <a:t>】</a:t>
            </a:r>
          </a:p>
          <a:p>
            <a:r>
              <a:rPr kumimoji="1" lang="ja-JP" altLang="en-US" dirty="0"/>
              <a:t>ブログヘッダーバナー</a:t>
            </a:r>
            <a:br>
              <a:rPr kumimoji="1" lang="en-US" altLang="ja-JP" dirty="0"/>
            </a:br>
            <a:r>
              <a:rPr kumimoji="1" lang="ja-JP" altLang="en-US" dirty="0"/>
              <a:t>デザインテンプレート</a:t>
            </a:r>
            <a:endParaRPr kumimoji="1" lang="en-US" altLang="ja-JP" dirty="0"/>
          </a:p>
          <a:p>
            <a:r>
              <a:rPr kumimoji="1" lang="ja-JP" altLang="en-US" dirty="0"/>
              <a:t>協会主催の過去セミナー動画</a:t>
            </a:r>
            <a:br>
              <a:rPr lang="en-US" altLang="ja-JP" dirty="0"/>
            </a:br>
            <a:r>
              <a:rPr lang="ja-JP" altLang="en-US" dirty="0"/>
              <a:t>の閲覧権利（うちコミュ！参加時）</a:t>
            </a:r>
            <a:endParaRPr kumimoji="1" lang="en-US" altLang="ja-JP" dirty="0"/>
          </a:p>
        </p:txBody>
      </p:sp>
      <p:pic>
        <p:nvPicPr>
          <p:cNvPr id="5122" name="Picture 2" descr="C:\Users\yuka\Downloads\20190113113040_photo\20190113113040_photo\9dae1d8d07e01592589ac7dfaa75e51a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0525" y="3149164"/>
            <a:ext cx="2134586" cy="31993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ãã¢ã¯ã»ã¹ã¢ãããã®ç»åæ¤ç´¢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6498" y="3149164"/>
            <a:ext cx="2521157" cy="2521158"/>
          </a:xfrm>
          <a:prstGeom prst="rect">
            <a:avLst/>
          </a:prstGeom>
          <a:noFill/>
          <a:extLst>
            <a:ext uri="{909E8E84-426E-40DD-AFC4-6F175D3DCCD1}">
              <a14:hiddenFill xmlns:a14="http://schemas.microsoft.com/office/drawing/2010/main">
                <a:solidFill>
                  <a:srgbClr val="FFFFFF"/>
                </a:solidFill>
              </a14:hiddenFill>
            </a:ext>
          </a:extLst>
        </p:spPr>
      </p:pic>
      <p:sp>
        <p:nvSpPr>
          <p:cNvPr id="8" name="四角形: 角を丸くする 7">
            <a:extLst>
              <a:ext uri="{FF2B5EF4-FFF2-40B4-BE49-F238E27FC236}">
                <a16:creationId xmlns:a16="http://schemas.microsoft.com/office/drawing/2014/main" id="{8BF6EE04-36F1-4227-BCDD-25B9A075C6E5}"/>
              </a:ext>
            </a:extLst>
          </p:cNvPr>
          <p:cNvSpPr/>
          <p:nvPr/>
        </p:nvSpPr>
        <p:spPr>
          <a:xfrm>
            <a:off x="8561293" y="73774"/>
            <a:ext cx="3496235" cy="804768"/>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kumimoji="1" lang="en-US" altLang="ja-JP" b="1" dirty="0"/>
              <a:t>※</a:t>
            </a:r>
            <a:r>
              <a:rPr kumimoji="1" lang="ja-JP" altLang="en-US" b="1" dirty="0"/>
              <a:t>協会が作成し、</a:t>
            </a:r>
            <a:endParaRPr kumimoji="1" lang="en-US" altLang="ja-JP" b="1" dirty="0"/>
          </a:p>
          <a:p>
            <a:pPr algn="ctr"/>
            <a:r>
              <a:rPr lang="ja-JP" altLang="en-US" b="1" dirty="0"/>
              <a:t>各講師が、生徒さんに配布可能</a:t>
            </a:r>
            <a:endParaRPr kumimoji="1" lang="en-US" altLang="ja-JP" b="1" dirty="0"/>
          </a:p>
        </p:txBody>
      </p:sp>
    </p:spTree>
    <p:extLst>
      <p:ext uri="{BB962C8B-B14F-4D97-AF65-F5344CB8AC3E}">
        <p14:creationId xmlns:p14="http://schemas.microsoft.com/office/powerpoint/2010/main" val="24472242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9F56D5-657B-47C2-A4DB-1BE5D02BED37}"/>
              </a:ext>
            </a:extLst>
          </p:cNvPr>
          <p:cNvSpPr>
            <a:spLocks noGrp="1"/>
          </p:cNvSpPr>
          <p:nvPr>
            <p:ph type="title"/>
          </p:nvPr>
        </p:nvSpPr>
        <p:spPr/>
        <p:txBody>
          <a:bodyPr>
            <a:normAutofit/>
          </a:bodyPr>
          <a:lstStyle/>
          <a:p>
            <a:pPr algn="ctr"/>
            <a:r>
              <a:rPr lang="ja-JP" altLang="en-US" sz="4000" dirty="0"/>
              <a:t>受講費用</a:t>
            </a:r>
            <a:endParaRPr kumimoji="1" lang="ja-JP" altLang="en-US" sz="4000" dirty="0"/>
          </a:p>
        </p:txBody>
      </p:sp>
      <p:sp>
        <p:nvSpPr>
          <p:cNvPr id="3" name="コンテンツ プレースホルダー 2">
            <a:extLst>
              <a:ext uri="{FF2B5EF4-FFF2-40B4-BE49-F238E27FC236}">
                <a16:creationId xmlns:a16="http://schemas.microsoft.com/office/drawing/2014/main" id="{2D193A35-D587-416E-8145-2CE425E0CEF9}"/>
              </a:ext>
            </a:extLst>
          </p:cNvPr>
          <p:cNvSpPr>
            <a:spLocks noGrp="1"/>
          </p:cNvSpPr>
          <p:nvPr>
            <p:ph sz="half" idx="1"/>
          </p:nvPr>
        </p:nvSpPr>
        <p:spPr>
          <a:xfrm>
            <a:off x="838200" y="1711325"/>
            <a:ext cx="10515600" cy="4667250"/>
          </a:xfrm>
        </p:spPr>
        <p:txBody>
          <a:bodyPr>
            <a:normAutofit/>
          </a:bodyPr>
          <a:lstStyle/>
          <a:p>
            <a:pPr marL="0" indent="0" algn="ctr">
              <a:lnSpc>
                <a:spcPct val="100000"/>
              </a:lnSpc>
              <a:buNone/>
            </a:pPr>
            <a:endParaRPr lang="en-US" altLang="ja-JP" b="1" dirty="0">
              <a:solidFill>
                <a:srgbClr val="FFC000"/>
              </a:solidFill>
            </a:endParaRPr>
          </a:p>
          <a:p>
            <a:pPr marL="0" indent="0" algn="ctr">
              <a:lnSpc>
                <a:spcPct val="100000"/>
              </a:lnSpc>
              <a:buNone/>
            </a:pPr>
            <a:r>
              <a:rPr lang="ja-JP" altLang="en-US" sz="3200" b="1" dirty="0">
                <a:solidFill>
                  <a:srgbClr val="18AEC7"/>
                </a:solidFill>
              </a:rPr>
              <a:t>ブログ</a:t>
            </a:r>
            <a:r>
              <a:rPr lang="en-US" altLang="ja-JP" sz="3200" b="1" dirty="0">
                <a:solidFill>
                  <a:srgbClr val="18AEC7"/>
                </a:solidFill>
              </a:rPr>
              <a:t>de</a:t>
            </a:r>
            <a:r>
              <a:rPr lang="ja-JP" altLang="en-US" sz="3200" b="1" dirty="0">
                <a:solidFill>
                  <a:srgbClr val="18AEC7"/>
                </a:solidFill>
              </a:rPr>
              <a:t>おうちワーク講座　スタートパック</a:t>
            </a:r>
            <a:endParaRPr lang="en-US" altLang="ja-JP" sz="3200" b="1" dirty="0">
              <a:solidFill>
                <a:srgbClr val="18AEC7"/>
              </a:solidFill>
            </a:endParaRPr>
          </a:p>
          <a:p>
            <a:pPr marL="0" indent="0" algn="ctr">
              <a:lnSpc>
                <a:spcPct val="100000"/>
              </a:lnSpc>
              <a:buNone/>
            </a:pPr>
            <a:r>
              <a:rPr lang="en-US" altLang="ja-JP" sz="2400" b="1" dirty="0"/>
              <a:t>225,000</a:t>
            </a:r>
            <a:r>
              <a:rPr lang="ja-JP" altLang="en-US" sz="2400" b="1" dirty="0"/>
              <a:t>円⇒</a:t>
            </a:r>
            <a:r>
              <a:rPr lang="en-US" altLang="ja-JP" sz="4000" b="1" dirty="0">
                <a:solidFill>
                  <a:srgbClr val="FF0000"/>
                </a:solidFill>
              </a:rPr>
              <a:t>180,000</a:t>
            </a:r>
            <a:r>
              <a:rPr lang="ja-JP" altLang="en-US" sz="4000" b="1" dirty="0">
                <a:solidFill>
                  <a:srgbClr val="FF0000"/>
                </a:solidFill>
              </a:rPr>
              <a:t>円</a:t>
            </a:r>
            <a:r>
              <a:rPr lang="ja-JP" altLang="en-US" sz="1200" b="1" dirty="0"/>
              <a:t>（税別）</a:t>
            </a:r>
            <a:endParaRPr lang="en-US" altLang="ja-JP" sz="1600" b="1" dirty="0"/>
          </a:p>
          <a:p>
            <a:pPr marL="0" indent="0" algn="ctr">
              <a:lnSpc>
                <a:spcPct val="100000"/>
              </a:lnSpc>
              <a:buNone/>
            </a:pPr>
            <a:r>
              <a:rPr lang="ja-JP" altLang="en-US" sz="1600" b="1" dirty="0"/>
              <a:t>支払い方法は、カード一括</a:t>
            </a:r>
            <a:r>
              <a:rPr lang="en-US" altLang="ja-JP" sz="1600" b="1" dirty="0"/>
              <a:t>or</a:t>
            </a:r>
            <a:r>
              <a:rPr lang="ja-JP" altLang="en-US" sz="1600" b="1" dirty="0"/>
              <a:t>３分割</a:t>
            </a:r>
            <a:r>
              <a:rPr lang="en-US" altLang="ja-JP" sz="1600" b="1" dirty="0"/>
              <a:t>or</a:t>
            </a:r>
            <a:r>
              <a:rPr lang="ja-JP" altLang="en-US" sz="1600" b="1" dirty="0"/>
              <a:t>４分割 </a:t>
            </a:r>
            <a:r>
              <a:rPr lang="en-US" altLang="ja-JP" sz="1600" b="1" dirty="0"/>
              <a:t>or</a:t>
            </a:r>
            <a:r>
              <a:rPr lang="ja-JP" altLang="en-US" sz="1600" b="1" dirty="0"/>
              <a:t> 銀行振込（一括）</a:t>
            </a:r>
            <a:endParaRPr lang="en-US" altLang="ja-JP" sz="1600" b="1" dirty="0"/>
          </a:p>
          <a:p>
            <a:pPr marL="0" indent="0" algn="ctr">
              <a:lnSpc>
                <a:spcPct val="100000"/>
              </a:lnSpc>
              <a:buNone/>
            </a:pPr>
            <a:endParaRPr lang="en-US" altLang="ja-JP" sz="1600" b="1" dirty="0"/>
          </a:p>
          <a:p>
            <a:pPr marL="0" indent="0" algn="ctr">
              <a:lnSpc>
                <a:spcPct val="100000"/>
              </a:lnSpc>
              <a:buNone/>
            </a:pPr>
            <a:endParaRPr lang="en-US" altLang="ja-JP" sz="1600" b="1" dirty="0"/>
          </a:p>
          <a:p>
            <a:pPr marL="0" indent="0" algn="ctr">
              <a:lnSpc>
                <a:spcPct val="100000"/>
              </a:lnSpc>
              <a:buNone/>
            </a:pPr>
            <a:r>
              <a:rPr lang="ja-JP" altLang="en-US" sz="3600" b="1" dirty="0"/>
              <a:t>～参加費は</a:t>
            </a:r>
            <a:r>
              <a:rPr lang="en-US" altLang="ja-JP" sz="3600" b="1" dirty="0"/>
              <a:t>1</a:t>
            </a:r>
            <a:r>
              <a:rPr lang="ja-JP" altLang="en-US" sz="3600" b="1" dirty="0"/>
              <a:t>か月あたりたったの</a:t>
            </a:r>
            <a:r>
              <a:rPr lang="en-US" altLang="ja-JP" sz="3600" b="1" dirty="0">
                <a:solidFill>
                  <a:srgbClr val="FF0000"/>
                </a:solidFill>
              </a:rPr>
              <a:t>1</a:t>
            </a:r>
            <a:r>
              <a:rPr lang="ja-JP" altLang="en-US" sz="3600" b="1" dirty="0">
                <a:solidFill>
                  <a:srgbClr val="FF0000"/>
                </a:solidFill>
              </a:rPr>
              <a:t>万</a:t>
            </a:r>
            <a:r>
              <a:rPr lang="en-US" altLang="ja-JP" sz="3600" b="1" dirty="0">
                <a:solidFill>
                  <a:srgbClr val="FF0000"/>
                </a:solidFill>
              </a:rPr>
              <a:t>5</a:t>
            </a:r>
            <a:r>
              <a:rPr lang="ja-JP" altLang="en-US" sz="3600" b="1" dirty="0">
                <a:solidFill>
                  <a:srgbClr val="FF0000"/>
                </a:solidFill>
              </a:rPr>
              <a:t>千円</a:t>
            </a:r>
            <a:r>
              <a:rPr lang="ja-JP" altLang="en-US" sz="3600" b="1" dirty="0"/>
              <a:t>～</a:t>
            </a:r>
            <a:endParaRPr lang="en-US" altLang="ja-JP" sz="6000" b="1" dirty="0"/>
          </a:p>
          <a:p>
            <a:pPr marL="0" indent="0" algn="ctr">
              <a:lnSpc>
                <a:spcPct val="100000"/>
              </a:lnSpc>
              <a:buNone/>
            </a:pPr>
            <a:endParaRPr lang="en-US" altLang="ja-JP" sz="1600" b="1" dirty="0">
              <a:solidFill>
                <a:srgbClr val="FF0000"/>
              </a:solidFill>
            </a:endParaRPr>
          </a:p>
          <a:p>
            <a:pPr marL="0" indent="0" algn="ctr">
              <a:lnSpc>
                <a:spcPct val="100000"/>
              </a:lnSpc>
              <a:buNone/>
            </a:pPr>
            <a:endParaRPr lang="en-US" altLang="ja-JP" sz="1600" b="1" dirty="0">
              <a:solidFill>
                <a:srgbClr val="FF0000"/>
              </a:solidFill>
            </a:endParaRPr>
          </a:p>
          <a:p>
            <a:pPr marL="0" indent="0" algn="ctr">
              <a:lnSpc>
                <a:spcPct val="100000"/>
              </a:lnSpc>
              <a:buNone/>
            </a:pPr>
            <a:endParaRPr lang="en-US" altLang="ja-JP" sz="1600" b="1" dirty="0"/>
          </a:p>
        </p:txBody>
      </p:sp>
      <p:cxnSp>
        <p:nvCxnSpPr>
          <p:cNvPr id="5" name="直線コネクタ 4">
            <a:extLst>
              <a:ext uri="{FF2B5EF4-FFF2-40B4-BE49-F238E27FC236}">
                <a16:creationId xmlns:a16="http://schemas.microsoft.com/office/drawing/2014/main" id="{E4A0987F-0D56-44CB-AF7B-9F72620350CF}"/>
              </a:ext>
            </a:extLst>
          </p:cNvPr>
          <p:cNvCxnSpPr>
            <a:cxnSpLocks/>
          </p:cNvCxnSpPr>
          <p:nvPr/>
        </p:nvCxnSpPr>
        <p:spPr>
          <a:xfrm>
            <a:off x="3994951" y="3269202"/>
            <a:ext cx="1305018" cy="159798"/>
          </a:xfrm>
          <a:prstGeom prst="line">
            <a:avLst/>
          </a:prstGeom>
          <a:ln/>
        </p:spPr>
        <p:style>
          <a:lnRef idx="3">
            <a:schemeClr val="dk1"/>
          </a:lnRef>
          <a:fillRef idx="0">
            <a:schemeClr val="dk1"/>
          </a:fillRef>
          <a:effectRef idx="2">
            <a:schemeClr val="dk1"/>
          </a:effectRef>
          <a:fontRef idx="minor">
            <a:schemeClr val="tx1"/>
          </a:fontRef>
        </p:style>
      </p:cxnSp>
      <p:sp>
        <p:nvSpPr>
          <p:cNvPr id="6" name="吹き出し: 角を丸めた四角形 5">
            <a:extLst>
              <a:ext uri="{FF2B5EF4-FFF2-40B4-BE49-F238E27FC236}">
                <a16:creationId xmlns:a16="http://schemas.microsoft.com/office/drawing/2014/main" id="{8F4C9C3E-941C-4C09-AD2D-B2DE37518736}"/>
              </a:ext>
            </a:extLst>
          </p:cNvPr>
          <p:cNvSpPr/>
          <p:nvPr/>
        </p:nvSpPr>
        <p:spPr>
          <a:xfrm rot="21163636">
            <a:off x="947650" y="3134337"/>
            <a:ext cx="2323361" cy="589327"/>
          </a:xfrm>
          <a:prstGeom prst="wedgeRoundRectCallout">
            <a:avLst>
              <a:gd name="adj1" fmla="val 62888"/>
              <a:gd name="adj2" fmla="val 31649"/>
              <a:gd name="adj3" fmla="val 16667"/>
            </a:avLst>
          </a:prstGeom>
          <a:solidFill>
            <a:srgbClr val="F567AE"/>
          </a:solidFill>
        </p:spPr>
        <p:style>
          <a:lnRef idx="3">
            <a:schemeClr val="lt1"/>
          </a:lnRef>
          <a:fillRef idx="1">
            <a:schemeClr val="accent2"/>
          </a:fillRef>
          <a:effectRef idx="1">
            <a:schemeClr val="accent2"/>
          </a:effectRef>
          <a:fontRef idx="minor">
            <a:schemeClr val="lt1"/>
          </a:fontRef>
        </p:style>
        <p:txBody>
          <a:bodyPr rtlCol="0" anchor="ctr"/>
          <a:lstStyle/>
          <a:p>
            <a:pPr algn="ctr"/>
            <a:r>
              <a:rPr kumimoji="1" lang="en-US" altLang="ja-JP" sz="2000" b="1" dirty="0"/>
              <a:t>4</a:t>
            </a:r>
            <a:r>
              <a:rPr kumimoji="1" lang="ja-JP" altLang="en-US" sz="2000" b="1" dirty="0"/>
              <a:t>万</a:t>
            </a:r>
            <a:r>
              <a:rPr kumimoji="1" lang="en-US" altLang="ja-JP" sz="2000" b="1" dirty="0"/>
              <a:t>5</a:t>
            </a:r>
            <a:r>
              <a:rPr kumimoji="1" lang="ja-JP" altLang="en-US" sz="2000" b="1" dirty="0"/>
              <a:t>千円もお得！</a:t>
            </a:r>
          </a:p>
        </p:txBody>
      </p:sp>
    </p:spTree>
    <p:extLst>
      <p:ext uri="{BB962C8B-B14F-4D97-AF65-F5344CB8AC3E}">
        <p14:creationId xmlns:p14="http://schemas.microsoft.com/office/powerpoint/2010/main" val="1707755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9F56D5-657B-47C2-A4DB-1BE5D02BED37}"/>
              </a:ext>
            </a:extLst>
          </p:cNvPr>
          <p:cNvSpPr>
            <a:spLocks noGrp="1"/>
          </p:cNvSpPr>
          <p:nvPr>
            <p:ph type="title"/>
          </p:nvPr>
        </p:nvSpPr>
        <p:spPr/>
        <p:txBody>
          <a:bodyPr>
            <a:normAutofit/>
          </a:bodyPr>
          <a:lstStyle/>
          <a:p>
            <a:pPr algn="ctr"/>
            <a:r>
              <a:rPr lang="ja-JP" altLang="en-US" sz="4000" dirty="0"/>
              <a:t>受講費用</a:t>
            </a:r>
            <a:endParaRPr kumimoji="1" lang="ja-JP" altLang="en-US" sz="4000" dirty="0"/>
          </a:p>
        </p:txBody>
      </p:sp>
      <p:sp>
        <p:nvSpPr>
          <p:cNvPr id="3" name="コンテンツ プレースホルダー 2">
            <a:extLst>
              <a:ext uri="{FF2B5EF4-FFF2-40B4-BE49-F238E27FC236}">
                <a16:creationId xmlns:a16="http://schemas.microsoft.com/office/drawing/2014/main" id="{2D193A35-D587-416E-8145-2CE425E0CEF9}"/>
              </a:ext>
            </a:extLst>
          </p:cNvPr>
          <p:cNvSpPr>
            <a:spLocks noGrp="1"/>
          </p:cNvSpPr>
          <p:nvPr>
            <p:ph sz="half" idx="1"/>
          </p:nvPr>
        </p:nvSpPr>
        <p:spPr>
          <a:xfrm>
            <a:off x="838200" y="1711325"/>
            <a:ext cx="10515600" cy="4667250"/>
          </a:xfrm>
        </p:spPr>
        <p:txBody>
          <a:bodyPr>
            <a:normAutofit/>
          </a:bodyPr>
          <a:lstStyle/>
          <a:p>
            <a:pPr marL="0" indent="0" algn="ctr">
              <a:lnSpc>
                <a:spcPct val="100000"/>
              </a:lnSpc>
              <a:buNone/>
            </a:pPr>
            <a:r>
              <a:rPr lang="ja-JP" altLang="en-US" sz="2800" b="1" dirty="0"/>
              <a:t>すでに</a:t>
            </a:r>
            <a:r>
              <a:rPr lang="en-US" altLang="ja-JP" sz="2800" b="1" dirty="0" err="1"/>
              <a:t>Wordpress</a:t>
            </a:r>
            <a:r>
              <a:rPr lang="ja-JP" altLang="en-US" sz="2800" b="1" dirty="0"/>
              <a:t>のブログがあり、アドセンス合格済みの方は、</a:t>
            </a:r>
            <a:endParaRPr lang="en-US" altLang="ja-JP" sz="2800" b="1" dirty="0"/>
          </a:p>
          <a:p>
            <a:pPr marL="0" indent="0" algn="ctr">
              <a:lnSpc>
                <a:spcPct val="100000"/>
              </a:lnSpc>
              <a:buNone/>
            </a:pPr>
            <a:endParaRPr lang="en-US" altLang="ja-JP" b="1" dirty="0">
              <a:solidFill>
                <a:srgbClr val="FFC000"/>
              </a:solidFill>
            </a:endParaRPr>
          </a:p>
          <a:p>
            <a:pPr marL="0" indent="0" algn="ctr">
              <a:lnSpc>
                <a:spcPct val="100000"/>
              </a:lnSpc>
              <a:buNone/>
            </a:pPr>
            <a:r>
              <a:rPr lang="ja-JP" altLang="en-US" b="1" dirty="0">
                <a:solidFill>
                  <a:srgbClr val="FFC000"/>
                </a:solidFill>
              </a:rPr>
              <a:t>ブログ</a:t>
            </a:r>
            <a:r>
              <a:rPr lang="en-US" altLang="ja-JP" b="1" dirty="0">
                <a:solidFill>
                  <a:srgbClr val="FFC000"/>
                </a:solidFill>
              </a:rPr>
              <a:t>de</a:t>
            </a:r>
            <a:r>
              <a:rPr lang="ja-JP" altLang="en-US" b="1" dirty="0">
                <a:solidFill>
                  <a:srgbClr val="FFC000"/>
                </a:solidFill>
              </a:rPr>
              <a:t>おうちワーク講座　ブログ基礎コース</a:t>
            </a:r>
            <a:endParaRPr lang="en-US" altLang="ja-JP" b="1" dirty="0">
              <a:solidFill>
                <a:srgbClr val="FFC000"/>
              </a:solidFill>
            </a:endParaRPr>
          </a:p>
          <a:p>
            <a:pPr marL="0" indent="0" algn="ctr">
              <a:lnSpc>
                <a:spcPct val="100000"/>
              </a:lnSpc>
              <a:buNone/>
            </a:pPr>
            <a:r>
              <a:rPr lang="ja-JP" altLang="en-US" sz="2800" b="1" dirty="0"/>
              <a:t>（講義</a:t>
            </a:r>
            <a:r>
              <a:rPr lang="en-US" altLang="ja-JP" sz="2800" b="1" dirty="0"/>
              <a:t>3</a:t>
            </a:r>
            <a:r>
              <a:rPr lang="ja-JP" altLang="en-US" sz="2800" b="1" dirty="0"/>
              <a:t>か月＋うちコミュ！</a:t>
            </a:r>
            <a:r>
              <a:rPr lang="en-US" altLang="ja-JP" sz="2800" b="1" dirty="0"/>
              <a:t>9</a:t>
            </a:r>
            <a:r>
              <a:rPr lang="ja-JP" altLang="en-US" sz="2800" b="1" dirty="0"/>
              <a:t>か月）　</a:t>
            </a:r>
            <a:endParaRPr lang="en-US" altLang="ja-JP" b="1" dirty="0">
              <a:solidFill>
                <a:srgbClr val="FFC000"/>
              </a:solidFill>
            </a:endParaRPr>
          </a:p>
          <a:p>
            <a:pPr marL="0" indent="0" algn="ctr">
              <a:lnSpc>
                <a:spcPct val="100000"/>
              </a:lnSpc>
              <a:buNone/>
            </a:pPr>
            <a:r>
              <a:rPr lang="en-US" altLang="ja-JP" sz="4000" b="1" dirty="0">
                <a:solidFill>
                  <a:srgbClr val="FF0000"/>
                </a:solidFill>
              </a:rPr>
              <a:t>150,000</a:t>
            </a:r>
            <a:r>
              <a:rPr lang="ja-JP" altLang="en-US" sz="4000" b="1" dirty="0">
                <a:solidFill>
                  <a:srgbClr val="FF0000"/>
                </a:solidFill>
              </a:rPr>
              <a:t>円</a:t>
            </a:r>
            <a:r>
              <a:rPr lang="ja-JP" altLang="en-US" sz="1600" b="1" dirty="0"/>
              <a:t>（税別）</a:t>
            </a:r>
            <a:endParaRPr lang="en-US" altLang="ja-JP" sz="1600" b="1" dirty="0"/>
          </a:p>
          <a:p>
            <a:pPr marL="0" indent="0" algn="ctr">
              <a:lnSpc>
                <a:spcPct val="100000"/>
              </a:lnSpc>
              <a:buNone/>
            </a:pPr>
            <a:r>
              <a:rPr lang="ja-JP" altLang="en-US" sz="1600" b="1" dirty="0"/>
              <a:t>～</a:t>
            </a:r>
            <a:r>
              <a:rPr lang="en-US" altLang="ja-JP" sz="1600" b="1" dirty="0"/>
              <a:t>1</a:t>
            </a:r>
            <a:r>
              <a:rPr lang="ja-JP" altLang="en-US" sz="1600" b="1" dirty="0"/>
              <a:t>か月あたり約</a:t>
            </a:r>
            <a:r>
              <a:rPr lang="en-US" altLang="ja-JP" sz="1600" b="1" dirty="0"/>
              <a:t>12,500</a:t>
            </a:r>
            <a:r>
              <a:rPr lang="ja-JP" altLang="en-US" sz="1600" b="1" dirty="0"/>
              <a:t>円～</a:t>
            </a:r>
            <a:endParaRPr lang="en-US" altLang="ja-JP" sz="3200" b="1" dirty="0"/>
          </a:p>
          <a:p>
            <a:pPr marL="0" indent="0" algn="ctr">
              <a:lnSpc>
                <a:spcPct val="100000"/>
              </a:lnSpc>
              <a:buNone/>
            </a:pPr>
            <a:endParaRPr lang="en-US" altLang="ja-JP" sz="1600" b="1" dirty="0">
              <a:solidFill>
                <a:srgbClr val="FF0000"/>
              </a:solidFill>
            </a:endParaRPr>
          </a:p>
          <a:p>
            <a:pPr marL="0" indent="0" algn="ctr">
              <a:lnSpc>
                <a:spcPct val="100000"/>
              </a:lnSpc>
              <a:buNone/>
            </a:pPr>
            <a:r>
              <a:rPr lang="ja-JP" altLang="en-US" sz="1600" b="1" dirty="0"/>
              <a:t>支払い方法は、カード一括</a:t>
            </a:r>
            <a:r>
              <a:rPr lang="en-US" altLang="ja-JP" sz="1600" b="1" dirty="0"/>
              <a:t>or</a:t>
            </a:r>
            <a:r>
              <a:rPr lang="ja-JP" altLang="en-US" sz="1600" b="1" dirty="0"/>
              <a:t>３分割</a:t>
            </a:r>
            <a:r>
              <a:rPr lang="en-US" altLang="ja-JP" sz="1600" b="1" dirty="0"/>
              <a:t>or</a:t>
            </a:r>
            <a:r>
              <a:rPr lang="ja-JP" altLang="en-US" sz="1600" b="1" dirty="0"/>
              <a:t>４分割 </a:t>
            </a:r>
            <a:r>
              <a:rPr lang="en-US" altLang="ja-JP" sz="1600" b="1" dirty="0"/>
              <a:t>or</a:t>
            </a:r>
            <a:r>
              <a:rPr lang="ja-JP" altLang="en-US" sz="1600" b="1" dirty="0"/>
              <a:t> 銀行振込（一括）</a:t>
            </a:r>
            <a:endParaRPr lang="en-US" altLang="ja-JP" sz="1600" b="1" dirty="0"/>
          </a:p>
          <a:p>
            <a:pPr marL="0" indent="0" algn="ctr">
              <a:lnSpc>
                <a:spcPct val="100000"/>
              </a:lnSpc>
              <a:buNone/>
            </a:pPr>
            <a:endParaRPr lang="en-US" altLang="ja-JP" sz="1600" b="1" dirty="0"/>
          </a:p>
        </p:txBody>
      </p:sp>
    </p:spTree>
    <p:extLst>
      <p:ext uri="{BB962C8B-B14F-4D97-AF65-F5344CB8AC3E}">
        <p14:creationId xmlns:p14="http://schemas.microsoft.com/office/powerpoint/2010/main" val="26410673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24CEA0-913E-47B3-A5EB-8F25A8E84D9B}"/>
              </a:ext>
            </a:extLst>
          </p:cNvPr>
          <p:cNvSpPr>
            <a:spLocks noGrp="1"/>
          </p:cNvSpPr>
          <p:nvPr>
            <p:ph type="ctrTitle"/>
          </p:nvPr>
        </p:nvSpPr>
        <p:spPr/>
        <p:txBody>
          <a:bodyPr/>
          <a:lstStyle/>
          <a:p>
            <a:endParaRPr kumimoji="1" lang="ja-JP" altLang="en-US"/>
          </a:p>
        </p:txBody>
      </p:sp>
      <p:sp>
        <p:nvSpPr>
          <p:cNvPr id="3" name="字幕 2">
            <a:extLst>
              <a:ext uri="{FF2B5EF4-FFF2-40B4-BE49-F238E27FC236}">
                <a16:creationId xmlns:a16="http://schemas.microsoft.com/office/drawing/2014/main" id="{DB0D3B25-F38E-4708-9640-C1DC83BD5B16}"/>
              </a:ext>
            </a:extLst>
          </p:cNvPr>
          <p:cNvSpPr>
            <a:spLocks noGrp="1"/>
          </p:cNvSpPr>
          <p:nvPr>
            <p:ph type="subTitle" idx="1"/>
          </p:nvPr>
        </p:nvSpPr>
        <p:spPr/>
        <p:txBody>
          <a:bodyPr/>
          <a:lstStyle/>
          <a:p>
            <a:endParaRPr kumimoji="1" lang="ja-JP" altLang="en-US"/>
          </a:p>
        </p:txBody>
      </p:sp>
      <p:pic>
        <p:nvPicPr>
          <p:cNvPr id="5" name="図 4" descr="スクリーンショット が含まれている画像&#10;&#10;自動的に生成された説明">
            <a:extLst>
              <a:ext uri="{FF2B5EF4-FFF2-40B4-BE49-F238E27FC236}">
                <a16:creationId xmlns:a16="http://schemas.microsoft.com/office/drawing/2014/main" id="{139DA8F4-5303-41F6-A72D-2BB3EF0A3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テキスト ボックス 5">
            <a:extLst>
              <a:ext uri="{FF2B5EF4-FFF2-40B4-BE49-F238E27FC236}">
                <a16:creationId xmlns:a16="http://schemas.microsoft.com/office/drawing/2014/main" id="{8EE1C8C1-BEEA-40A7-A55C-E3246D2E7571}"/>
              </a:ext>
            </a:extLst>
          </p:cNvPr>
          <p:cNvSpPr txBox="1"/>
          <p:nvPr/>
        </p:nvSpPr>
        <p:spPr>
          <a:xfrm>
            <a:off x="2827866" y="2235200"/>
            <a:ext cx="6536267" cy="461665"/>
          </a:xfrm>
          <a:prstGeom prst="rect">
            <a:avLst/>
          </a:prstGeom>
          <a:noFill/>
        </p:spPr>
        <p:txBody>
          <a:bodyPr wrap="square" rtlCol="0">
            <a:spAutoFit/>
          </a:bodyPr>
          <a:lstStyle/>
          <a:p>
            <a:pPr algn="ctr"/>
            <a:r>
              <a:rPr lang="ja-JP" altLang="en-US" sz="2400" dirty="0">
                <a:solidFill>
                  <a:srgbClr val="FF0000"/>
                </a:solidFill>
                <a:latin typeface="Yu Gothic UI Semibold" panose="020B0700000000000000" pitchFamily="50" charset="-128"/>
                <a:ea typeface="Yu Gothic UI Semibold" panose="020B0700000000000000" pitchFamily="50" charset="-128"/>
              </a:rPr>
              <a:t>感謝されながらブログで幸せになる人を増やせる！</a:t>
            </a:r>
          </a:p>
        </p:txBody>
      </p:sp>
      <p:sp>
        <p:nvSpPr>
          <p:cNvPr id="7" name="テキスト ボックス 6">
            <a:extLst>
              <a:ext uri="{FF2B5EF4-FFF2-40B4-BE49-F238E27FC236}">
                <a16:creationId xmlns:a16="http://schemas.microsoft.com/office/drawing/2014/main" id="{51BADA47-82EE-4053-B983-27F7F306B20E}"/>
              </a:ext>
            </a:extLst>
          </p:cNvPr>
          <p:cNvSpPr txBox="1"/>
          <p:nvPr/>
        </p:nvSpPr>
        <p:spPr>
          <a:xfrm>
            <a:off x="2565397" y="3174475"/>
            <a:ext cx="7213282" cy="1569660"/>
          </a:xfrm>
          <a:prstGeom prst="rect">
            <a:avLst/>
          </a:prstGeom>
          <a:noFill/>
        </p:spPr>
        <p:txBody>
          <a:bodyPr wrap="square" rtlCol="0">
            <a:spAutoFit/>
          </a:bodyPr>
          <a:lstStyle/>
          <a:p>
            <a:pPr algn="ctr"/>
            <a:r>
              <a:rPr lang="ja-JP" altLang="en-US" sz="4800" b="1" dirty="0">
                <a:latin typeface="Yu Gothic UI Semibold" panose="020B0700000000000000" pitchFamily="50" charset="-128"/>
                <a:ea typeface="Yu Gothic UI Semibold" panose="020B0700000000000000" pitchFamily="50" charset="-128"/>
                <a:cs typeface="Ebrima" panose="02000000000000000000" pitchFamily="2" charset="0"/>
              </a:rPr>
              <a:t>「おうちワークアドバイザー</a:t>
            </a:r>
            <a:r>
              <a:rPr lang="en-US" altLang="ja-JP" sz="4800" b="1" dirty="0"/>
              <a:t>® </a:t>
            </a:r>
            <a:r>
              <a:rPr lang="ja-JP" altLang="en-US" sz="4800" b="1" dirty="0">
                <a:latin typeface="Yu Gothic UI Semibold" panose="020B0700000000000000" pitchFamily="50" charset="-128"/>
                <a:ea typeface="Yu Gothic UI Semibold" panose="020B0700000000000000" pitchFamily="50" charset="-128"/>
                <a:cs typeface="Ebrima" panose="02000000000000000000" pitchFamily="2" charset="0"/>
              </a:rPr>
              <a:t>」</a:t>
            </a:r>
            <a:endParaRPr lang="en-US" altLang="ja-JP" sz="4800" b="1" dirty="0">
              <a:latin typeface="Yu Gothic UI Semibold" panose="020B0700000000000000" pitchFamily="50" charset="-128"/>
              <a:ea typeface="Yu Gothic UI Semibold" panose="020B0700000000000000" pitchFamily="50" charset="-128"/>
              <a:cs typeface="Ebrima" panose="02000000000000000000" pitchFamily="2" charset="0"/>
            </a:endParaRPr>
          </a:p>
          <a:p>
            <a:pPr algn="ctr"/>
            <a:r>
              <a:rPr lang="ja-JP" altLang="en-US" sz="4800" b="1" dirty="0">
                <a:latin typeface="Yu Gothic UI Semibold" panose="020B0700000000000000" pitchFamily="50" charset="-128"/>
                <a:ea typeface="Yu Gothic UI Semibold" panose="020B0700000000000000" pitchFamily="50" charset="-128"/>
                <a:cs typeface="Ebrima" panose="02000000000000000000" pitchFamily="2" charset="0"/>
              </a:rPr>
              <a:t>認定講座　</a:t>
            </a:r>
            <a:endParaRPr lang="ja-JP" altLang="en-US" sz="4800" dirty="0">
              <a:solidFill>
                <a:srgbClr val="FF0000"/>
              </a:solidFill>
              <a:latin typeface="Yu Gothic UI Semibold" panose="020B0700000000000000" pitchFamily="50" charset="-128"/>
              <a:ea typeface="Yu Gothic UI Semibold" panose="020B0700000000000000" pitchFamily="50" charset="-128"/>
            </a:endParaRPr>
          </a:p>
        </p:txBody>
      </p:sp>
      <p:sp>
        <p:nvSpPr>
          <p:cNvPr id="9" name="テキスト ボックス 8">
            <a:extLst>
              <a:ext uri="{FF2B5EF4-FFF2-40B4-BE49-F238E27FC236}">
                <a16:creationId xmlns:a16="http://schemas.microsoft.com/office/drawing/2014/main" id="{B01B64FD-A2CC-4CC6-9D80-B106318E0A95}"/>
              </a:ext>
            </a:extLst>
          </p:cNvPr>
          <p:cNvSpPr txBox="1"/>
          <p:nvPr/>
        </p:nvSpPr>
        <p:spPr>
          <a:xfrm>
            <a:off x="2827865" y="2712810"/>
            <a:ext cx="6536267" cy="461665"/>
          </a:xfrm>
          <a:prstGeom prst="rect">
            <a:avLst/>
          </a:prstGeom>
          <a:noFill/>
        </p:spPr>
        <p:txBody>
          <a:bodyPr wrap="square" rtlCol="0">
            <a:spAutoFit/>
          </a:bodyPr>
          <a:lstStyle/>
          <a:p>
            <a:pPr algn="ctr"/>
            <a:r>
              <a:rPr lang="ja-JP" altLang="en-US" sz="2400" dirty="0">
                <a:solidFill>
                  <a:srgbClr val="FF0000"/>
                </a:solidFill>
                <a:latin typeface="Yu Gothic UI Semibold" panose="020B0700000000000000" pitchFamily="50" charset="-128"/>
                <a:ea typeface="Yu Gothic UI Semibold" panose="020B0700000000000000" pitchFamily="50" charset="-128"/>
              </a:rPr>
              <a:t>あなたにもできる！</a:t>
            </a:r>
          </a:p>
        </p:txBody>
      </p:sp>
      <p:sp>
        <p:nvSpPr>
          <p:cNvPr id="10" name="テキスト ボックス 9">
            <a:extLst>
              <a:ext uri="{FF2B5EF4-FFF2-40B4-BE49-F238E27FC236}">
                <a16:creationId xmlns:a16="http://schemas.microsoft.com/office/drawing/2014/main" id="{BB515A8F-F458-470C-BA97-1BC95C49497B}"/>
              </a:ext>
            </a:extLst>
          </p:cNvPr>
          <p:cNvSpPr txBox="1"/>
          <p:nvPr/>
        </p:nvSpPr>
        <p:spPr>
          <a:xfrm>
            <a:off x="2565397" y="5349875"/>
            <a:ext cx="7061202" cy="307777"/>
          </a:xfrm>
          <a:prstGeom prst="rect">
            <a:avLst/>
          </a:prstGeom>
          <a:noFill/>
        </p:spPr>
        <p:txBody>
          <a:bodyPr wrap="square" rtlCol="0">
            <a:spAutoFit/>
          </a:bodyPr>
          <a:lstStyle/>
          <a:p>
            <a:pPr algn="ctr"/>
            <a:r>
              <a:rPr lang="ja-JP" altLang="en-US" sz="1400" b="1" dirty="0">
                <a:latin typeface="HGPｺﾞｼｯｸE" panose="020B0900000000000000" pitchFamily="50" charset="-128"/>
                <a:ea typeface="HGPｺﾞｼｯｸE" panose="020B0900000000000000" pitchFamily="50" charset="-128"/>
              </a:rPr>
              <a:t>資格名：おうちワークアドバイザー</a:t>
            </a:r>
            <a:r>
              <a:rPr lang="en-US" altLang="ja-JP" sz="1400" b="1" dirty="0"/>
              <a:t>®</a:t>
            </a:r>
            <a:endParaRPr kumimoji="1" lang="ja-JP" altLang="en-US" sz="1400" dirty="0">
              <a:latin typeface="Yu Gothic UI Semibold" panose="020B0700000000000000" pitchFamily="50" charset="-128"/>
              <a:ea typeface="Yu Gothic UI Semibold" panose="020B0700000000000000" pitchFamily="50" charset="-128"/>
            </a:endParaRPr>
          </a:p>
        </p:txBody>
      </p:sp>
      <p:pic>
        <p:nvPicPr>
          <p:cNvPr id="11" name="図 10">
            <a:extLst>
              <a:ext uri="{FF2B5EF4-FFF2-40B4-BE49-F238E27FC236}">
                <a16:creationId xmlns:a16="http://schemas.microsoft.com/office/drawing/2014/main" id="{F8CCA9D8-7377-482D-B2C1-1C1EBD2A8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973" y="1182085"/>
            <a:ext cx="2178050" cy="871220"/>
          </a:xfrm>
          <a:prstGeom prst="rect">
            <a:avLst/>
          </a:prstGeom>
        </p:spPr>
      </p:pic>
    </p:spTree>
    <p:extLst>
      <p:ext uri="{BB962C8B-B14F-4D97-AF65-F5344CB8AC3E}">
        <p14:creationId xmlns:p14="http://schemas.microsoft.com/office/powerpoint/2010/main" val="37444169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2AC0656-08B8-43B3-BCC6-B57D6DB51969}"/>
              </a:ext>
            </a:extLst>
          </p:cNvPr>
          <p:cNvSpPr txBox="1"/>
          <p:nvPr/>
        </p:nvSpPr>
        <p:spPr>
          <a:xfrm>
            <a:off x="1057537" y="401800"/>
            <a:ext cx="10693953" cy="707886"/>
          </a:xfrm>
          <a:prstGeom prst="rect">
            <a:avLst/>
          </a:prstGeom>
          <a:noFill/>
        </p:spPr>
        <p:txBody>
          <a:bodyPr wrap="none" rtlCol="0">
            <a:spAutoFit/>
          </a:bodyPr>
          <a:lstStyle/>
          <a:p>
            <a:r>
              <a:rPr lang="ja-JP" altLang="en-US" sz="4000" dirty="0">
                <a:latin typeface="Yu Gothic UI Semibold" panose="020B0700000000000000" pitchFamily="50" charset="-128"/>
                <a:ea typeface="Yu Gothic UI Semibold" panose="020B0700000000000000" pitchFamily="50" charset="-128"/>
              </a:rPr>
              <a:t>「おうちワークアドバイザー</a:t>
            </a:r>
            <a:r>
              <a:rPr lang="en-US" altLang="ja-JP" sz="4000" b="1" dirty="0"/>
              <a:t>® </a:t>
            </a:r>
            <a:r>
              <a:rPr lang="ja-JP" altLang="en-US" sz="4000" dirty="0">
                <a:latin typeface="Yu Gothic UI Semibold" panose="020B0700000000000000" pitchFamily="50" charset="-128"/>
                <a:ea typeface="Yu Gothic UI Semibold" panose="020B0700000000000000" pitchFamily="50" charset="-128"/>
              </a:rPr>
              <a:t>」資格認定までのプロセス</a:t>
            </a:r>
          </a:p>
        </p:txBody>
      </p:sp>
      <p:sp>
        <p:nvSpPr>
          <p:cNvPr id="6" name="正方形/長方形 5">
            <a:extLst>
              <a:ext uri="{FF2B5EF4-FFF2-40B4-BE49-F238E27FC236}">
                <a16:creationId xmlns:a16="http://schemas.microsoft.com/office/drawing/2014/main" id="{84085F4A-C32B-41BC-9D7A-E626DCD4A2AA}"/>
              </a:ext>
            </a:extLst>
          </p:cNvPr>
          <p:cNvSpPr/>
          <p:nvPr/>
        </p:nvSpPr>
        <p:spPr>
          <a:xfrm>
            <a:off x="1244906" y="1211236"/>
            <a:ext cx="9871978" cy="624777"/>
          </a:xfrm>
          <a:prstGeom prst="rect">
            <a:avLst/>
          </a:prstGeom>
          <a:solidFill>
            <a:srgbClr val="7CCCDB">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ja-JP" altLang="en-US" b="1" dirty="0">
                <a:solidFill>
                  <a:schemeClr val="tx1"/>
                </a:solidFill>
              </a:rPr>
              <a:t>おうちワークアドバイザー</a:t>
            </a:r>
            <a:r>
              <a:rPr lang="en-US" altLang="ja-JP" b="1" dirty="0">
                <a:solidFill>
                  <a:schemeClr val="tx1"/>
                </a:solidFill>
              </a:rPr>
              <a:t>® </a:t>
            </a:r>
            <a:r>
              <a:rPr lang="ja-JP" altLang="en-US" b="1" dirty="0">
                <a:solidFill>
                  <a:schemeClr val="tx1"/>
                </a:solidFill>
              </a:rPr>
              <a:t>認定</a:t>
            </a:r>
            <a:r>
              <a:rPr kumimoji="1" lang="ja-JP" altLang="en-US" b="1" dirty="0">
                <a:solidFill>
                  <a:schemeClr val="tx1"/>
                </a:solidFill>
              </a:rPr>
              <a:t>講座　受講（計 </a:t>
            </a:r>
            <a:r>
              <a:rPr lang="en-US" altLang="ja-JP" b="1" dirty="0">
                <a:solidFill>
                  <a:schemeClr val="tx1"/>
                </a:solidFill>
              </a:rPr>
              <a:t>4</a:t>
            </a:r>
            <a:r>
              <a:rPr kumimoji="1" lang="ja-JP" altLang="en-US" b="1" dirty="0">
                <a:solidFill>
                  <a:schemeClr val="tx1"/>
                </a:solidFill>
              </a:rPr>
              <a:t>時間</a:t>
            </a:r>
            <a:r>
              <a:rPr kumimoji="1" lang="en-US" altLang="ja-JP" b="1" dirty="0">
                <a:solidFill>
                  <a:schemeClr val="tx1"/>
                </a:solidFill>
              </a:rPr>
              <a:t>×5</a:t>
            </a:r>
            <a:r>
              <a:rPr kumimoji="1" lang="ja-JP" altLang="en-US" b="1" dirty="0">
                <a:solidFill>
                  <a:schemeClr val="tx1"/>
                </a:solidFill>
              </a:rPr>
              <a:t>日間）</a:t>
            </a:r>
            <a:endParaRPr kumimoji="1" lang="ja-JP" altLang="en-US" dirty="0">
              <a:solidFill>
                <a:schemeClr val="tx1"/>
              </a:solidFill>
            </a:endParaRPr>
          </a:p>
        </p:txBody>
      </p:sp>
      <p:cxnSp>
        <p:nvCxnSpPr>
          <p:cNvPr id="11" name="直線矢印コネクタ 10">
            <a:extLst>
              <a:ext uri="{FF2B5EF4-FFF2-40B4-BE49-F238E27FC236}">
                <a16:creationId xmlns:a16="http://schemas.microsoft.com/office/drawing/2014/main" id="{88EB541B-305F-45FD-B89A-819C4010E9FD}"/>
              </a:ext>
            </a:extLst>
          </p:cNvPr>
          <p:cNvCxnSpPr>
            <a:cxnSpLocks/>
            <a:stCxn id="6" idx="2"/>
          </p:cNvCxnSpPr>
          <p:nvPr/>
        </p:nvCxnSpPr>
        <p:spPr>
          <a:xfrm>
            <a:off x="6180895" y="1836013"/>
            <a:ext cx="0" cy="316059"/>
          </a:xfrm>
          <a:prstGeom prst="straightConnector1">
            <a:avLst/>
          </a:prstGeom>
          <a:ln w="635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テキスト ボックス 13">
            <a:extLst>
              <a:ext uri="{FF2B5EF4-FFF2-40B4-BE49-F238E27FC236}">
                <a16:creationId xmlns:a16="http://schemas.microsoft.com/office/drawing/2014/main" id="{C5C9BCF7-1035-4585-A2FA-20386F2BFBEF}"/>
              </a:ext>
            </a:extLst>
          </p:cNvPr>
          <p:cNvSpPr txBox="1"/>
          <p:nvPr/>
        </p:nvSpPr>
        <p:spPr>
          <a:xfrm flipH="1">
            <a:off x="4376607" y="2135035"/>
            <a:ext cx="3608576" cy="369332"/>
          </a:xfrm>
          <a:prstGeom prst="rect">
            <a:avLst/>
          </a:prstGeom>
          <a:noFill/>
          <a:ln>
            <a:solidFill>
              <a:schemeClr val="tx1"/>
            </a:solidFill>
          </a:ln>
        </p:spPr>
        <p:txBody>
          <a:bodyPr wrap="square" rtlCol="0">
            <a:spAutoFit/>
          </a:bodyPr>
          <a:lstStyle/>
          <a:p>
            <a:pPr algn="ctr"/>
            <a:r>
              <a:rPr kumimoji="1" lang="ja-JP" altLang="en-US" dirty="0"/>
              <a:t>認定試験申し込み</a:t>
            </a:r>
            <a:endParaRPr kumimoji="1" lang="en-US" altLang="ja-JP" dirty="0"/>
          </a:p>
        </p:txBody>
      </p:sp>
      <p:sp>
        <p:nvSpPr>
          <p:cNvPr id="18" name="正方形/長方形 17">
            <a:extLst>
              <a:ext uri="{FF2B5EF4-FFF2-40B4-BE49-F238E27FC236}">
                <a16:creationId xmlns:a16="http://schemas.microsoft.com/office/drawing/2014/main" id="{9D4F938E-C7E4-4AE3-8D94-BB4088D2C8EB}"/>
              </a:ext>
            </a:extLst>
          </p:cNvPr>
          <p:cNvSpPr/>
          <p:nvPr/>
        </p:nvSpPr>
        <p:spPr>
          <a:xfrm>
            <a:off x="1244902" y="2788292"/>
            <a:ext cx="9871976" cy="979053"/>
          </a:xfrm>
          <a:prstGeom prst="rect">
            <a:avLst/>
          </a:prstGeom>
          <a:solidFill>
            <a:srgbClr val="7CCCDB">
              <a:alpha val="50000"/>
            </a:srgb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kumimoji="1" lang="en-US" altLang="ja-JP" b="1" dirty="0">
                <a:solidFill>
                  <a:schemeClr val="tx1"/>
                </a:solidFill>
              </a:rPr>
              <a:t>『</a:t>
            </a:r>
            <a:r>
              <a:rPr kumimoji="1" lang="ja-JP" altLang="en-US" b="1" dirty="0">
                <a:solidFill>
                  <a:schemeClr val="tx1"/>
                </a:solidFill>
              </a:rPr>
              <a:t>おうちワークアドバイザー認定試験</a:t>
            </a:r>
            <a:r>
              <a:rPr kumimoji="1" lang="en-US" altLang="ja-JP" b="1" dirty="0">
                <a:solidFill>
                  <a:schemeClr val="tx1"/>
                </a:solidFill>
              </a:rPr>
              <a:t>』</a:t>
            </a:r>
          </a:p>
          <a:p>
            <a:pPr algn="ctr">
              <a:lnSpc>
                <a:spcPct val="150000"/>
              </a:lnSpc>
            </a:pPr>
            <a:r>
              <a:rPr lang="ja-JP" altLang="en-US" b="1" dirty="0">
                <a:solidFill>
                  <a:schemeClr val="tx1"/>
                </a:solidFill>
              </a:rPr>
              <a:t>プレゼンテーション試験（共通）／筆記試験（ブログ・</a:t>
            </a:r>
            <a:r>
              <a:rPr lang="en-US" altLang="ja-JP" b="1" dirty="0">
                <a:solidFill>
                  <a:schemeClr val="tx1"/>
                </a:solidFill>
              </a:rPr>
              <a:t>WEB</a:t>
            </a:r>
            <a:r>
              <a:rPr lang="ja-JP" altLang="en-US" b="1" dirty="0">
                <a:solidFill>
                  <a:schemeClr val="tx1"/>
                </a:solidFill>
              </a:rPr>
              <a:t>ライター別）</a:t>
            </a:r>
            <a:endParaRPr kumimoji="1" lang="ja-JP" altLang="en-US" dirty="0">
              <a:solidFill>
                <a:schemeClr val="tx1"/>
              </a:solidFill>
            </a:endParaRPr>
          </a:p>
        </p:txBody>
      </p:sp>
      <p:sp>
        <p:nvSpPr>
          <p:cNvPr id="12" name="テキスト ボックス 11">
            <a:extLst>
              <a:ext uri="{FF2B5EF4-FFF2-40B4-BE49-F238E27FC236}">
                <a16:creationId xmlns:a16="http://schemas.microsoft.com/office/drawing/2014/main" id="{36A52600-4666-4CED-AD03-35B2F20429BB}"/>
              </a:ext>
            </a:extLst>
          </p:cNvPr>
          <p:cNvSpPr txBox="1"/>
          <p:nvPr/>
        </p:nvSpPr>
        <p:spPr>
          <a:xfrm flipH="1">
            <a:off x="7164630" y="4048458"/>
            <a:ext cx="3608576" cy="369332"/>
          </a:xfrm>
          <a:prstGeom prst="rect">
            <a:avLst/>
          </a:prstGeom>
          <a:noFill/>
          <a:ln>
            <a:solidFill>
              <a:schemeClr val="tx1"/>
            </a:solidFill>
          </a:ln>
        </p:spPr>
        <p:txBody>
          <a:bodyPr wrap="square" rtlCol="0">
            <a:spAutoFit/>
          </a:bodyPr>
          <a:lstStyle/>
          <a:p>
            <a:pPr algn="ctr"/>
            <a:r>
              <a:rPr kumimoji="1" lang="en-US" altLang="ja-JP" dirty="0"/>
              <a:t>WEB</a:t>
            </a:r>
            <a:r>
              <a:rPr kumimoji="1" lang="ja-JP" altLang="en-US" dirty="0"/>
              <a:t>ライター認定試験合格</a:t>
            </a:r>
            <a:endParaRPr kumimoji="1" lang="en-US" altLang="ja-JP" dirty="0"/>
          </a:p>
        </p:txBody>
      </p:sp>
      <p:sp>
        <p:nvSpPr>
          <p:cNvPr id="17" name="正方形/長方形 16">
            <a:extLst>
              <a:ext uri="{FF2B5EF4-FFF2-40B4-BE49-F238E27FC236}">
                <a16:creationId xmlns:a16="http://schemas.microsoft.com/office/drawing/2014/main" id="{F835DDE7-58CE-4FFD-81E4-16B9AF909626}"/>
              </a:ext>
            </a:extLst>
          </p:cNvPr>
          <p:cNvSpPr/>
          <p:nvPr/>
        </p:nvSpPr>
        <p:spPr>
          <a:xfrm>
            <a:off x="1244902" y="5804935"/>
            <a:ext cx="9871978" cy="651265"/>
          </a:xfrm>
          <a:prstGeom prst="rect">
            <a:avLst/>
          </a:prstGeom>
          <a:solidFill>
            <a:srgbClr val="FCE2A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kumimoji="1" lang="en-US" altLang="ja-JP" b="1" dirty="0">
                <a:solidFill>
                  <a:schemeClr val="tx1"/>
                </a:solidFill>
              </a:rPr>
              <a:t>『</a:t>
            </a:r>
            <a:r>
              <a:rPr lang="ja-JP" altLang="en-US" b="1" dirty="0">
                <a:solidFill>
                  <a:schemeClr val="tx1"/>
                </a:solidFill>
              </a:rPr>
              <a:t>おうちワークアドバイザー</a:t>
            </a:r>
            <a:r>
              <a:rPr lang="en-US" altLang="ja-JP" b="1" dirty="0">
                <a:solidFill>
                  <a:schemeClr val="tx1"/>
                </a:solidFill>
              </a:rPr>
              <a:t>』</a:t>
            </a:r>
            <a:r>
              <a:rPr lang="ja-JP" altLang="en-US" b="1" dirty="0">
                <a:solidFill>
                  <a:schemeClr val="tx1"/>
                </a:solidFill>
              </a:rPr>
              <a:t>として活躍</a:t>
            </a:r>
            <a:endParaRPr kumimoji="1" lang="en-US" altLang="ja-JP" b="1" dirty="0">
              <a:solidFill>
                <a:schemeClr val="tx1"/>
              </a:solidFill>
            </a:endParaRPr>
          </a:p>
        </p:txBody>
      </p:sp>
      <p:sp>
        <p:nvSpPr>
          <p:cNvPr id="19" name="テキスト ボックス 18">
            <a:extLst>
              <a:ext uri="{FF2B5EF4-FFF2-40B4-BE49-F238E27FC236}">
                <a16:creationId xmlns:a16="http://schemas.microsoft.com/office/drawing/2014/main" id="{9F5C7B88-72FC-4A08-A708-2AFE14424BDA}"/>
              </a:ext>
            </a:extLst>
          </p:cNvPr>
          <p:cNvSpPr txBox="1"/>
          <p:nvPr/>
        </p:nvSpPr>
        <p:spPr>
          <a:xfrm flipH="1">
            <a:off x="3991160" y="4769212"/>
            <a:ext cx="4379463" cy="369332"/>
          </a:xfrm>
          <a:prstGeom prst="rect">
            <a:avLst/>
          </a:prstGeom>
          <a:noFill/>
          <a:ln>
            <a:solidFill>
              <a:schemeClr val="tx1"/>
            </a:solidFill>
          </a:ln>
        </p:spPr>
        <p:txBody>
          <a:bodyPr wrap="square" rtlCol="0">
            <a:spAutoFit/>
          </a:bodyPr>
          <a:lstStyle/>
          <a:p>
            <a:pPr algn="ctr"/>
            <a:r>
              <a:rPr lang="ja-JP" altLang="en-US" dirty="0"/>
              <a:t>おうちワークアドバイザー認定</a:t>
            </a:r>
            <a:endParaRPr lang="en-US" altLang="ja-JP" dirty="0"/>
          </a:p>
        </p:txBody>
      </p:sp>
      <p:cxnSp>
        <p:nvCxnSpPr>
          <p:cNvPr id="20" name="直線矢印コネクタ 19">
            <a:extLst>
              <a:ext uri="{FF2B5EF4-FFF2-40B4-BE49-F238E27FC236}">
                <a16:creationId xmlns:a16="http://schemas.microsoft.com/office/drawing/2014/main" id="{C92E8398-AF69-4754-9C7D-2E55894B51FC}"/>
              </a:ext>
            </a:extLst>
          </p:cNvPr>
          <p:cNvCxnSpPr>
            <a:cxnSpLocks/>
          </p:cNvCxnSpPr>
          <p:nvPr/>
        </p:nvCxnSpPr>
        <p:spPr>
          <a:xfrm flipH="1">
            <a:off x="6182661" y="2504367"/>
            <a:ext cx="2" cy="342769"/>
          </a:xfrm>
          <a:prstGeom prst="straightConnector1">
            <a:avLst/>
          </a:prstGeom>
          <a:ln w="635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直線矢印コネクタ 20">
            <a:extLst>
              <a:ext uri="{FF2B5EF4-FFF2-40B4-BE49-F238E27FC236}">
                <a16:creationId xmlns:a16="http://schemas.microsoft.com/office/drawing/2014/main" id="{62AE7534-2A2B-4BFC-8629-8BB70436A6CF}"/>
              </a:ext>
            </a:extLst>
          </p:cNvPr>
          <p:cNvCxnSpPr>
            <a:cxnSpLocks/>
            <a:endCxn id="4" idx="0"/>
          </p:cNvCxnSpPr>
          <p:nvPr/>
        </p:nvCxnSpPr>
        <p:spPr>
          <a:xfrm flipH="1">
            <a:off x="3049190" y="3763978"/>
            <a:ext cx="3131706" cy="302389"/>
          </a:xfrm>
          <a:prstGeom prst="straightConnector1">
            <a:avLst/>
          </a:prstGeom>
          <a:ln w="635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直線矢印コネクタ 21">
            <a:extLst>
              <a:ext uri="{FF2B5EF4-FFF2-40B4-BE49-F238E27FC236}">
                <a16:creationId xmlns:a16="http://schemas.microsoft.com/office/drawing/2014/main" id="{59203F4E-1888-41BF-8057-9D9871B49D1B}"/>
              </a:ext>
            </a:extLst>
          </p:cNvPr>
          <p:cNvCxnSpPr>
            <a:cxnSpLocks/>
          </p:cNvCxnSpPr>
          <p:nvPr/>
        </p:nvCxnSpPr>
        <p:spPr>
          <a:xfrm flipH="1">
            <a:off x="4307268" y="4444352"/>
            <a:ext cx="2" cy="342769"/>
          </a:xfrm>
          <a:prstGeom prst="straightConnector1">
            <a:avLst/>
          </a:prstGeom>
          <a:ln w="635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テキスト ボックス 23">
            <a:extLst>
              <a:ext uri="{FF2B5EF4-FFF2-40B4-BE49-F238E27FC236}">
                <a16:creationId xmlns:a16="http://schemas.microsoft.com/office/drawing/2014/main" id="{AA26561D-3AAE-4CC8-ABF7-FE4D3A9F1B52}"/>
              </a:ext>
            </a:extLst>
          </p:cNvPr>
          <p:cNvSpPr txBox="1"/>
          <p:nvPr/>
        </p:nvSpPr>
        <p:spPr>
          <a:xfrm flipH="1">
            <a:off x="3991160" y="5196500"/>
            <a:ext cx="4379463" cy="369332"/>
          </a:xfrm>
          <a:prstGeom prst="rect">
            <a:avLst/>
          </a:prstGeom>
          <a:noFill/>
          <a:ln>
            <a:solidFill>
              <a:schemeClr val="tx1"/>
            </a:solidFill>
          </a:ln>
        </p:spPr>
        <p:txBody>
          <a:bodyPr wrap="square" rtlCol="0">
            <a:spAutoFit/>
          </a:bodyPr>
          <a:lstStyle/>
          <a:p>
            <a:pPr algn="ctr"/>
            <a:r>
              <a:rPr lang="ja-JP" altLang="en-US" dirty="0"/>
              <a:t>おうちワークアドバイザー講師会員入会</a:t>
            </a:r>
            <a:endParaRPr lang="en-US" altLang="ja-JP" dirty="0"/>
          </a:p>
        </p:txBody>
      </p:sp>
      <p:cxnSp>
        <p:nvCxnSpPr>
          <p:cNvPr id="25" name="直線矢印コネクタ 24">
            <a:extLst>
              <a:ext uri="{FF2B5EF4-FFF2-40B4-BE49-F238E27FC236}">
                <a16:creationId xmlns:a16="http://schemas.microsoft.com/office/drawing/2014/main" id="{5622A53A-F2A4-4F48-B4FC-3C673B5DFC2D}"/>
              </a:ext>
            </a:extLst>
          </p:cNvPr>
          <p:cNvCxnSpPr>
            <a:cxnSpLocks/>
          </p:cNvCxnSpPr>
          <p:nvPr/>
        </p:nvCxnSpPr>
        <p:spPr>
          <a:xfrm flipH="1">
            <a:off x="6180891" y="5565832"/>
            <a:ext cx="2" cy="342769"/>
          </a:xfrm>
          <a:prstGeom prst="straightConnector1">
            <a:avLst/>
          </a:prstGeom>
          <a:ln w="635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 name="テキスト ボックス 3">
            <a:extLst>
              <a:ext uri="{FF2B5EF4-FFF2-40B4-BE49-F238E27FC236}">
                <a16:creationId xmlns:a16="http://schemas.microsoft.com/office/drawing/2014/main" id="{A3A05B38-4DCC-6F99-1BF8-BB8DBDC5A2CB}"/>
              </a:ext>
            </a:extLst>
          </p:cNvPr>
          <p:cNvSpPr txBox="1"/>
          <p:nvPr/>
        </p:nvSpPr>
        <p:spPr>
          <a:xfrm flipH="1">
            <a:off x="1244902" y="4066367"/>
            <a:ext cx="3608576" cy="369332"/>
          </a:xfrm>
          <a:prstGeom prst="rect">
            <a:avLst/>
          </a:prstGeom>
          <a:noFill/>
          <a:ln>
            <a:solidFill>
              <a:schemeClr val="tx1"/>
            </a:solidFill>
          </a:ln>
        </p:spPr>
        <p:txBody>
          <a:bodyPr wrap="square" rtlCol="0">
            <a:spAutoFit/>
          </a:bodyPr>
          <a:lstStyle/>
          <a:p>
            <a:pPr algn="ctr"/>
            <a:r>
              <a:rPr kumimoji="1" lang="ja-JP" altLang="en-US" dirty="0"/>
              <a:t>ブログ認定試験合格</a:t>
            </a:r>
            <a:endParaRPr kumimoji="1" lang="en-US" altLang="ja-JP" dirty="0"/>
          </a:p>
        </p:txBody>
      </p:sp>
      <p:cxnSp>
        <p:nvCxnSpPr>
          <p:cNvPr id="7" name="直線矢印コネクタ 6">
            <a:extLst>
              <a:ext uri="{FF2B5EF4-FFF2-40B4-BE49-F238E27FC236}">
                <a16:creationId xmlns:a16="http://schemas.microsoft.com/office/drawing/2014/main" id="{0B5A5050-4860-C8E0-CC8A-5C0B44C4BD1C}"/>
              </a:ext>
            </a:extLst>
          </p:cNvPr>
          <p:cNvCxnSpPr>
            <a:cxnSpLocks/>
            <a:stCxn id="18" idx="2"/>
            <a:endCxn id="12" idx="0"/>
          </p:cNvCxnSpPr>
          <p:nvPr/>
        </p:nvCxnSpPr>
        <p:spPr>
          <a:xfrm>
            <a:off x="6180890" y="3767345"/>
            <a:ext cx="2788028" cy="281113"/>
          </a:xfrm>
          <a:prstGeom prst="straightConnector1">
            <a:avLst/>
          </a:prstGeom>
          <a:ln w="635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直線矢印コネクタ 9">
            <a:extLst>
              <a:ext uri="{FF2B5EF4-FFF2-40B4-BE49-F238E27FC236}">
                <a16:creationId xmlns:a16="http://schemas.microsoft.com/office/drawing/2014/main" id="{A7F7DC70-3541-390A-A8BC-B48A9860D4D9}"/>
              </a:ext>
            </a:extLst>
          </p:cNvPr>
          <p:cNvCxnSpPr>
            <a:cxnSpLocks/>
          </p:cNvCxnSpPr>
          <p:nvPr/>
        </p:nvCxnSpPr>
        <p:spPr>
          <a:xfrm flipH="1">
            <a:off x="7722821" y="4426443"/>
            <a:ext cx="2" cy="342769"/>
          </a:xfrm>
          <a:prstGeom prst="straightConnector1">
            <a:avLst/>
          </a:prstGeom>
          <a:ln w="635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196453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58CD883-9C0C-0330-FC4C-6C2D946C8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759" y="192866"/>
            <a:ext cx="7363809" cy="23251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85CBAB1-8B30-2EE7-CB90-5F70A7632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088" y="2598420"/>
            <a:ext cx="691515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091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ouchi-work.jp/wp-content/uploads/2018/09/84690b6b8cfc896abcff8bf518294c56-1024x576.png">
            <a:extLst>
              <a:ext uri="{FF2B5EF4-FFF2-40B4-BE49-F238E27FC236}">
                <a16:creationId xmlns:a16="http://schemas.microsoft.com/office/drawing/2014/main" id="{1E5F44CF-9E1F-401B-98C9-BF6E273FFC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6478" y="740663"/>
            <a:ext cx="7359041" cy="413946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165743A6-FB6B-4C88-AD66-0581594EB3F2}"/>
              </a:ext>
            </a:extLst>
          </p:cNvPr>
          <p:cNvSpPr txBox="1"/>
          <p:nvPr/>
        </p:nvSpPr>
        <p:spPr>
          <a:xfrm>
            <a:off x="1130537" y="5541264"/>
            <a:ext cx="9674443" cy="400110"/>
          </a:xfrm>
          <a:prstGeom prst="rect">
            <a:avLst/>
          </a:prstGeom>
          <a:noFill/>
        </p:spPr>
        <p:txBody>
          <a:bodyPr wrap="none" rtlCol="0">
            <a:spAutoFit/>
          </a:bodyPr>
          <a:lstStyle/>
          <a:p>
            <a:r>
              <a:rPr lang="ja-JP" altLang="en-US" sz="2000" b="1" u="sng" dirty="0">
                <a:solidFill>
                  <a:srgbClr val="FF0000"/>
                </a:solidFill>
              </a:rPr>
              <a:t>⇒認定講師として活動していく上で全てのステップで協会のサポートが得られます</a:t>
            </a:r>
            <a:endParaRPr kumimoji="1" lang="ja-JP" altLang="en-US" sz="2000" b="1" u="sng" dirty="0">
              <a:solidFill>
                <a:srgbClr val="FF0000"/>
              </a:solidFill>
            </a:endParaRPr>
          </a:p>
        </p:txBody>
      </p:sp>
    </p:spTree>
    <p:extLst>
      <p:ext uri="{BB962C8B-B14F-4D97-AF65-F5344CB8AC3E}">
        <p14:creationId xmlns:p14="http://schemas.microsoft.com/office/powerpoint/2010/main" val="27399299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表 13">
            <a:extLst>
              <a:ext uri="{FF2B5EF4-FFF2-40B4-BE49-F238E27FC236}">
                <a16:creationId xmlns:a16="http://schemas.microsoft.com/office/drawing/2014/main" id="{ED4AD574-E9F1-4319-B5E7-8C3984F8ED70}"/>
              </a:ext>
            </a:extLst>
          </p:cNvPr>
          <p:cNvGraphicFramePr>
            <a:graphicFrameLocks noGrp="1"/>
          </p:cNvGraphicFramePr>
          <p:nvPr>
            <p:extLst>
              <p:ext uri="{D42A27DB-BD31-4B8C-83A1-F6EECF244321}">
                <p14:modId xmlns:p14="http://schemas.microsoft.com/office/powerpoint/2010/main" val="617584272"/>
              </p:ext>
            </p:extLst>
          </p:nvPr>
        </p:nvGraphicFramePr>
        <p:xfrm>
          <a:off x="482667" y="1122340"/>
          <a:ext cx="11226665" cy="5420415"/>
        </p:xfrm>
        <a:graphic>
          <a:graphicData uri="http://schemas.openxmlformats.org/drawingml/2006/table">
            <a:tbl>
              <a:tblPr firstRow="1" bandRow="1">
                <a:tableStyleId>{5940675A-B579-460E-94D1-54222C63F5DA}</a:tableStyleId>
              </a:tblPr>
              <a:tblGrid>
                <a:gridCol w="2136006">
                  <a:extLst>
                    <a:ext uri="{9D8B030D-6E8A-4147-A177-3AD203B41FA5}">
                      <a16:colId xmlns:a16="http://schemas.microsoft.com/office/drawing/2014/main" val="385853620"/>
                    </a:ext>
                  </a:extLst>
                </a:gridCol>
                <a:gridCol w="2354660">
                  <a:extLst>
                    <a:ext uri="{9D8B030D-6E8A-4147-A177-3AD203B41FA5}">
                      <a16:colId xmlns:a16="http://schemas.microsoft.com/office/drawing/2014/main" val="2386611592"/>
                    </a:ext>
                  </a:extLst>
                </a:gridCol>
                <a:gridCol w="2245333">
                  <a:extLst>
                    <a:ext uri="{9D8B030D-6E8A-4147-A177-3AD203B41FA5}">
                      <a16:colId xmlns:a16="http://schemas.microsoft.com/office/drawing/2014/main" val="1479039442"/>
                    </a:ext>
                  </a:extLst>
                </a:gridCol>
                <a:gridCol w="2245333">
                  <a:extLst>
                    <a:ext uri="{9D8B030D-6E8A-4147-A177-3AD203B41FA5}">
                      <a16:colId xmlns:a16="http://schemas.microsoft.com/office/drawing/2014/main" val="1499947249"/>
                    </a:ext>
                  </a:extLst>
                </a:gridCol>
                <a:gridCol w="2245333">
                  <a:extLst>
                    <a:ext uri="{9D8B030D-6E8A-4147-A177-3AD203B41FA5}">
                      <a16:colId xmlns:a16="http://schemas.microsoft.com/office/drawing/2014/main" val="1998861191"/>
                    </a:ext>
                  </a:extLst>
                </a:gridCol>
              </a:tblGrid>
              <a:tr h="1214175">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792633179"/>
                  </a:ext>
                </a:extLst>
              </a:tr>
              <a:tr h="4125245">
                <a:tc>
                  <a:txBody>
                    <a:bodyPr/>
                    <a:lstStyle/>
                    <a:p>
                      <a:pPr marL="285750" indent="-285750">
                        <a:buFont typeface="Arial" panose="020B0604020202020204" pitchFamily="34" charset="0"/>
                        <a:buChar char="•"/>
                      </a:pPr>
                      <a:r>
                        <a:rPr kumimoji="1" lang="ja-JP" altLang="en-US" sz="1400" b="1" dirty="0"/>
                        <a:t>各コースのおうちワーク講座の講義のデモ講義動画マニュアル</a:t>
                      </a:r>
                      <a:endParaRPr kumimoji="1" lang="en-US" altLang="ja-JP" sz="1400" b="1" dirty="0"/>
                    </a:p>
                    <a:p>
                      <a:pPr marL="285750" indent="-285750">
                        <a:buFont typeface="Arial" panose="020B0604020202020204" pitchFamily="34" charset="0"/>
                        <a:buChar char="•"/>
                      </a:pPr>
                      <a:endParaRPr kumimoji="1" lang="en-US" altLang="ja-JP" sz="1400" b="1" dirty="0"/>
                    </a:p>
                    <a:p>
                      <a:pPr marL="285750" indent="-285750">
                        <a:buFont typeface="Arial" panose="020B0604020202020204" pitchFamily="34" charset="0"/>
                        <a:buChar char="•"/>
                      </a:pPr>
                      <a:r>
                        <a:rPr kumimoji="1" lang="ja-JP" altLang="en-US" sz="1400" b="1" dirty="0"/>
                        <a:t>はじめてでもできるプレゼンテーション練習と基本</a:t>
                      </a:r>
                      <a:endParaRPr kumimoji="1" lang="en-US" altLang="ja-JP" sz="1400" b="1" dirty="0"/>
                    </a:p>
                    <a:p>
                      <a:pPr marL="285750" indent="-285750">
                        <a:buFont typeface="Arial" panose="020B0604020202020204" pitchFamily="34" charset="0"/>
                        <a:buChar char="•"/>
                      </a:pPr>
                      <a:endParaRPr kumimoji="1" lang="en-US" altLang="ja-JP" sz="1400" b="1" dirty="0"/>
                    </a:p>
                    <a:p>
                      <a:pPr marL="285750" indent="-285750">
                        <a:buFont typeface="Arial" panose="020B0604020202020204" pitchFamily="34" charset="0"/>
                        <a:buChar char="•"/>
                      </a:pPr>
                      <a:r>
                        <a:rPr kumimoji="1" lang="ja-JP" altLang="en-US" sz="1400" b="1" dirty="0"/>
                        <a:t>認定講師としてのふるまい</a:t>
                      </a:r>
                      <a:endParaRPr kumimoji="1" lang="en-US" altLang="ja-JP" sz="1400" b="1" dirty="0"/>
                    </a:p>
                    <a:p>
                      <a:pPr marL="285750" indent="-285750">
                        <a:buFont typeface="Arial" panose="020B0604020202020204" pitchFamily="34" charset="0"/>
                        <a:buChar char="•"/>
                      </a:pPr>
                      <a:endParaRPr kumimoji="1" lang="en-US" altLang="ja-JP" sz="1400" b="1" dirty="0"/>
                    </a:p>
                    <a:p>
                      <a:pPr marL="285750" indent="-285750">
                        <a:buFont typeface="Arial" panose="020B0604020202020204" pitchFamily="34" charset="0"/>
                        <a:buChar char="•"/>
                      </a:pPr>
                      <a:r>
                        <a:rPr kumimoji="1" lang="ja-JP" altLang="en-US" sz="1400" b="1" dirty="0"/>
                        <a:t>生徒さんへのマインドセットの教え方</a:t>
                      </a:r>
                      <a:endParaRPr kumimoji="1" lang="en-US" altLang="ja-JP" sz="1400" b="1" dirty="0"/>
                    </a:p>
                    <a:p>
                      <a:pPr marL="285750" indent="-285750">
                        <a:buFont typeface="Arial" panose="020B0604020202020204" pitchFamily="34" charset="0"/>
                        <a:buChar char="•"/>
                      </a:pPr>
                      <a:endParaRPr kumimoji="1" lang="en-US" altLang="ja-JP" sz="1400" b="1" dirty="0">
                        <a:latin typeface="+mn-lt"/>
                      </a:endParaRPr>
                    </a:p>
                  </a:txBody>
                  <a:tcPr/>
                </a:tc>
                <a:tc>
                  <a:txBody>
                    <a:bodyPr/>
                    <a:lstStyle/>
                    <a:p>
                      <a:pPr marL="285750" indent="-285750">
                        <a:buFont typeface="Arial" panose="020B0604020202020204" pitchFamily="34" charset="0"/>
                        <a:buChar char="•"/>
                      </a:pPr>
                      <a:r>
                        <a:rPr kumimoji="1" lang="ja-JP" altLang="en-US" sz="1400" b="1" dirty="0">
                          <a:latin typeface="+mn-lt"/>
                        </a:rPr>
                        <a:t>おうちワークアドバイザー認定講座メンバーサイトへアクセス</a:t>
                      </a:r>
                      <a:endParaRPr kumimoji="1" lang="en-US" altLang="ja-JP" sz="1400" b="1" dirty="0">
                        <a:latin typeface="+mn-lt"/>
                      </a:endParaRPr>
                    </a:p>
                    <a:p>
                      <a:pPr marL="285750" indent="-285750">
                        <a:buFont typeface="Arial" panose="020B0604020202020204" pitchFamily="34" charset="0"/>
                        <a:buChar char="•"/>
                      </a:pPr>
                      <a:endParaRPr kumimoji="1" lang="en-US" altLang="ja-JP" sz="1400" b="1" dirty="0">
                        <a:latin typeface="+mn-lt"/>
                      </a:endParaRPr>
                    </a:p>
                    <a:p>
                      <a:pPr marL="285750" indent="-285750">
                        <a:buFont typeface="Arial" panose="020B0604020202020204" pitchFamily="34" charset="0"/>
                        <a:buChar char="•"/>
                      </a:pPr>
                      <a:r>
                        <a:rPr kumimoji="1" lang="ja-JP" altLang="en-US" sz="1400" b="1" dirty="0">
                          <a:latin typeface="+mn-lt"/>
                        </a:rPr>
                        <a:t>各コースのおうちワーク講座のテキスト</a:t>
                      </a:r>
                      <a:endParaRPr kumimoji="1" lang="en-US" altLang="ja-JP" sz="1400" b="1" dirty="0">
                        <a:latin typeface="+mn-lt"/>
                      </a:endParaRPr>
                    </a:p>
                    <a:p>
                      <a:pPr marL="285750" indent="-285750">
                        <a:buFont typeface="Arial" panose="020B0604020202020204" pitchFamily="34" charset="0"/>
                        <a:buChar char="•"/>
                      </a:pPr>
                      <a:endParaRPr kumimoji="1" lang="en-US" altLang="ja-JP" sz="1400" b="1" dirty="0">
                        <a:latin typeface="+mn-lt"/>
                      </a:endParaRPr>
                    </a:p>
                    <a:p>
                      <a:pPr marL="285750" indent="-285750">
                        <a:buFont typeface="Arial" panose="020B0604020202020204" pitchFamily="34" charset="0"/>
                        <a:buChar char="•"/>
                      </a:pPr>
                      <a:r>
                        <a:rPr kumimoji="1" lang="ja-JP" altLang="en-US" sz="1400" b="1" dirty="0">
                          <a:latin typeface="+mn-lt"/>
                        </a:rPr>
                        <a:t>生徒向け学習用動画コンテンツの利用可能・特典配布可</a:t>
                      </a:r>
                      <a:endParaRPr kumimoji="1" lang="en-US" altLang="ja-JP" sz="1400" b="1" dirty="0">
                        <a:latin typeface="+mn-lt"/>
                      </a:endParaRPr>
                    </a:p>
                    <a:p>
                      <a:pPr marL="285750" indent="-285750">
                        <a:buFont typeface="Arial" panose="020B0604020202020204" pitchFamily="34" charset="0"/>
                        <a:buChar char="•"/>
                      </a:pPr>
                      <a:endParaRPr kumimoji="1" lang="en-US" altLang="ja-JP" sz="1400" b="1" dirty="0">
                        <a:latin typeface="+mn-lt"/>
                      </a:endParaRPr>
                    </a:p>
                    <a:p>
                      <a:pPr marL="285750" indent="-285750">
                        <a:buFont typeface="Arial" panose="020B0604020202020204" pitchFamily="34" charset="0"/>
                        <a:buChar char="•"/>
                      </a:pPr>
                      <a:r>
                        <a:rPr kumimoji="1" lang="en-US" altLang="ja-JP" sz="1400" b="1" dirty="0" err="1">
                          <a:latin typeface="+mn-lt"/>
                        </a:rPr>
                        <a:t>GoogleAdsense</a:t>
                      </a:r>
                      <a:r>
                        <a:rPr kumimoji="1" lang="ja-JP" altLang="en-US" sz="1400" b="1" dirty="0">
                          <a:latin typeface="+mn-lt"/>
                        </a:rPr>
                        <a:t>合格最新情報、案件募集情報シェア</a:t>
                      </a:r>
                      <a:endParaRPr kumimoji="1" lang="en-US" altLang="ja-JP" sz="1400" b="1" dirty="0">
                        <a:latin typeface="+mn-lt"/>
                      </a:endParaRPr>
                    </a:p>
                    <a:p>
                      <a:pPr marL="0" indent="0">
                        <a:buFont typeface="Arial" panose="020B0604020202020204" pitchFamily="34" charset="0"/>
                        <a:buNone/>
                      </a:pPr>
                      <a:endParaRPr kumimoji="1" lang="en-US" altLang="ja-JP" sz="1400" b="1" dirty="0">
                        <a:latin typeface="+mn-lt"/>
                      </a:endParaRPr>
                    </a:p>
                    <a:p>
                      <a:pPr marL="0" indent="0">
                        <a:buFont typeface="Arial" panose="020B0604020202020204" pitchFamily="34" charset="0"/>
                        <a:buNone/>
                      </a:pPr>
                      <a:endParaRPr kumimoji="1" lang="en-US" altLang="ja-JP" sz="1400" b="1" dirty="0">
                        <a:latin typeface="+mn-lt"/>
                      </a:endParaRPr>
                    </a:p>
                    <a:p>
                      <a:pPr marL="285750" indent="-285750">
                        <a:buFont typeface="Arial" panose="020B0604020202020204" pitchFamily="34" charset="0"/>
                        <a:buChar char="•"/>
                      </a:pPr>
                      <a:endParaRPr kumimoji="1" lang="en-US" altLang="ja-JP" sz="1400" b="1" dirty="0">
                        <a:latin typeface="+mn-lt"/>
                      </a:endParaRPr>
                    </a:p>
                  </a:txBody>
                  <a:tcPr/>
                </a:tc>
                <a:tc>
                  <a:txBody>
                    <a:bodyPr/>
                    <a:lstStyle/>
                    <a:p>
                      <a:pPr marL="285750" indent="-285750">
                        <a:buFont typeface="Arial" panose="020B0604020202020204" pitchFamily="34" charset="0"/>
                        <a:buChar char="•"/>
                      </a:pPr>
                      <a:r>
                        <a:rPr kumimoji="1" lang="ja-JP" altLang="en-US" sz="1400" b="1" dirty="0">
                          <a:latin typeface="+mn-lt"/>
                        </a:rPr>
                        <a:t>講師ブログ専用テンプレートでブログ開設＆</a:t>
                      </a:r>
                      <a:r>
                        <a:rPr kumimoji="1" lang="en-US" altLang="ja-JP" sz="1400" b="1" dirty="0">
                          <a:latin typeface="+mn-lt"/>
                        </a:rPr>
                        <a:t>SEO</a:t>
                      </a:r>
                      <a:r>
                        <a:rPr kumimoji="1" lang="ja-JP" altLang="en-US" sz="1400" b="1" dirty="0">
                          <a:latin typeface="+mn-lt"/>
                        </a:rPr>
                        <a:t>集客</a:t>
                      </a:r>
                      <a:endParaRPr kumimoji="1" lang="en-US" altLang="ja-JP" sz="1400" b="1" dirty="0">
                        <a:latin typeface="+mn-lt"/>
                      </a:endParaRPr>
                    </a:p>
                    <a:p>
                      <a:pPr marL="285750" indent="-285750">
                        <a:buFont typeface="Arial" panose="020B0604020202020204" pitchFamily="34" charset="0"/>
                        <a:buChar char="•"/>
                      </a:pPr>
                      <a:r>
                        <a:rPr kumimoji="1" lang="en-US" altLang="ja-JP" sz="1400" b="1" dirty="0">
                          <a:latin typeface="+mn-lt"/>
                        </a:rPr>
                        <a:t>SNS</a:t>
                      </a:r>
                      <a:r>
                        <a:rPr kumimoji="1" lang="ja-JP" altLang="en-US" sz="1400" b="1" dirty="0">
                          <a:latin typeface="+mn-lt"/>
                        </a:rPr>
                        <a:t>方法</a:t>
                      </a:r>
                      <a:r>
                        <a:rPr kumimoji="1" lang="en-US" altLang="ja-JP" sz="1400" b="1" dirty="0">
                          <a:latin typeface="+mn-lt"/>
                        </a:rPr>
                        <a:t>(</a:t>
                      </a:r>
                      <a:r>
                        <a:rPr kumimoji="1" lang="en-US" altLang="ja-JP" sz="1400" b="1" dirty="0" err="1">
                          <a:latin typeface="+mn-lt"/>
                        </a:rPr>
                        <a:t>Facebook,Twitter</a:t>
                      </a:r>
                      <a:r>
                        <a:rPr kumimoji="1" lang="ja-JP" altLang="en-US" sz="1400" b="1" dirty="0">
                          <a:latin typeface="+mn-lt"/>
                        </a:rPr>
                        <a:t>集客活用方法）</a:t>
                      </a:r>
                      <a:endParaRPr kumimoji="1" lang="en-US" altLang="ja-JP" sz="1400" b="1" dirty="0">
                        <a:latin typeface="+mn-lt"/>
                      </a:endParaRPr>
                    </a:p>
                    <a:p>
                      <a:pPr marL="285750" indent="-285750">
                        <a:buFont typeface="Arial" panose="020B0604020202020204" pitchFamily="34" charset="0"/>
                        <a:buChar char="•"/>
                      </a:pPr>
                      <a:r>
                        <a:rPr kumimoji="1" lang="ja-JP" altLang="en-US" sz="1400" b="1" dirty="0">
                          <a:latin typeface="+mn-lt"/>
                        </a:rPr>
                        <a:t>セミナーポータル活用方法</a:t>
                      </a:r>
                      <a:endParaRPr kumimoji="1" lang="en-US" altLang="ja-JP" sz="1400" b="1" dirty="0">
                        <a:latin typeface="+mn-lt"/>
                      </a:endParaRPr>
                    </a:p>
                    <a:p>
                      <a:pPr marL="285750" indent="-285750">
                        <a:buFont typeface="Arial" panose="020B0604020202020204" pitchFamily="34" charset="0"/>
                        <a:buChar char="•"/>
                      </a:pPr>
                      <a:endParaRPr kumimoji="1" lang="en-US" altLang="ja-JP" sz="1400" b="1" dirty="0">
                        <a:latin typeface="+mn-lt"/>
                      </a:endParaRPr>
                    </a:p>
                    <a:p>
                      <a:pPr marL="285750" indent="-285750">
                        <a:buFont typeface="Arial" panose="020B0604020202020204" pitchFamily="34" charset="0"/>
                        <a:buChar char="•"/>
                      </a:pPr>
                      <a:r>
                        <a:rPr kumimoji="1" lang="ja-JP" altLang="en-US" sz="1400" b="1" dirty="0">
                          <a:latin typeface="+mn-lt"/>
                        </a:rPr>
                        <a:t>リアル地域集客方法</a:t>
                      </a:r>
                      <a:r>
                        <a:rPr kumimoji="1" lang="en-US" altLang="ja-JP" sz="1400" b="1" dirty="0">
                          <a:latin typeface="+mn-lt"/>
                        </a:rPr>
                        <a:t>(</a:t>
                      </a:r>
                      <a:r>
                        <a:rPr kumimoji="1" lang="ja-JP" altLang="en-US" sz="1400" b="1" dirty="0">
                          <a:latin typeface="+mn-lt"/>
                        </a:rPr>
                        <a:t>協会集客用チラシ＆ポスターテンプレ）</a:t>
                      </a:r>
                      <a:endParaRPr kumimoji="1" lang="en-US" altLang="ja-JP" sz="1400" b="1" dirty="0">
                        <a:latin typeface="+mn-lt"/>
                      </a:endParaRPr>
                    </a:p>
                    <a:p>
                      <a:pPr marL="285750" indent="-285750">
                        <a:buFont typeface="Arial" panose="020B0604020202020204" pitchFamily="34" charset="0"/>
                        <a:buChar char="•"/>
                      </a:pPr>
                      <a:endParaRPr kumimoji="1" lang="en-US" altLang="ja-JP" sz="1400" b="1" dirty="0">
                        <a:latin typeface="+mn-lt"/>
                      </a:endParaRPr>
                    </a:p>
                    <a:p>
                      <a:pPr marL="285750" indent="-285750">
                        <a:buFont typeface="Arial" panose="020B0604020202020204" pitchFamily="34" charset="0"/>
                        <a:buChar char="•"/>
                      </a:pPr>
                      <a:r>
                        <a:rPr kumimoji="1" lang="ja-JP" altLang="en-US" sz="1400" b="1" dirty="0">
                          <a:latin typeface="+mn-lt"/>
                        </a:rPr>
                        <a:t>協会メルマガ・理事</a:t>
                      </a:r>
                      <a:endParaRPr kumimoji="1" lang="en-US" altLang="ja-JP" sz="1400" b="1" dirty="0">
                        <a:latin typeface="+mn-lt"/>
                      </a:endParaRPr>
                    </a:p>
                    <a:p>
                      <a:pPr marL="0" indent="0">
                        <a:buFont typeface="Arial" panose="020B0604020202020204" pitchFamily="34" charset="0"/>
                        <a:buNone/>
                      </a:pPr>
                      <a:r>
                        <a:rPr kumimoji="1" lang="ja-JP" altLang="en-US" sz="1400" b="1" dirty="0">
                          <a:latin typeface="+mn-lt"/>
                        </a:rPr>
                        <a:t>メルマガによる紹介</a:t>
                      </a:r>
                      <a:endParaRPr kumimoji="1" lang="en-US" altLang="ja-JP" sz="1400" b="1" dirty="0">
                        <a:latin typeface="+mn-lt"/>
                      </a:endParaRPr>
                    </a:p>
                    <a:p>
                      <a:pPr marL="0" indent="0">
                        <a:buFont typeface="Arial" panose="020B0604020202020204" pitchFamily="34" charset="0"/>
                        <a:buNone/>
                      </a:pPr>
                      <a:endParaRPr kumimoji="1" lang="en-US" altLang="ja-JP" sz="1400" b="1" dirty="0">
                        <a:latin typeface="+mn-lt"/>
                      </a:endParaRPr>
                    </a:p>
                    <a:p>
                      <a:pPr marL="0" indent="0">
                        <a:buFont typeface="Arial" panose="020B0604020202020204" pitchFamily="34" charset="0"/>
                        <a:buNone/>
                      </a:pPr>
                      <a:r>
                        <a:rPr kumimoji="1" lang="ja-JP" altLang="en-US" sz="1400" b="1" dirty="0">
                          <a:latin typeface="+mn-lt"/>
                        </a:rPr>
                        <a:t>・</a:t>
                      </a:r>
                      <a:r>
                        <a:rPr kumimoji="1" lang="en-US" altLang="ja-JP" sz="1400" b="1" dirty="0">
                          <a:latin typeface="+mn-lt"/>
                        </a:rPr>
                        <a:t>SNS</a:t>
                      </a:r>
                      <a:r>
                        <a:rPr kumimoji="1" lang="ja-JP" altLang="en-US" sz="1400" b="1" dirty="0">
                          <a:latin typeface="+mn-lt"/>
                        </a:rPr>
                        <a:t>・リアル集客実践</a:t>
                      </a:r>
                      <a:endParaRPr kumimoji="1" lang="en-US" altLang="ja-JP" sz="1400" b="1" dirty="0">
                        <a:latin typeface="+mn-lt"/>
                      </a:endParaRPr>
                    </a:p>
                  </a:txBody>
                  <a:tcPr/>
                </a:tc>
                <a:tc>
                  <a:txBody>
                    <a:bodyPr/>
                    <a:lstStyle/>
                    <a:p>
                      <a:pPr marL="285750" indent="-285750">
                        <a:buFont typeface="Arial" panose="020B0604020202020204" pitchFamily="34" charset="0"/>
                        <a:buChar char="•"/>
                      </a:pPr>
                      <a:r>
                        <a:rPr kumimoji="1" lang="ja-JP" altLang="en-US" sz="1400" b="1" dirty="0"/>
                        <a:t>魅力的な</a:t>
                      </a:r>
                      <a:r>
                        <a:rPr kumimoji="1" lang="en-US" altLang="ja-JP" sz="1400" b="1" dirty="0"/>
                        <a:t>20</a:t>
                      </a:r>
                      <a:r>
                        <a:rPr kumimoji="1" lang="ja-JP" altLang="en-US" sz="1400" b="1" dirty="0"/>
                        <a:t>秒自己紹介作成ワーク</a:t>
                      </a:r>
                      <a:endParaRPr kumimoji="1" lang="en-US" altLang="ja-JP" sz="1400" b="1" dirty="0"/>
                    </a:p>
                    <a:p>
                      <a:pPr marL="285750" indent="-285750">
                        <a:buFont typeface="Arial" panose="020B0604020202020204" pitchFamily="34" charset="0"/>
                        <a:buChar char="•"/>
                      </a:pPr>
                      <a:r>
                        <a:rPr kumimoji="1" lang="ja-JP" altLang="en-US" sz="1400" b="1" dirty="0"/>
                        <a:t>講座販売方法</a:t>
                      </a:r>
                      <a:endParaRPr kumimoji="1" lang="en-US" altLang="ja-JP" sz="1400" b="1" dirty="0"/>
                    </a:p>
                    <a:p>
                      <a:pPr marL="285750" indent="-285750">
                        <a:buFont typeface="Arial" panose="020B0604020202020204" pitchFamily="34" charset="0"/>
                        <a:buChar char="•"/>
                      </a:pPr>
                      <a:endParaRPr kumimoji="1" lang="en-US" altLang="ja-JP" sz="1400" b="1" dirty="0"/>
                    </a:p>
                    <a:p>
                      <a:pPr marL="285750" indent="-285750">
                        <a:buFont typeface="Arial" panose="020B0604020202020204" pitchFamily="34" charset="0"/>
                        <a:buChar char="•"/>
                      </a:pPr>
                      <a:r>
                        <a:rPr kumimoji="1" lang="ja-JP" altLang="en-US" sz="1400" b="1" dirty="0"/>
                        <a:t>講座販売の為のセミナーセールス手法（レジュメ提供・セミナー解説動画）</a:t>
                      </a:r>
                    </a:p>
                    <a:p>
                      <a:pPr marL="285750" indent="-285750">
                        <a:buFont typeface="Arial" panose="020B0604020202020204" pitchFamily="34" charset="0"/>
                        <a:buChar char="•"/>
                      </a:pPr>
                      <a:endParaRPr kumimoji="1" lang="ja-JP" altLang="en-US" sz="1400" b="1" dirty="0"/>
                    </a:p>
                    <a:p>
                      <a:pPr marL="285750" indent="-285750">
                        <a:buFont typeface="Arial" panose="020B0604020202020204" pitchFamily="34" charset="0"/>
                        <a:buChar char="•"/>
                      </a:pPr>
                      <a:r>
                        <a:rPr kumimoji="1" lang="ja-JP" altLang="en-US" sz="1400" b="1" dirty="0"/>
                        <a:t>協会独自</a:t>
                      </a:r>
                      <a:r>
                        <a:rPr kumimoji="1" lang="en-US" altLang="ja-JP" sz="1400" b="1" dirty="0"/>
                        <a:t>LP</a:t>
                      </a:r>
                      <a:r>
                        <a:rPr kumimoji="1" lang="ja-JP" altLang="en-US" sz="1400" b="1" dirty="0"/>
                        <a:t>利用による販売ページによる講師の販売ページ作成</a:t>
                      </a:r>
                      <a:endParaRPr kumimoji="1" lang="en-US" altLang="ja-JP" sz="1400" b="1" dirty="0"/>
                    </a:p>
                    <a:p>
                      <a:pPr marL="285750" indent="-285750">
                        <a:buFont typeface="Arial" panose="020B0604020202020204" pitchFamily="34" charset="0"/>
                        <a:buChar char="•"/>
                      </a:pPr>
                      <a:endParaRPr kumimoji="1" lang="en-US" altLang="ja-JP" sz="1400" b="1" dirty="0"/>
                    </a:p>
                    <a:p>
                      <a:pPr marL="0" indent="0">
                        <a:buFont typeface="Arial" panose="020B0604020202020204" pitchFamily="34" charset="0"/>
                        <a:buNone/>
                      </a:pPr>
                      <a:endParaRPr kumimoji="1" lang="en-US" altLang="ja-JP" sz="1400" b="1" dirty="0"/>
                    </a:p>
                    <a:p>
                      <a:pPr marL="0" indent="0">
                        <a:buFont typeface="Arial" panose="020B0604020202020204" pitchFamily="34" charset="0"/>
                        <a:buNone/>
                      </a:pPr>
                      <a:endParaRPr kumimoji="1" lang="en-US" altLang="ja-JP" sz="1400" b="1" dirty="0"/>
                    </a:p>
                    <a:p>
                      <a:pPr marL="0" indent="0">
                        <a:buFont typeface="Arial" panose="020B0604020202020204" pitchFamily="34" charset="0"/>
                        <a:buNone/>
                      </a:pPr>
                      <a:r>
                        <a:rPr kumimoji="1" lang="ja-JP" altLang="en-US" sz="1400" b="1" dirty="0"/>
                        <a:t>・営業（ロールプレイ）研修</a:t>
                      </a:r>
                    </a:p>
                    <a:p>
                      <a:endParaRPr kumimoji="1" lang="ja-JP" altLang="en-US" dirty="0"/>
                    </a:p>
                  </a:txBody>
                  <a:tcPr/>
                </a:tc>
                <a:tc>
                  <a:txBody>
                    <a:bodyPr/>
                    <a:lstStyle/>
                    <a:p>
                      <a:pPr marL="285750" indent="-285750">
                        <a:buFont typeface="Arial" panose="020B0604020202020204" pitchFamily="34" charset="0"/>
                        <a:buChar char="•"/>
                      </a:pPr>
                      <a:r>
                        <a:rPr kumimoji="1" lang="ja-JP" altLang="en-US" sz="1400" b="1" dirty="0"/>
                        <a:t>認定講師コミュニティへの参加権利</a:t>
                      </a:r>
                      <a:endParaRPr kumimoji="1" lang="en-US" altLang="ja-JP" sz="1400" b="1" dirty="0"/>
                    </a:p>
                    <a:p>
                      <a:pPr marL="285750" indent="-285750">
                        <a:buFont typeface="Arial" panose="020B0604020202020204" pitchFamily="34" charset="0"/>
                        <a:buChar char="•"/>
                      </a:pPr>
                      <a:endParaRPr kumimoji="1" lang="en-US" altLang="ja-JP" sz="1400" b="1" dirty="0"/>
                    </a:p>
                    <a:p>
                      <a:pPr marL="285750" indent="-285750">
                        <a:buFont typeface="Arial" panose="020B0604020202020204" pitchFamily="34" charset="0"/>
                        <a:buChar char="•"/>
                      </a:pPr>
                      <a:r>
                        <a:rPr kumimoji="1" lang="ja-JP" altLang="en-US" sz="1400" b="1" dirty="0"/>
                        <a:t>認定講師同期生コミュティグループご招待権利</a:t>
                      </a:r>
                      <a:endParaRPr kumimoji="1" lang="en-US" altLang="ja-JP" sz="1400" b="1" dirty="0"/>
                    </a:p>
                    <a:p>
                      <a:pPr marL="285750" indent="-285750">
                        <a:buFont typeface="Arial" panose="020B0604020202020204" pitchFamily="34" charset="0"/>
                        <a:buChar char="•"/>
                      </a:pPr>
                      <a:endParaRPr kumimoji="1" lang="en-US" altLang="ja-JP" sz="1400" b="1" dirty="0"/>
                    </a:p>
                    <a:p>
                      <a:pPr marL="285750" indent="-285750">
                        <a:buFont typeface="Arial" panose="020B0604020202020204" pitchFamily="34" charset="0"/>
                        <a:buChar char="•"/>
                      </a:pPr>
                      <a:r>
                        <a:rPr kumimoji="1" lang="ja-JP" altLang="en-US" sz="1400" b="1" dirty="0"/>
                        <a:t>認定講師質問（生徒さんからの</a:t>
                      </a:r>
                      <a:r>
                        <a:rPr kumimoji="1" lang="en-US" altLang="ja-JP" sz="1400" b="1" dirty="0"/>
                        <a:t>Q&amp;A</a:t>
                      </a:r>
                      <a:r>
                        <a:rPr kumimoji="1" lang="ja-JP" altLang="en-US" sz="1400" b="1" dirty="0"/>
                        <a:t>対応）グループチャット参加権利</a:t>
                      </a:r>
                      <a:endParaRPr kumimoji="1" lang="en-US" altLang="ja-JP" sz="1400" b="1" dirty="0"/>
                    </a:p>
                    <a:p>
                      <a:pPr marL="285750" indent="-285750">
                        <a:buFont typeface="Arial" panose="020B0604020202020204" pitchFamily="34" charset="0"/>
                        <a:buChar char="•"/>
                      </a:pPr>
                      <a:endParaRPr kumimoji="1" lang="en-US" altLang="ja-JP" sz="1400" b="1" dirty="0"/>
                    </a:p>
                    <a:p>
                      <a:pPr marL="285750" indent="-285750">
                        <a:buFont typeface="Arial" panose="020B0604020202020204" pitchFamily="34" charset="0"/>
                        <a:buChar char="•"/>
                      </a:pPr>
                      <a:r>
                        <a:rPr kumimoji="1" lang="ja-JP" altLang="en-US" sz="1400" b="1" dirty="0"/>
                        <a:t>講師定例会（月次）の参加権利</a:t>
                      </a:r>
                      <a:endParaRPr kumimoji="1" lang="en-US" altLang="ja-JP" sz="1400" b="1" dirty="0"/>
                    </a:p>
                    <a:p>
                      <a:pPr marL="0" indent="0">
                        <a:buFont typeface="Arial" panose="020B0604020202020204" pitchFamily="34" charset="0"/>
                        <a:buNone/>
                      </a:pPr>
                      <a:endParaRPr kumimoji="1" lang="en-US" altLang="ja-JP" sz="1400" b="1" dirty="0"/>
                    </a:p>
                    <a:p>
                      <a:pPr marL="285750" indent="-285750">
                        <a:buFont typeface="Arial" panose="020B0604020202020204" pitchFamily="34" charset="0"/>
                        <a:buChar char="•"/>
                      </a:pPr>
                      <a:r>
                        <a:rPr kumimoji="1" lang="ja-JP" altLang="en-US" sz="1400" b="1" dirty="0"/>
                        <a:t>協会主催セミナーやコンテンツの販売権限と閲覧権利</a:t>
                      </a:r>
                      <a:endParaRPr kumimoji="1" lang="en-US" altLang="ja-JP" sz="1400" b="1" dirty="0"/>
                    </a:p>
                  </a:txBody>
                  <a:tcPr/>
                </a:tc>
                <a:extLst>
                  <a:ext uri="{0D108BD9-81ED-4DB2-BD59-A6C34878D82A}">
                    <a16:rowId xmlns:a16="http://schemas.microsoft.com/office/drawing/2014/main" val="4138652733"/>
                  </a:ext>
                </a:extLst>
              </a:tr>
            </a:tbl>
          </a:graphicData>
        </a:graphic>
      </p:graphicFrame>
      <p:sp>
        <p:nvSpPr>
          <p:cNvPr id="2" name="タイトル 1">
            <a:extLst>
              <a:ext uri="{FF2B5EF4-FFF2-40B4-BE49-F238E27FC236}">
                <a16:creationId xmlns:a16="http://schemas.microsoft.com/office/drawing/2014/main" id="{FE5DDB8F-6E3C-4878-8801-9F74DFE9614E}"/>
              </a:ext>
            </a:extLst>
          </p:cNvPr>
          <p:cNvSpPr>
            <a:spLocks noGrp="1"/>
          </p:cNvSpPr>
          <p:nvPr>
            <p:ph type="title"/>
          </p:nvPr>
        </p:nvSpPr>
        <p:spPr>
          <a:xfrm>
            <a:off x="683395" y="140377"/>
            <a:ext cx="10515600" cy="1325563"/>
          </a:xfrm>
        </p:spPr>
        <p:txBody>
          <a:bodyPr>
            <a:normAutofit/>
          </a:bodyPr>
          <a:lstStyle/>
          <a:p>
            <a:r>
              <a:rPr lang="ja-JP" altLang="en-US" sz="3200" b="1" dirty="0"/>
              <a:t>おうちワークアドバイザーになると得られるもの</a:t>
            </a:r>
            <a:endParaRPr kumimoji="1" lang="ja-JP" altLang="en-US" sz="3200" b="1" dirty="0"/>
          </a:p>
        </p:txBody>
      </p:sp>
      <p:pic>
        <p:nvPicPr>
          <p:cNvPr id="4" name="図 3">
            <a:extLst>
              <a:ext uri="{FF2B5EF4-FFF2-40B4-BE49-F238E27FC236}">
                <a16:creationId xmlns:a16="http://schemas.microsoft.com/office/drawing/2014/main" id="{FB348F5B-9803-40D7-BDD8-6A8AE0BC65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0572" y="1057994"/>
            <a:ext cx="1322912" cy="1325563"/>
          </a:xfrm>
          <a:prstGeom prst="rect">
            <a:avLst/>
          </a:prstGeom>
        </p:spPr>
      </p:pic>
      <p:pic>
        <p:nvPicPr>
          <p:cNvPr id="8" name="図 7">
            <a:extLst>
              <a:ext uri="{FF2B5EF4-FFF2-40B4-BE49-F238E27FC236}">
                <a16:creationId xmlns:a16="http://schemas.microsoft.com/office/drawing/2014/main" id="{3F54C8C2-AC3E-4549-AC25-F237BB584A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354" y="1096273"/>
            <a:ext cx="1322912" cy="1325563"/>
          </a:xfrm>
          <a:prstGeom prst="rect">
            <a:avLst/>
          </a:prstGeom>
        </p:spPr>
      </p:pic>
      <p:pic>
        <p:nvPicPr>
          <p:cNvPr id="10" name="図 9">
            <a:extLst>
              <a:ext uri="{FF2B5EF4-FFF2-40B4-BE49-F238E27FC236}">
                <a16:creationId xmlns:a16="http://schemas.microsoft.com/office/drawing/2014/main" id="{4137613E-DA42-463F-ADD0-631EB898DB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1854" y="1075334"/>
            <a:ext cx="1328215" cy="1328214"/>
          </a:xfrm>
          <a:prstGeom prst="rect">
            <a:avLst/>
          </a:prstGeom>
        </p:spPr>
      </p:pic>
      <p:pic>
        <p:nvPicPr>
          <p:cNvPr id="12" name="図 11">
            <a:extLst>
              <a:ext uri="{FF2B5EF4-FFF2-40B4-BE49-F238E27FC236}">
                <a16:creationId xmlns:a16="http://schemas.microsoft.com/office/drawing/2014/main" id="{9CFAC844-6408-43CE-954E-E43842A1BD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0494" y="1140290"/>
            <a:ext cx="1322912" cy="1325563"/>
          </a:xfrm>
          <a:prstGeom prst="rect">
            <a:avLst/>
          </a:prstGeom>
        </p:spPr>
      </p:pic>
      <p:pic>
        <p:nvPicPr>
          <p:cNvPr id="9" name="図 8">
            <a:extLst>
              <a:ext uri="{FF2B5EF4-FFF2-40B4-BE49-F238E27FC236}">
                <a16:creationId xmlns:a16="http://schemas.microsoft.com/office/drawing/2014/main" id="{F01BF204-A139-4CEB-B347-E46D5FC7CA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2637" y="1052248"/>
            <a:ext cx="1328215" cy="1328214"/>
          </a:xfrm>
          <a:prstGeom prst="rect">
            <a:avLst/>
          </a:prstGeom>
        </p:spPr>
      </p:pic>
    </p:spTree>
    <p:extLst>
      <p:ext uri="{BB962C8B-B14F-4D97-AF65-F5344CB8AC3E}">
        <p14:creationId xmlns:p14="http://schemas.microsoft.com/office/powerpoint/2010/main" val="21179002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表 13">
            <a:extLst>
              <a:ext uri="{FF2B5EF4-FFF2-40B4-BE49-F238E27FC236}">
                <a16:creationId xmlns:a16="http://schemas.microsoft.com/office/drawing/2014/main" id="{ED4AD574-E9F1-4319-B5E7-8C3984F8ED70}"/>
              </a:ext>
            </a:extLst>
          </p:cNvPr>
          <p:cNvGraphicFramePr>
            <a:graphicFrameLocks noGrp="1"/>
          </p:cNvGraphicFramePr>
          <p:nvPr>
            <p:extLst>
              <p:ext uri="{D42A27DB-BD31-4B8C-83A1-F6EECF244321}">
                <p14:modId xmlns:p14="http://schemas.microsoft.com/office/powerpoint/2010/main" val="3373388885"/>
              </p:ext>
            </p:extLst>
          </p:nvPr>
        </p:nvGraphicFramePr>
        <p:xfrm>
          <a:off x="683395" y="1140290"/>
          <a:ext cx="10825210" cy="5641510"/>
        </p:xfrm>
        <a:graphic>
          <a:graphicData uri="http://schemas.openxmlformats.org/drawingml/2006/table">
            <a:tbl>
              <a:tblPr firstRow="1" bandRow="1">
                <a:tableStyleId>{5940675A-B579-460E-94D1-54222C63F5DA}</a:tableStyleId>
              </a:tblPr>
              <a:tblGrid>
                <a:gridCol w="2165042">
                  <a:extLst>
                    <a:ext uri="{9D8B030D-6E8A-4147-A177-3AD203B41FA5}">
                      <a16:colId xmlns:a16="http://schemas.microsoft.com/office/drawing/2014/main" val="385853620"/>
                    </a:ext>
                  </a:extLst>
                </a:gridCol>
                <a:gridCol w="2165042">
                  <a:extLst>
                    <a:ext uri="{9D8B030D-6E8A-4147-A177-3AD203B41FA5}">
                      <a16:colId xmlns:a16="http://schemas.microsoft.com/office/drawing/2014/main" val="2386611592"/>
                    </a:ext>
                  </a:extLst>
                </a:gridCol>
                <a:gridCol w="2165042">
                  <a:extLst>
                    <a:ext uri="{9D8B030D-6E8A-4147-A177-3AD203B41FA5}">
                      <a16:colId xmlns:a16="http://schemas.microsoft.com/office/drawing/2014/main" val="1479039442"/>
                    </a:ext>
                  </a:extLst>
                </a:gridCol>
                <a:gridCol w="2165042">
                  <a:extLst>
                    <a:ext uri="{9D8B030D-6E8A-4147-A177-3AD203B41FA5}">
                      <a16:colId xmlns:a16="http://schemas.microsoft.com/office/drawing/2014/main" val="1499947249"/>
                    </a:ext>
                  </a:extLst>
                </a:gridCol>
                <a:gridCol w="2165042">
                  <a:extLst>
                    <a:ext uri="{9D8B030D-6E8A-4147-A177-3AD203B41FA5}">
                      <a16:colId xmlns:a16="http://schemas.microsoft.com/office/drawing/2014/main" val="1998861191"/>
                    </a:ext>
                  </a:extLst>
                </a:gridCol>
              </a:tblGrid>
              <a:tr h="1282870">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792633179"/>
                  </a:ext>
                </a:extLst>
              </a:tr>
              <a:tr h="3587373">
                <a:tc>
                  <a:txBody>
                    <a:bodyPr/>
                    <a:lstStyle/>
                    <a:p>
                      <a:pPr marL="285750" indent="-285750">
                        <a:buFont typeface="Arial" panose="020B0604020202020204" pitchFamily="34" charset="0"/>
                        <a:buChar char="•"/>
                      </a:pPr>
                      <a:r>
                        <a:rPr kumimoji="1" lang="ja-JP" altLang="en-US" sz="1400" b="1" dirty="0"/>
                        <a:t>各コースのおうちワーク講座の講義のデモ講義動画マニュアル</a:t>
                      </a:r>
                      <a:endParaRPr kumimoji="1" lang="en-US" altLang="ja-JP" sz="1400" b="1" dirty="0"/>
                    </a:p>
                    <a:p>
                      <a:pPr marL="285750" indent="-285750">
                        <a:buFont typeface="Arial" panose="020B0604020202020204" pitchFamily="34" charset="0"/>
                        <a:buChar char="•"/>
                      </a:pPr>
                      <a:endParaRPr kumimoji="1" lang="en-US" altLang="ja-JP" sz="1400" b="1" dirty="0"/>
                    </a:p>
                    <a:p>
                      <a:pPr marL="285750" indent="-285750">
                        <a:buFont typeface="Arial" panose="020B0604020202020204" pitchFamily="34" charset="0"/>
                        <a:buChar char="•"/>
                      </a:pPr>
                      <a:r>
                        <a:rPr kumimoji="1" lang="ja-JP" altLang="en-US" sz="1400" b="1" dirty="0"/>
                        <a:t>はじめてでもできるプレゼンテーション練習と基本</a:t>
                      </a:r>
                      <a:endParaRPr kumimoji="1" lang="en-US" altLang="ja-JP" sz="1400" b="1" dirty="0"/>
                    </a:p>
                    <a:p>
                      <a:pPr marL="285750" indent="-285750">
                        <a:buFont typeface="Arial" panose="020B0604020202020204" pitchFamily="34" charset="0"/>
                        <a:buChar char="•"/>
                      </a:pPr>
                      <a:endParaRPr kumimoji="1" lang="en-US" altLang="ja-JP" sz="1400" b="1" dirty="0"/>
                    </a:p>
                    <a:p>
                      <a:pPr marL="285750" indent="-285750">
                        <a:buFont typeface="Arial" panose="020B0604020202020204" pitchFamily="34" charset="0"/>
                        <a:buChar char="•"/>
                      </a:pPr>
                      <a:r>
                        <a:rPr kumimoji="1" lang="ja-JP" altLang="en-US" sz="1400" b="1" dirty="0"/>
                        <a:t>認定講師としてのふるまい</a:t>
                      </a:r>
                      <a:endParaRPr kumimoji="1" lang="en-US" altLang="ja-JP" sz="1400" b="1" dirty="0"/>
                    </a:p>
                    <a:p>
                      <a:pPr marL="285750" indent="-285750">
                        <a:buFont typeface="Arial" panose="020B0604020202020204" pitchFamily="34" charset="0"/>
                        <a:buChar char="•"/>
                      </a:pPr>
                      <a:endParaRPr kumimoji="1" lang="en-US" altLang="ja-JP" sz="1400" b="1" dirty="0"/>
                    </a:p>
                    <a:p>
                      <a:pPr marL="285750" indent="-285750">
                        <a:buFont typeface="Arial" panose="020B0604020202020204" pitchFamily="34" charset="0"/>
                        <a:buChar char="•"/>
                      </a:pPr>
                      <a:r>
                        <a:rPr kumimoji="1" lang="ja-JP" altLang="en-US" sz="1400" b="1" dirty="0"/>
                        <a:t>生徒さんへのマインドセットの教え方</a:t>
                      </a:r>
                      <a:endParaRPr kumimoji="1" lang="en-US" altLang="ja-JP" sz="1400" b="1" dirty="0"/>
                    </a:p>
                    <a:p>
                      <a:pPr marL="285750" indent="-285750">
                        <a:buFont typeface="Arial" panose="020B0604020202020204" pitchFamily="34" charset="0"/>
                        <a:buChar char="•"/>
                      </a:pPr>
                      <a:endParaRPr kumimoji="1" lang="en-US" altLang="ja-JP" sz="1400" b="1" dirty="0">
                        <a:latin typeface="+mn-lt"/>
                      </a:endParaRPr>
                    </a:p>
                  </a:txBody>
                  <a:tcPr/>
                </a:tc>
                <a:tc>
                  <a:txBody>
                    <a:bodyPr/>
                    <a:lstStyle/>
                    <a:p>
                      <a:pPr marL="285750" indent="-285750">
                        <a:buFont typeface="Arial" panose="020B0604020202020204" pitchFamily="34" charset="0"/>
                        <a:buChar char="•"/>
                      </a:pPr>
                      <a:r>
                        <a:rPr kumimoji="1" lang="ja-JP" altLang="en-US" sz="1400" b="1" dirty="0">
                          <a:latin typeface="+mn-lt"/>
                        </a:rPr>
                        <a:t>おうちワークアドバイザー認定講座メンバーサイトへアクセス</a:t>
                      </a:r>
                      <a:endParaRPr kumimoji="1" lang="en-US" altLang="ja-JP" sz="1400" b="1" dirty="0">
                        <a:latin typeface="+mn-lt"/>
                      </a:endParaRPr>
                    </a:p>
                    <a:p>
                      <a:pPr marL="285750" indent="-285750">
                        <a:buFont typeface="Arial" panose="020B0604020202020204" pitchFamily="34" charset="0"/>
                        <a:buChar char="•"/>
                      </a:pPr>
                      <a:endParaRPr kumimoji="1" lang="en-US" altLang="ja-JP" sz="1400" b="1" dirty="0">
                        <a:latin typeface="+mn-lt"/>
                      </a:endParaRPr>
                    </a:p>
                    <a:p>
                      <a:pPr marL="285750" indent="-285750">
                        <a:buFont typeface="Arial" panose="020B0604020202020204" pitchFamily="34" charset="0"/>
                        <a:buChar char="•"/>
                      </a:pPr>
                      <a:r>
                        <a:rPr kumimoji="1" lang="ja-JP" altLang="en-US" sz="1400" b="1" dirty="0">
                          <a:latin typeface="+mn-lt"/>
                        </a:rPr>
                        <a:t>各コースのおうちワーク講座のテキスト</a:t>
                      </a:r>
                      <a:endParaRPr kumimoji="1" lang="en-US" altLang="ja-JP" sz="1400" b="1" dirty="0">
                        <a:latin typeface="+mn-lt"/>
                      </a:endParaRPr>
                    </a:p>
                    <a:p>
                      <a:pPr marL="285750" indent="-285750">
                        <a:buFont typeface="Arial" panose="020B0604020202020204" pitchFamily="34" charset="0"/>
                        <a:buChar char="•"/>
                      </a:pPr>
                      <a:endParaRPr kumimoji="1" lang="en-US" altLang="ja-JP" sz="1400" b="1" dirty="0">
                        <a:latin typeface="+mn-lt"/>
                      </a:endParaRPr>
                    </a:p>
                    <a:p>
                      <a:pPr marL="285750" indent="-285750">
                        <a:buFont typeface="Arial" panose="020B0604020202020204" pitchFamily="34" charset="0"/>
                        <a:buChar char="•"/>
                      </a:pPr>
                      <a:r>
                        <a:rPr kumimoji="1" lang="ja-JP" altLang="en-US" sz="1400" b="1" dirty="0">
                          <a:latin typeface="+mn-lt"/>
                        </a:rPr>
                        <a:t>生徒向け学習用動画コンテンツの利用可能・特典配布可</a:t>
                      </a:r>
                      <a:endParaRPr kumimoji="1" lang="en-US" altLang="ja-JP" sz="1400" b="1" dirty="0">
                        <a:latin typeface="+mn-lt"/>
                      </a:endParaRPr>
                    </a:p>
                    <a:p>
                      <a:pPr marL="285750" indent="-285750">
                        <a:buFont typeface="Arial" panose="020B0604020202020204" pitchFamily="34" charset="0"/>
                        <a:buChar char="•"/>
                      </a:pPr>
                      <a:endParaRPr kumimoji="1" lang="en-US" altLang="ja-JP" sz="1400" b="1" dirty="0">
                        <a:latin typeface="+mn-lt"/>
                      </a:endParaRPr>
                    </a:p>
                    <a:p>
                      <a:pPr marL="285750" indent="-285750">
                        <a:buFont typeface="Arial" panose="020B0604020202020204" pitchFamily="34" charset="0"/>
                        <a:buChar char="•"/>
                      </a:pPr>
                      <a:endParaRPr kumimoji="1" lang="en-US" altLang="ja-JP" sz="1400" b="1" dirty="0">
                        <a:latin typeface="+mn-lt"/>
                      </a:endParaRPr>
                    </a:p>
                    <a:p>
                      <a:pPr marL="285750" indent="-285750">
                        <a:buFont typeface="Arial" panose="020B0604020202020204" pitchFamily="34" charset="0"/>
                        <a:buChar char="•"/>
                      </a:pPr>
                      <a:r>
                        <a:rPr kumimoji="1" lang="en-US" altLang="ja-JP" sz="1400" b="1" dirty="0" err="1">
                          <a:latin typeface="+mn-lt"/>
                        </a:rPr>
                        <a:t>GoogleAdsense</a:t>
                      </a:r>
                      <a:r>
                        <a:rPr kumimoji="1" lang="ja-JP" altLang="en-US" sz="1400" b="1" dirty="0">
                          <a:latin typeface="+mn-lt"/>
                        </a:rPr>
                        <a:t>合格最新情報・案件募集情報シェア</a:t>
                      </a:r>
                      <a:endParaRPr kumimoji="1" lang="en-US" altLang="ja-JP" sz="1400" b="1" dirty="0">
                        <a:latin typeface="+mn-lt"/>
                      </a:endParaRPr>
                    </a:p>
                    <a:p>
                      <a:pPr marL="285750" indent="-285750">
                        <a:buFont typeface="Arial" panose="020B0604020202020204" pitchFamily="34" charset="0"/>
                        <a:buChar char="•"/>
                      </a:pPr>
                      <a:endParaRPr kumimoji="1" lang="en-US" altLang="ja-JP" sz="1400" b="1" dirty="0">
                        <a:latin typeface="+mn-lt"/>
                      </a:endParaRPr>
                    </a:p>
                    <a:p>
                      <a:pPr marL="0" indent="0">
                        <a:buFont typeface="Arial" panose="020B0604020202020204" pitchFamily="34" charset="0"/>
                        <a:buNone/>
                      </a:pPr>
                      <a:endParaRPr kumimoji="1" lang="en-US" altLang="ja-JP" sz="1400" b="1" dirty="0">
                        <a:latin typeface="+mn-lt"/>
                      </a:endParaRPr>
                    </a:p>
                    <a:p>
                      <a:pPr marL="285750" indent="-285750">
                        <a:buFont typeface="Arial" panose="020B0604020202020204" pitchFamily="34" charset="0"/>
                        <a:buChar char="•"/>
                      </a:pPr>
                      <a:endParaRPr kumimoji="1" lang="en-US" altLang="ja-JP" sz="1400" b="1" dirty="0">
                        <a:latin typeface="+mn-lt"/>
                      </a:endParaRPr>
                    </a:p>
                  </a:txBody>
                  <a:tcPr/>
                </a:tc>
                <a:tc>
                  <a:txBody>
                    <a:bodyPr/>
                    <a:lstStyle/>
                    <a:p>
                      <a:pPr marL="285750" indent="-285750">
                        <a:buFont typeface="Arial" panose="020B0604020202020204" pitchFamily="34" charset="0"/>
                        <a:buChar char="•"/>
                      </a:pPr>
                      <a:r>
                        <a:rPr kumimoji="1" lang="ja-JP" altLang="en-US" sz="1400" b="1" dirty="0">
                          <a:latin typeface="+mn-lt"/>
                        </a:rPr>
                        <a:t>講師ブログ専用テンプレートでブログ開設＆</a:t>
                      </a:r>
                      <a:r>
                        <a:rPr kumimoji="1" lang="en-US" altLang="ja-JP" sz="1400" b="1" dirty="0">
                          <a:latin typeface="+mn-lt"/>
                        </a:rPr>
                        <a:t>SEO</a:t>
                      </a:r>
                      <a:r>
                        <a:rPr kumimoji="1" lang="ja-JP" altLang="en-US" sz="1400" b="1" dirty="0">
                          <a:latin typeface="+mn-lt"/>
                        </a:rPr>
                        <a:t>集客</a:t>
                      </a:r>
                      <a:endParaRPr kumimoji="1" lang="en-US" altLang="ja-JP" sz="1400" b="1" dirty="0">
                        <a:latin typeface="+mn-lt"/>
                      </a:endParaRPr>
                    </a:p>
                    <a:p>
                      <a:pPr marL="285750" indent="-285750">
                        <a:buFont typeface="Arial" panose="020B0604020202020204" pitchFamily="34" charset="0"/>
                        <a:buChar char="•"/>
                      </a:pPr>
                      <a:r>
                        <a:rPr kumimoji="1" lang="en-US" altLang="ja-JP" sz="1400" b="1" dirty="0">
                          <a:latin typeface="+mn-lt"/>
                        </a:rPr>
                        <a:t>SNS</a:t>
                      </a:r>
                      <a:r>
                        <a:rPr kumimoji="1" lang="ja-JP" altLang="en-US" sz="1400" b="1" dirty="0">
                          <a:latin typeface="+mn-lt"/>
                        </a:rPr>
                        <a:t>方法</a:t>
                      </a:r>
                      <a:r>
                        <a:rPr kumimoji="1" lang="en-US" altLang="ja-JP" sz="1400" b="1" dirty="0">
                          <a:latin typeface="+mn-lt"/>
                        </a:rPr>
                        <a:t>(</a:t>
                      </a:r>
                      <a:r>
                        <a:rPr kumimoji="1" lang="en-US" altLang="ja-JP" sz="1400" b="1" dirty="0" err="1">
                          <a:latin typeface="+mn-lt"/>
                        </a:rPr>
                        <a:t>Facebook,Twitter</a:t>
                      </a:r>
                      <a:r>
                        <a:rPr kumimoji="1" lang="ja-JP" altLang="en-US" sz="1400" b="1" dirty="0">
                          <a:latin typeface="+mn-lt"/>
                        </a:rPr>
                        <a:t>集客活用方法）</a:t>
                      </a:r>
                      <a:endParaRPr kumimoji="1" lang="en-US" altLang="ja-JP" sz="1400" b="1" dirty="0">
                        <a:latin typeface="+mn-lt"/>
                      </a:endParaRPr>
                    </a:p>
                    <a:p>
                      <a:pPr marL="285750" indent="-285750">
                        <a:buFont typeface="Arial" panose="020B0604020202020204" pitchFamily="34" charset="0"/>
                        <a:buChar char="•"/>
                      </a:pPr>
                      <a:r>
                        <a:rPr kumimoji="1" lang="ja-JP" altLang="en-US" sz="1400" b="1" dirty="0">
                          <a:latin typeface="+mn-lt"/>
                        </a:rPr>
                        <a:t>セミナーポータル活用方法</a:t>
                      </a:r>
                      <a:endParaRPr kumimoji="1" lang="en-US" altLang="ja-JP" sz="1400" b="1" dirty="0">
                        <a:latin typeface="+mn-lt"/>
                      </a:endParaRPr>
                    </a:p>
                    <a:p>
                      <a:pPr marL="285750" indent="-285750">
                        <a:buFont typeface="Arial" panose="020B0604020202020204" pitchFamily="34" charset="0"/>
                        <a:buChar char="•"/>
                      </a:pPr>
                      <a:endParaRPr kumimoji="1" lang="en-US" altLang="ja-JP" sz="1400" b="1" dirty="0">
                        <a:latin typeface="+mn-lt"/>
                      </a:endParaRPr>
                    </a:p>
                    <a:p>
                      <a:pPr marL="285750" indent="-285750">
                        <a:buFont typeface="Arial" panose="020B0604020202020204" pitchFamily="34" charset="0"/>
                        <a:buChar char="•"/>
                      </a:pPr>
                      <a:r>
                        <a:rPr kumimoji="1" lang="ja-JP" altLang="en-US" sz="1400" b="1" dirty="0">
                          <a:latin typeface="+mn-lt"/>
                        </a:rPr>
                        <a:t>リアル地域集客方法</a:t>
                      </a:r>
                      <a:r>
                        <a:rPr kumimoji="1" lang="en-US" altLang="ja-JP" sz="1400" b="1" dirty="0">
                          <a:latin typeface="+mn-lt"/>
                        </a:rPr>
                        <a:t>(</a:t>
                      </a:r>
                      <a:r>
                        <a:rPr kumimoji="1" lang="ja-JP" altLang="en-US" sz="1400" b="1" dirty="0">
                          <a:latin typeface="+mn-lt"/>
                        </a:rPr>
                        <a:t>協会集客用チラシ＆ポスターテンプレ）</a:t>
                      </a:r>
                      <a:endParaRPr kumimoji="1" lang="en-US" altLang="ja-JP" sz="1400" b="1" dirty="0">
                        <a:latin typeface="+mn-lt"/>
                      </a:endParaRPr>
                    </a:p>
                    <a:p>
                      <a:pPr marL="285750" indent="-285750">
                        <a:buFont typeface="Arial" panose="020B0604020202020204" pitchFamily="34" charset="0"/>
                        <a:buChar char="•"/>
                      </a:pPr>
                      <a:endParaRPr kumimoji="1" lang="en-US" altLang="ja-JP" sz="1400" b="1" dirty="0">
                        <a:latin typeface="+mn-lt"/>
                      </a:endParaRPr>
                    </a:p>
                    <a:p>
                      <a:pPr marL="285750" indent="-285750">
                        <a:buFont typeface="Arial" panose="020B0604020202020204" pitchFamily="34" charset="0"/>
                        <a:buChar char="•"/>
                      </a:pPr>
                      <a:r>
                        <a:rPr kumimoji="1" lang="ja-JP" altLang="en-US" sz="1400" b="1" dirty="0">
                          <a:latin typeface="+mn-lt"/>
                        </a:rPr>
                        <a:t>協会メルマガ・理事</a:t>
                      </a:r>
                      <a:endParaRPr kumimoji="1" lang="en-US" altLang="ja-JP" sz="1400" b="1" dirty="0">
                        <a:latin typeface="+mn-lt"/>
                      </a:endParaRPr>
                    </a:p>
                    <a:p>
                      <a:pPr marL="0" indent="0">
                        <a:buFont typeface="Arial" panose="020B0604020202020204" pitchFamily="34" charset="0"/>
                        <a:buNone/>
                      </a:pPr>
                      <a:r>
                        <a:rPr kumimoji="1" lang="ja-JP" altLang="en-US" sz="1400" b="1" dirty="0">
                          <a:latin typeface="+mn-lt"/>
                        </a:rPr>
                        <a:t>メルマガによる紹介</a:t>
                      </a:r>
                      <a:endParaRPr kumimoji="1" lang="en-US" altLang="ja-JP" sz="1400" b="1" dirty="0">
                        <a:latin typeface="+mn-lt"/>
                      </a:endParaRPr>
                    </a:p>
                    <a:p>
                      <a:pPr marL="0" indent="0">
                        <a:buFont typeface="Arial" panose="020B0604020202020204" pitchFamily="34" charset="0"/>
                        <a:buNone/>
                      </a:pPr>
                      <a:endParaRPr kumimoji="1" lang="en-US" altLang="ja-JP" sz="1400" b="1" dirty="0">
                        <a:latin typeface="+mn-lt"/>
                      </a:endParaRPr>
                    </a:p>
                    <a:p>
                      <a:pPr marL="0" indent="0">
                        <a:buFont typeface="Arial" panose="020B0604020202020204" pitchFamily="34" charset="0"/>
                        <a:buNone/>
                      </a:pPr>
                      <a:r>
                        <a:rPr kumimoji="1" lang="ja-JP" altLang="en-US" sz="1400" b="1" dirty="0">
                          <a:latin typeface="+mn-lt"/>
                        </a:rPr>
                        <a:t>・</a:t>
                      </a:r>
                      <a:r>
                        <a:rPr kumimoji="1" lang="en-US" altLang="ja-JP" sz="1400" b="1" dirty="0">
                          <a:latin typeface="+mn-lt"/>
                        </a:rPr>
                        <a:t>SNS</a:t>
                      </a:r>
                      <a:r>
                        <a:rPr kumimoji="1" lang="ja-JP" altLang="en-US" sz="1400" b="1" dirty="0">
                          <a:latin typeface="+mn-lt"/>
                        </a:rPr>
                        <a:t>・リアル集客実践</a:t>
                      </a:r>
                      <a:endParaRPr kumimoji="1" lang="en-US" altLang="ja-JP" sz="1400" b="1" dirty="0">
                        <a:latin typeface="+mn-lt"/>
                      </a:endParaRPr>
                    </a:p>
                  </a:txBody>
                  <a:tcPr/>
                </a:tc>
                <a:tc>
                  <a:txBody>
                    <a:bodyPr/>
                    <a:lstStyle/>
                    <a:p>
                      <a:pPr marL="285750" indent="-285750">
                        <a:buFont typeface="Arial" panose="020B0604020202020204" pitchFamily="34" charset="0"/>
                        <a:buChar char="•"/>
                      </a:pPr>
                      <a:r>
                        <a:rPr kumimoji="1" lang="ja-JP" altLang="en-US" sz="1400" b="1" dirty="0"/>
                        <a:t>魅力的な</a:t>
                      </a:r>
                      <a:r>
                        <a:rPr kumimoji="1" lang="en-US" altLang="ja-JP" sz="1400" b="1" dirty="0"/>
                        <a:t>20</a:t>
                      </a:r>
                      <a:r>
                        <a:rPr kumimoji="1" lang="ja-JP" altLang="en-US" sz="1400" b="1" dirty="0"/>
                        <a:t>秒自己紹介作成ワーク</a:t>
                      </a:r>
                      <a:endParaRPr kumimoji="1" lang="en-US" altLang="ja-JP" sz="1400" b="1" dirty="0"/>
                    </a:p>
                    <a:p>
                      <a:pPr marL="285750" indent="-285750">
                        <a:buFont typeface="Arial" panose="020B0604020202020204" pitchFamily="34" charset="0"/>
                        <a:buChar char="•"/>
                      </a:pPr>
                      <a:r>
                        <a:rPr kumimoji="1" lang="ja-JP" altLang="en-US" sz="1400" b="1" dirty="0"/>
                        <a:t>講座販売方法</a:t>
                      </a:r>
                      <a:endParaRPr kumimoji="1" lang="en-US" altLang="ja-JP" sz="1400" b="1" dirty="0"/>
                    </a:p>
                    <a:p>
                      <a:pPr marL="285750" indent="-285750">
                        <a:buFont typeface="Arial" panose="020B0604020202020204" pitchFamily="34" charset="0"/>
                        <a:buChar char="•"/>
                      </a:pPr>
                      <a:endParaRPr kumimoji="1" lang="en-US" altLang="ja-JP" sz="1400" b="1" dirty="0"/>
                    </a:p>
                    <a:p>
                      <a:pPr marL="285750" indent="-285750">
                        <a:buFont typeface="Arial" panose="020B0604020202020204" pitchFamily="34" charset="0"/>
                        <a:buChar char="•"/>
                      </a:pPr>
                      <a:r>
                        <a:rPr kumimoji="1" lang="ja-JP" altLang="en-US" sz="1400" b="1" dirty="0"/>
                        <a:t>講座販売の為のセミナーセールス手法（レジュメ提供・セミナー解説動画）</a:t>
                      </a:r>
                    </a:p>
                    <a:p>
                      <a:pPr marL="285750" indent="-285750">
                        <a:buFont typeface="Arial" panose="020B0604020202020204" pitchFamily="34" charset="0"/>
                        <a:buChar char="•"/>
                      </a:pPr>
                      <a:endParaRPr kumimoji="1" lang="ja-JP" altLang="en-US" sz="1400" b="1" dirty="0"/>
                    </a:p>
                    <a:p>
                      <a:pPr marL="285750" indent="-285750">
                        <a:buFont typeface="Arial" panose="020B0604020202020204" pitchFamily="34" charset="0"/>
                        <a:buChar char="•"/>
                      </a:pPr>
                      <a:r>
                        <a:rPr kumimoji="1" lang="ja-JP" altLang="en-US" sz="1400" b="1" dirty="0"/>
                        <a:t>協会独自</a:t>
                      </a:r>
                      <a:r>
                        <a:rPr kumimoji="1" lang="en-US" altLang="ja-JP" sz="1400" b="1" dirty="0"/>
                        <a:t>LP</a:t>
                      </a:r>
                      <a:r>
                        <a:rPr kumimoji="1" lang="ja-JP" altLang="en-US" sz="1400" b="1" dirty="0"/>
                        <a:t>利用による販売ページによる講師の販売ページ作成</a:t>
                      </a:r>
                      <a:endParaRPr kumimoji="1" lang="en-US" altLang="ja-JP" sz="1400" b="1" dirty="0"/>
                    </a:p>
                    <a:p>
                      <a:pPr marL="285750" indent="-285750">
                        <a:buFont typeface="Arial" panose="020B0604020202020204" pitchFamily="34" charset="0"/>
                        <a:buChar char="•"/>
                      </a:pPr>
                      <a:endParaRPr kumimoji="1" lang="en-US" altLang="ja-JP" sz="1400" b="1" dirty="0"/>
                    </a:p>
                    <a:p>
                      <a:pPr marL="0" indent="0">
                        <a:buFont typeface="Arial" panose="020B0604020202020204" pitchFamily="34" charset="0"/>
                        <a:buNone/>
                      </a:pPr>
                      <a:endParaRPr kumimoji="1" lang="en-US" altLang="ja-JP" sz="1400" b="1" dirty="0"/>
                    </a:p>
                    <a:p>
                      <a:pPr marL="0" indent="0">
                        <a:buFont typeface="Arial" panose="020B0604020202020204" pitchFamily="34" charset="0"/>
                        <a:buNone/>
                      </a:pPr>
                      <a:endParaRPr kumimoji="1" lang="en-US" altLang="ja-JP" sz="1400" b="1" dirty="0"/>
                    </a:p>
                    <a:p>
                      <a:pPr marL="0" indent="0">
                        <a:buFont typeface="Arial" panose="020B0604020202020204" pitchFamily="34" charset="0"/>
                        <a:buNone/>
                      </a:pPr>
                      <a:r>
                        <a:rPr kumimoji="1" lang="ja-JP" altLang="en-US" sz="1400" b="1" dirty="0"/>
                        <a:t>・営業（ロールプレイ）研修</a:t>
                      </a:r>
                    </a:p>
                    <a:p>
                      <a:endParaRPr kumimoji="1" lang="ja-JP" altLang="en-US" dirty="0"/>
                    </a:p>
                  </a:txBody>
                  <a:tcPr/>
                </a:tc>
                <a:tc>
                  <a:txBody>
                    <a:bodyPr/>
                    <a:lstStyle/>
                    <a:p>
                      <a:pPr marL="285750" indent="-285750">
                        <a:buFont typeface="Arial" panose="020B0604020202020204" pitchFamily="34" charset="0"/>
                        <a:buChar char="•"/>
                      </a:pPr>
                      <a:r>
                        <a:rPr kumimoji="1" lang="ja-JP" altLang="en-US" sz="1400" b="1" dirty="0"/>
                        <a:t>認定講師コミュニティへの参加権利</a:t>
                      </a:r>
                      <a:endParaRPr kumimoji="1" lang="en-US" altLang="ja-JP" sz="1400" b="1" dirty="0"/>
                    </a:p>
                    <a:p>
                      <a:pPr marL="285750" indent="-285750">
                        <a:buFont typeface="Arial" panose="020B0604020202020204" pitchFamily="34" charset="0"/>
                        <a:buChar char="•"/>
                      </a:pPr>
                      <a:endParaRPr kumimoji="1" lang="en-US" altLang="ja-JP" sz="1400" b="1" dirty="0"/>
                    </a:p>
                    <a:p>
                      <a:pPr marL="285750" indent="-285750">
                        <a:buFont typeface="Arial" panose="020B0604020202020204" pitchFamily="34" charset="0"/>
                        <a:buChar char="•"/>
                      </a:pPr>
                      <a:r>
                        <a:rPr kumimoji="1" lang="ja-JP" altLang="en-US" sz="1400" b="1" dirty="0"/>
                        <a:t>認定講師同期生コミュティグループご招待権利</a:t>
                      </a:r>
                      <a:endParaRPr kumimoji="1" lang="en-US" altLang="ja-JP" sz="1400" b="1" dirty="0"/>
                    </a:p>
                    <a:p>
                      <a:pPr marL="285750" indent="-285750">
                        <a:buFont typeface="Arial" panose="020B0604020202020204" pitchFamily="34" charset="0"/>
                        <a:buChar char="•"/>
                      </a:pPr>
                      <a:endParaRPr kumimoji="1" lang="en-US" altLang="ja-JP" sz="1400" b="1" dirty="0"/>
                    </a:p>
                    <a:p>
                      <a:pPr marL="285750" indent="-285750">
                        <a:buFont typeface="Arial" panose="020B0604020202020204" pitchFamily="34" charset="0"/>
                        <a:buChar char="•"/>
                      </a:pPr>
                      <a:r>
                        <a:rPr kumimoji="1" lang="ja-JP" altLang="en-US" sz="1400" b="1" dirty="0"/>
                        <a:t>認定講師質問（生徒さんからの</a:t>
                      </a:r>
                      <a:r>
                        <a:rPr kumimoji="1" lang="en-US" altLang="ja-JP" sz="1400" b="1" dirty="0"/>
                        <a:t>Q&amp;A</a:t>
                      </a:r>
                      <a:r>
                        <a:rPr kumimoji="1" lang="ja-JP" altLang="en-US" sz="1400" b="1" dirty="0"/>
                        <a:t>対応）グループチャット参加権利</a:t>
                      </a:r>
                      <a:endParaRPr kumimoji="1" lang="en-US" altLang="ja-JP" sz="1400" b="1" dirty="0"/>
                    </a:p>
                    <a:p>
                      <a:pPr marL="285750" indent="-285750">
                        <a:buFont typeface="Arial" panose="020B0604020202020204" pitchFamily="34" charset="0"/>
                        <a:buChar char="•"/>
                      </a:pPr>
                      <a:endParaRPr kumimoji="1" lang="en-US" altLang="ja-JP" sz="1400" b="1" dirty="0"/>
                    </a:p>
                    <a:p>
                      <a:pPr marL="285750" indent="-285750">
                        <a:buFont typeface="Arial" panose="020B0604020202020204" pitchFamily="34" charset="0"/>
                        <a:buChar char="•"/>
                      </a:pPr>
                      <a:r>
                        <a:rPr kumimoji="1" lang="ja-JP" altLang="en-US" sz="1400" b="1" dirty="0"/>
                        <a:t>講師定例会（月次）の参加権利</a:t>
                      </a:r>
                      <a:endParaRPr kumimoji="1" lang="en-US" altLang="ja-JP" sz="1400" b="1" dirty="0"/>
                    </a:p>
                    <a:p>
                      <a:pPr marL="0" indent="0">
                        <a:buFont typeface="Arial" panose="020B0604020202020204" pitchFamily="34" charset="0"/>
                        <a:buNone/>
                      </a:pPr>
                      <a:endParaRPr kumimoji="1" lang="en-US" altLang="ja-JP" sz="1400" b="1" dirty="0"/>
                    </a:p>
                    <a:p>
                      <a:pPr marL="285750" indent="-285750">
                        <a:buFont typeface="Arial" panose="020B0604020202020204" pitchFamily="34" charset="0"/>
                        <a:buChar char="•"/>
                      </a:pPr>
                      <a:r>
                        <a:rPr kumimoji="1" lang="ja-JP" altLang="en-US" sz="1400" b="1" dirty="0"/>
                        <a:t>協会主催セミナーやコンテンツの販売権限と閲覧権利</a:t>
                      </a:r>
                      <a:endParaRPr kumimoji="1" lang="en-US" altLang="ja-JP" sz="1400" b="1" dirty="0"/>
                    </a:p>
                  </a:txBody>
                  <a:tcPr/>
                </a:tc>
                <a:extLst>
                  <a:ext uri="{0D108BD9-81ED-4DB2-BD59-A6C34878D82A}">
                    <a16:rowId xmlns:a16="http://schemas.microsoft.com/office/drawing/2014/main" val="4138652733"/>
                  </a:ext>
                </a:extLst>
              </a:tr>
            </a:tbl>
          </a:graphicData>
        </a:graphic>
      </p:graphicFrame>
      <p:sp>
        <p:nvSpPr>
          <p:cNvPr id="2" name="タイトル 1">
            <a:extLst>
              <a:ext uri="{FF2B5EF4-FFF2-40B4-BE49-F238E27FC236}">
                <a16:creationId xmlns:a16="http://schemas.microsoft.com/office/drawing/2014/main" id="{FE5DDB8F-6E3C-4878-8801-9F74DFE9614E}"/>
              </a:ext>
            </a:extLst>
          </p:cNvPr>
          <p:cNvSpPr>
            <a:spLocks noGrp="1"/>
          </p:cNvSpPr>
          <p:nvPr>
            <p:ph type="title"/>
          </p:nvPr>
        </p:nvSpPr>
        <p:spPr>
          <a:xfrm>
            <a:off x="683395" y="140377"/>
            <a:ext cx="10515600" cy="1325563"/>
          </a:xfrm>
        </p:spPr>
        <p:txBody>
          <a:bodyPr>
            <a:normAutofit/>
          </a:bodyPr>
          <a:lstStyle/>
          <a:p>
            <a:r>
              <a:rPr lang="ja-JP" altLang="en-US" sz="3200" b="1" dirty="0"/>
              <a:t>おうちワークアドバイザーになると得られるもの</a:t>
            </a:r>
            <a:endParaRPr kumimoji="1" lang="ja-JP" altLang="en-US" sz="3200" b="1" dirty="0"/>
          </a:p>
        </p:txBody>
      </p:sp>
      <p:pic>
        <p:nvPicPr>
          <p:cNvPr id="4" name="図 3">
            <a:extLst>
              <a:ext uri="{FF2B5EF4-FFF2-40B4-BE49-F238E27FC236}">
                <a16:creationId xmlns:a16="http://schemas.microsoft.com/office/drawing/2014/main" id="{FB348F5B-9803-40D7-BDD8-6A8AE0BC65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0572" y="1057994"/>
            <a:ext cx="1322912" cy="1325563"/>
          </a:xfrm>
          <a:prstGeom prst="rect">
            <a:avLst/>
          </a:prstGeom>
        </p:spPr>
      </p:pic>
      <p:pic>
        <p:nvPicPr>
          <p:cNvPr id="8" name="図 7">
            <a:extLst>
              <a:ext uri="{FF2B5EF4-FFF2-40B4-BE49-F238E27FC236}">
                <a16:creationId xmlns:a16="http://schemas.microsoft.com/office/drawing/2014/main" id="{3F54C8C2-AC3E-4549-AC25-F237BB584A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354" y="1096273"/>
            <a:ext cx="1322912" cy="1325563"/>
          </a:xfrm>
          <a:prstGeom prst="rect">
            <a:avLst/>
          </a:prstGeom>
        </p:spPr>
      </p:pic>
      <p:pic>
        <p:nvPicPr>
          <p:cNvPr id="10" name="図 9">
            <a:extLst>
              <a:ext uri="{FF2B5EF4-FFF2-40B4-BE49-F238E27FC236}">
                <a16:creationId xmlns:a16="http://schemas.microsoft.com/office/drawing/2014/main" id="{4137613E-DA42-463F-ADD0-631EB898DB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1854" y="1075334"/>
            <a:ext cx="1328215" cy="1328214"/>
          </a:xfrm>
          <a:prstGeom prst="rect">
            <a:avLst/>
          </a:prstGeom>
        </p:spPr>
      </p:pic>
      <p:pic>
        <p:nvPicPr>
          <p:cNvPr id="12" name="図 11">
            <a:extLst>
              <a:ext uri="{FF2B5EF4-FFF2-40B4-BE49-F238E27FC236}">
                <a16:creationId xmlns:a16="http://schemas.microsoft.com/office/drawing/2014/main" id="{9CFAC844-6408-43CE-954E-E43842A1BD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0494" y="1140290"/>
            <a:ext cx="1322912" cy="1325563"/>
          </a:xfrm>
          <a:prstGeom prst="rect">
            <a:avLst/>
          </a:prstGeom>
        </p:spPr>
      </p:pic>
      <p:pic>
        <p:nvPicPr>
          <p:cNvPr id="9" name="図 8">
            <a:extLst>
              <a:ext uri="{FF2B5EF4-FFF2-40B4-BE49-F238E27FC236}">
                <a16:creationId xmlns:a16="http://schemas.microsoft.com/office/drawing/2014/main" id="{F01BF204-A139-4CEB-B347-E46D5FC7CA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2637" y="1052248"/>
            <a:ext cx="1328215" cy="1328214"/>
          </a:xfrm>
          <a:prstGeom prst="rect">
            <a:avLst/>
          </a:prstGeom>
        </p:spPr>
      </p:pic>
      <p:sp>
        <p:nvSpPr>
          <p:cNvPr id="11" name="正方形/長方形 10">
            <a:extLst>
              <a:ext uri="{FF2B5EF4-FFF2-40B4-BE49-F238E27FC236}">
                <a16:creationId xmlns:a16="http://schemas.microsoft.com/office/drawing/2014/main" id="{896E41C0-B5BB-40EF-A191-74478FEFED84}"/>
              </a:ext>
            </a:extLst>
          </p:cNvPr>
          <p:cNvSpPr/>
          <p:nvPr/>
        </p:nvSpPr>
        <p:spPr>
          <a:xfrm>
            <a:off x="742394" y="2421836"/>
            <a:ext cx="8585343" cy="3344244"/>
          </a:xfrm>
          <a:prstGeom prst="rect">
            <a:avLst/>
          </a:prstGeom>
          <a:solidFill>
            <a:srgbClr val="7CCCD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おうちワークアドバイザー認定講座</a:t>
            </a:r>
            <a:endParaRPr kumimoji="1" lang="ja-JP" altLang="en-US" b="1" dirty="0">
              <a:solidFill>
                <a:schemeClr val="tx1"/>
              </a:solidFill>
            </a:endParaRPr>
          </a:p>
        </p:txBody>
      </p:sp>
      <p:sp>
        <p:nvSpPr>
          <p:cNvPr id="13" name="正方形/長方形 12">
            <a:extLst>
              <a:ext uri="{FF2B5EF4-FFF2-40B4-BE49-F238E27FC236}">
                <a16:creationId xmlns:a16="http://schemas.microsoft.com/office/drawing/2014/main" id="{2D316076-77BD-4803-8C17-43747CA4CE31}"/>
              </a:ext>
            </a:extLst>
          </p:cNvPr>
          <p:cNvSpPr/>
          <p:nvPr/>
        </p:nvSpPr>
        <p:spPr>
          <a:xfrm>
            <a:off x="719096" y="5766080"/>
            <a:ext cx="8680936" cy="643345"/>
          </a:xfrm>
          <a:prstGeom prst="rect">
            <a:avLst/>
          </a:prstGeom>
          <a:solidFill>
            <a:srgbClr val="FCE2A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tx1"/>
              </a:solidFill>
            </a:endParaRPr>
          </a:p>
        </p:txBody>
      </p:sp>
      <p:sp>
        <p:nvSpPr>
          <p:cNvPr id="15" name="正方形/長方形 14">
            <a:extLst>
              <a:ext uri="{FF2B5EF4-FFF2-40B4-BE49-F238E27FC236}">
                <a16:creationId xmlns:a16="http://schemas.microsoft.com/office/drawing/2014/main" id="{89A67EE3-DF29-4EA7-A0AB-9A4670ADFE0F}"/>
              </a:ext>
            </a:extLst>
          </p:cNvPr>
          <p:cNvSpPr/>
          <p:nvPr/>
        </p:nvSpPr>
        <p:spPr>
          <a:xfrm>
            <a:off x="9351034" y="2448513"/>
            <a:ext cx="2075275" cy="3960912"/>
          </a:xfrm>
          <a:prstGeom prst="rect">
            <a:avLst/>
          </a:prstGeom>
          <a:solidFill>
            <a:srgbClr val="FCE2A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おうちワーク</a:t>
            </a:r>
            <a:br>
              <a:rPr kumimoji="1" lang="en-US" altLang="ja-JP" b="1" dirty="0">
                <a:solidFill>
                  <a:schemeClr val="tx1"/>
                </a:solidFill>
              </a:rPr>
            </a:br>
            <a:r>
              <a:rPr kumimoji="1" lang="ja-JP" altLang="en-US" b="1" dirty="0">
                <a:solidFill>
                  <a:schemeClr val="tx1"/>
                </a:solidFill>
              </a:rPr>
              <a:t>アドバイザー</a:t>
            </a:r>
            <a:endParaRPr kumimoji="1" lang="en-US" altLang="ja-JP" b="1" dirty="0">
              <a:solidFill>
                <a:schemeClr val="tx1"/>
              </a:solidFill>
            </a:endParaRPr>
          </a:p>
          <a:p>
            <a:pPr algn="ctr"/>
            <a:r>
              <a:rPr lang="ja-JP" altLang="en-US" b="1" dirty="0">
                <a:solidFill>
                  <a:schemeClr val="tx1"/>
                </a:solidFill>
              </a:rPr>
              <a:t>認定</a:t>
            </a:r>
            <a:endParaRPr lang="en-US" altLang="ja-JP" b="1" dirty="0">
              <a:solidFill>
                <a:schemeClr val="tx1"/>
              </a:solidFill>
            </a:endParaRPr>
          </a:p>
          <a:p>
            <a:pPr algn="ctr"/>
            <a:r>
              <a:rPr kumimoji="1" lang="ja-JP" altLang="en-US" b="1" dirty="0">
                <a:solidFill>
                  <a:schemeClr val="tx1"/>
                </a:solidFill>
              </a:rPr>
              <a:t>＆</a:t>
            </a:r>
            <a:endParaRPr kumimoji="1" lang="en-US" altLang="ja-JP" b="1" dirty="0">
              <a:solidFill>
                <a:schemeClr val="tx1"/>
              </a:solidFill>
            </a:endParaRPr>
          </a:p>
          <a:p>
            <a:pPr algn="ctr"/>
            <a:r>
              <a:rPr lang="ja-JP" altLang="en-US" b="1" dirty="0">
                <a:solidFill>
                  <a:schemeClr val="tx1"/>
                </a:solidFill>
              </a:rPr>
              <a:t>講師</a:t>
            </a:r>
            <a:r>
              <a:rPr kumimoji="1" lang="ja-JP" altLang="en-US" b="1" dirty="0">
                <a:solidFill>
                  <a:schemeClr val="tx1"/>
                </a:solidFill>
              </a:rPr>
              <a:t>会員</a:t>
            </a:r>
          </a:p>
        </p:txBody>
      </p:sp>
    </p:spTree>
    <p:extLst>
      <p:ext uri="{BB962C8B-B14F-4D97-AF65-F5344CB8AC3E}">
        <p14:creationId xmlns:p14="http://schemas.microsoft.com/office/powerpoint/2010/main" val="32500243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5DDB8F-6E3C-4878-8801-9F74DFE9614E}"/>
              </a:ext>
            </a:extLst>
          </p:cNvPr>
          <p:cNvSpPr>
            <a:spLocks noGrp="1"/>
          </p:cNvSpPr>
          <p:nvPr>
            <p:ph type="title"/>
          </p:nvPr>
        </p:nvSpPr>
        <p:spPr>
          <a:xfrm>
            <a:off x="683395" y="140377"/>
            <a:ext cx="10515600" cy="1325563"/>
          </a:xfrm>
        </p:spPr>
        <p:txBody>
          <a:bodyPr>
            <a:normAutofit/>
          </a:bodyPr>
          <a:lstStyle/>
          <a:p>
            <a:r>
              <a:rPr lang="ja-JP" altLang="en-US" sz="3200" b="1" dirty="0"/>
              <a:t>おうちワークアドバイザー認定講座を受講すると</a:t>
            </a:r>
            <a:r>
              <a:rPr lang="en-US" altLang="ja-JP" sz="3200" b="1" dirty="0"/>
              <a:t>…</a:t>
            </a:r>
            <a:r>
              <a:rPr lang="ja-JP" altLang="en-US" sz="3200" b="1" dirty="0"/>
              <a:t>？</a:t>
            </a:r>
            <a:endParaRPr kumimoji="1" lang="ja-JP" altLang="en-US" sz="3200" b="1" dirty="0"/>
          </a:p>
        </p:txBody>
      </p:sp>
      <p:pic>
        <p:nvPicPr>
          <p:cNvPr id="6" name="Picture 2" descr="https://i1.wp.com/ouchi-work.jp/wp-content/uploads/2018/11/5.png?resize=750%2C422&amp;ssl=1">
            <a:extLst>
              <a:ext uri="{FF2B5EF4-FFF2-40B4-BE49-F238E27FC236}">
                <a16:creationId xmlns:a16="http://schemas.microsoft.com/office/drawing/2014/main" id="{A52E8C38-627D-4D68-ABEF-E87D6DCD7C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985" y="1674020"/>
            <a:ext cx="7747887" cy="4359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476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5144B8F-B89D-4851-91BC-9D0B21540AB9}"/>
              </a:ext>
            </a:extLst>
          </p:cNvPr>
          <p:cNvSpPr txBox="1"/>
          <p:nvPr/>
        </p:nvSpPr>
        <p:spPr>
          <a:xfrm>
            <a:off x="1359244" y="840259"/>
            <a:ext cx="4288353" cy="707886"/>
          </a:xfrm>
          <a:prstGeom prst="rect">
            <a:avLst/>
          </a:prstGeom>
          <a:noFill/>
        </p:spPr>
        <p:txBody>
          <a:bodyPr wrap="none" rtlCol="0">
            <a:spAutoFit/>
          </a:bodyPr>
          <a:lstStyle/>
          <a:p>
            <a:r>
              <a:rPr lang="ja-JP" altLang="en-US" sz="4000" dirty="0">
                <a:latin typeface="Yu Gothic UI Semibold" panose="020B0700000000000000" pitchFamily="50" charset="-128"/>
                <a:ea typeface="Yu Gothic UI Semibold" panose="020B0700000000000000" pitchFamily="50" charset="-128"/>
              </a:rPr>
              <a:t>副理事　橋田千鶴</a:t>
            </a:r>
          </a:p>
        </p:txBody>
      </p:sp>
      <p:sp>
        <p:nvSpPr>
          <p:cNvPr id="5" name="テキスト ボックス 4">
            <a:extLst>
              <a:ext uri="{FF2B5EF4-FFF2-40B4-BE49-F238E27FC236}">
                <a16:creationId xmlns:a16="http://schemas.microsoft.com/office/drawing/2014/main" id="{ADD304D4-477C-492E-8642-4D8BF5EFCFE7}"/>
              </a:ext>
            </a:extLst>
          </p:cNvPr>
          <p:cNvSpPr txBox="1"/>
          <p:nvPr/>
        </p:nvSpPr>
        <p:spPr>
          <a:xfrm>
            <a:off x="880535" y="1775094"/>
            <a:ext cx="8206709" cy="5078313"/>
          </a:xfrm>
          <a:prstGeom prst="rect">
            <a:avLst/>
          </a:prstGeom>
          <a:noFill/>
        </p:spPr>
        <p:txBody>
          <a:bodyPr wrap="square" rtlCol="0">
            <a:spAutoFit/>
          </a:bodyPr>
          <a:lstStyle/>
          <a:p>
            <a:pPr marL="0" lvl="1" indent="-285750">
              <a:spcBef>
                <a:spcPts val="0"/>
              </a:spcBef>
              <a:buSzPts val="1800"/>
              <a:buFont typeface="Arial" panose="020B0604020202020204" pitchFamily="34" charset="0"/>
              <a:buChar char="•"/>
            </a:pPr>
            <a:r>
              <a:rPr lang="ja-JP" altLang="en-US" dirty="0">
                <a:latin typeface="Yu Gothic UI Semilight" panose="020B0400000000000000" pitchFamily="50" charset="-128"/>
                <a:ea typeface="Yu Gothic UI Semilight" panose="020B0400000000000000" pitchFamily="50" charset="-128"/>
              </a:rPr>
              <a:t>熊本出身、福岡育ち、川崎在住（</a:t>
            </a:r>
            <a:r>
              <a:rPr lang="en-US" altLang="ja-JP" dirty="0">
                <a:latin typeface="Yu Gothic UI Semilight" panose="020B0400000000000000" pitchFamily="50" charset="-128"/>
                <a:ea typeface="Yu Gothic UI Semilight" panose="020B0400000000000000" pitchFamily="50" charset="-128"/>
              </a:rPr>
              <a:t>14</a:t>
            </a:r>
            <a:r>
              <a:rPr lang="ja-JP" altLang="en-US" dirty="0">
                <a:latin typeface="Yu Gothic UI Semilight" panose="020B0400000000000000" pitchFamily="50" charset="-128"/>
                <a:ea typeface="Yu Gothic UI Semilight" panose="020B0400000000000000" pitchFamily="50" charset="-128"/>
              </a:rPr>
              <a:t>歳、</a:t>
            </a:r>
            <a:r>
              <a:rPr lang="en-US" altLang="ja-JP" dirty="0">
                <a:latin typeface="Yu Gothic UI Semilight" panose="020B0400000000000000" pitchFamily="50" charset="-128"/>
                <a:ea typeface="Yu Gothic UI Semilight" panose="020B0400000000000000" pitchFamily="50" charset="-128"/>
              </a:rPr>
              <a:t>11</a:t>
            </a:r>
            <a:r>
              <a:rPr lang="ja-JP" altLang="en-US" dirty="0">
                <a:latin typeface="Yu Gothic UI Semilight" panose="020B0400000000000000" pitchFamily="50" charset="-128"/>
                <a:ea typeface="Yu Gothic UI Semilight" panose="020B0400000000000000" pitchFamily="50" charset="-128"/>
              </a:rPr>
              <a:t>歳、</a:t>
            </a:r>
            <a:r>
              <a:rPr lang="en-US" altLang="ja-JP" dirty="0">
                <a:latin typeface="Yu Gothic UI Semilight" panose="020B0400000000000000" pitchFamily="50" charset="-128"/>
                <a:ea typeface="Yu Gothic UI Semilight" panose="020B0400000000000000" pitchFamily="50" charset="-128"/>
              </a:rPr>
              <a:t>7</a:t>
            </a:r>
            <a:r>
              <a:rPr lang="ja-JP" altLang="en-US" dirty="0">
                <a:latin typeface="Yu Gothic UI Semilight" panose="020B0400000000000000" pitchFamily="50" charset="-128"/>
                <a:ea typeface="Yu Gothic UI Semilight" panose="020B0400000000000000" pitchFamily="50" charset="-128"/>
              </a:rPr>
              <a:t>歳の三兄弟のママ）</a:t>
            </a:r>
          </a:p>
          <a:p>
            <a:pPr marL="0" lvl="1" indent="-285750">
              <a:spcBef>
                <a:spcPts val="0"/>
              </a:spcBef>
              <a:buSzPts val="1800"/>
              <a:buFont typeface="Arial" panose="020B0604020202020204" pitchFamily="34" charset="0"/>
              <a:buChar char="•"/>
            </a:pPr>
            <a:r>
              <a:rPr lang="ja-JP" altLang="en-US" dirty="0">
                <a:latin typeface="Yu Gothic UI Semilight" panose="020B0400000000000000" pitchFamily="50" charset="-128"/>
                <a:ea typeface="Yu Gothic UI Semilight" panose="020B0400000000000000" pitchFamily="50" charset="-128"/>
              </a:rPr>
              <a:t>趣味はマンガ、着物、お買い物、イルカショーウォッチング</a:t>
            </a:r>
            <a:endParaRPr lang="en-US" altLang="ja-JP" dirty="0">
              <a:latin typeface="Yu Gothic UI Semilight" panose="020B0400000000000000" pitchFamily="50" charset="-128"/>
              <a:ea typeface="Yu Gothic UI Semilight" panose="020B0400000000000000" pitchFamily="50" charset="-128"/>
            </a:endParaRPr>
          </a:p>
          <a:p>
            <a:pPr marL="0" lvl="1" indent="-285750">
              <a:spcBef>
                <a:spcPts val="0"/>
              </a:spcBef>
              <a:buSzPts val="1800"/>
              <a:buFont typeface="Arial" panose="020B0604020202020204" pitchFamily="34" charset="0"/>
              <a:buChar char="•"/>
            </a:pPr>
            <a:r>
              <a:rPr lang="ja-JP" altLang="en-US" dirty="0">
                <a:latin typeface="Yu Gothic UI Semilight" panose="020B0400000000000000" pitchFamily="50" charset="-128"/>
                <a:ea typeface="Yu Gothic UI Semilight" panose="020B0400000000000000" pitchFamily="50" charset="-128"/>
              </a:rPr>
              <a:t>元パティシエールで洋菓子職人、パソコンはほぼ独学</a:t>
            </a:r>
            <a:endParaRPr lang="en-US" altLang="ja-JP" dirty="0">
              <a:latin typeface="Yu Gothic UI Semilight" panose="020B0400000000000000" pitchFamily="50" charset="-128"/>
              <a:ea typeface="Yu Gothic UI Semilight" panose="020B0400000000000000" pitchFamily="50" charset="-128"/>
            </a:endParaRPr>
          </a:p>
          <a:p>
            <a:pPr marL="0" lvl="1" indent="-285750">
              <a:spcBef>
                <a:spcPts val="0"/>
              </a:spcBef>
              <a:buSzPts val="1800"/>
              <a:buFont typeface="Arial" panose="020B0604020202020204" pitchFamily="34" charset="0"/>
              <a:buChar char="•"/>
            </a:pPr>
            <a:r>
              <a:rPr lang="ja-JP" altLang="en-US" dirty="0">
                <a:latin typeface="Yu Gothic UI Semilight" panose="020B0400000000000000" pitchFamily="50" charset="-128"/>
                <a:ea typeface="Yu Gothic UI Semilight" panose="020B0400000000000000" pitchFamily="50" charset="-128"/>
              </a:rPr>
              <a:t>副業を始めたきっかけは</a:t>
            </a:r>
            <a:r>
              <a:rPr lang="ja-JP" altLang="en-US" b="1" dirty="0">
                <a:latin typeface="Yu Gothic UI Semilight" panose="020B0400000000000000" pitchFamily="50" charset="-128"/>
                <a:ea typeface="Yu Gothic UI Semilight" panose="020B0400000000000000" pitchFamily="50" charset="-128"/>
              </a:rPr>
              <a:t>「</a:t>
            </a:r>
            <a:r>
              <a:rPr lang="ja-JP" altLang="en-US" b="1" dirty="0">
                <a:highlight>
                  <a:srgbClr val="FFFF00"/>
                </a:highlight>
                <a:latin typeface="Yu Gothic UI Semilight" panose="020B0400000000000000" pitchFamily="50" charset="-128"/>
                <a:ea typeface="Yu Gothic UI Semilight" panose="020B0400000000000000" pitchFamily="50" charset="-128"/>
              </a:rPr>
              <a:t>家族でもっと楽しいことがしたい！</a:t>
            </a:r>
            <a:r>
              <a:rPr lang="ja-JP" altLang="en-US" b="1" dirty="0">
                <a:latin typeface="Yu Gothic UI Semilight" panose="020B0400000000000000" pitchFamily="50" charset="-128"/>
                <a:ea typeface="Yu Gothic UI Semilight" panose="020B0400000000000000" pitchFamily="50" charset="-128"/>
              </a:rPr>
              <a:t>」</a:t>
            </a:r>
            <a:endParaRPr lang="en-US" altLang="ja-JP" b="1" dirty="0">
              <a:latin typeface="Yu Gothic UI Semilight" panose="020B0400000000000000" pitchFamily="50" charset="-128"/>
              <a:ea typeface="Yu Gothic UI Semilight" panose="020B0400000000000000" pitchFamily="50" charset="-128"/>
            </a:endParaRPr>
          </a:p>
          <a:p>
            <a:endParaRPr lang="en-US" altLang="ja-JP" dirty="0">
              <a:latin typeface="Yu Gothic UI Semilight" panose="020B0400000000000000" pitchFamily="50" charset="-128"/>
              <a:ea typeface="Yu Gothic UI Semilight" panose="020B0400000000000000" pitchFamily="50" charset="-128"/>
            </a:endParaRPr>
          </a:p>
          <a:p>
            <a:r>
              <a:rPr lang="en-US" altLang="ja-JP" dirty="0">
                <a:latin typeface="Yu Gothic UI Semilight" panose="020B0400000000000000" pitchFamily="50" charset="-128"/>
                <a:ea typeface="Yu Gothic UI Semilight" panose="020B0400000000000000" pitchFamily="50" charset="-128"/>
              </a:rPr>
              <a:t>【</a:t>
            </a:r>
            <a:r>
              <a:rPr lang="ja-JP" altLang="en-US" dirty="0">
                <a:latin typeface="Yu Gothic UI Semilight" panose="020B0400000000000000" pitchFamily="50" charset="-128"/>
                <a:ea typeface="Yu Gothic UI Semilight" panose="020B0400000000000000" pitchFamily="50" charset="-128"/>
              </a:rPr>
              <a:t>副業の実績</a:t>
            </a:r>
            <a:r>
              <a:rPr lang="en-US" altLang="ja-JP" dirty="0">
                <a:latin typeface="Yu Gothic UI Semilight" panose="020B0400000000000000" pitchFamily="50" charset="-128"/>
                <a:ea typeface="Yu Gothic UI Semilight" panose="020B0400000000000000" pitchFamily="50" charset="-128"/>
              </a:rPr>
              <a:t>】</a:t>
            </a:r>
          </a:p>
          <a:p>
            <a:r>
              <a:rPr lang="en-US" altLang="ja-JP" dirty="0">
                <a:latin typeface="Yu Gothic UI Semilight" panose="020B0400000000000000" pitchFamily="50" charset="-128"/>
                <a:ea typeface="Yu Gothic UI Semilight" panose="020B0400000000000000" pitchFamily="50" charset="-128"/>
              </a:rPr>
              <a:t>2014</a:t>
            </a:r>
            <a:r>
              <a:rPr lang="ja-JP" altLang="en-US" dirty="0">
                <a:latin typeface="Yu Gothic UI Semilight" panose="020B0400000000000000" pitchFamily="50" charset="-128"/>
                <a:ea typeface="Yu Gothic UI Semilight" panose="020B0400000000000000" pitchFamily="50" charset="-128"/>
              </a:rPr>
              <a:t>年に無料ブログでキャンプの日記ブログを始める</a:t>
            </a:r>
            <a:endParaRPr lang="en-US" altLang="ja-JP" dirty="0">
              <a:latin typeface="Yu Gothic UI Semilight" panose="020B0400000000000000" pitchFamily="50" charset="-128"/>
              <a:ea typeface="Yu Gothic UI Semilight" panose="020B0400000000000000" pitchFamily="50" charset="-128"/>
            </a:endParaRPr>
          </a:p>
          <a:p>
            <a:r>
              <a:rPr lang="ja-JP" altLang="en-US" dirty="0">
                <a:latin typeface="Yu Gothic UI Semilight" panose="020B0400000000000000" pitchFamily="50" charset="-128"/>
                <a:ea typeface="Yu Gothic UI Semilight" panose="020B0400000000000000" pitchFamily="50" charset="-128"/>
              </a:rPr>
              <a:t>その後、</a:t>
            </a:r>
            <a:r>
              <a:rPr lang="en-US" altLang="ja-JP" dirty="0">
                <a:latin typeface="Yu Gothic UI Semilight" panose="020B0400000000000000" pitchFamily="50" charset="-128"/>
                <a:ea typeface="Yu Gothic UI Semilight" panose="020B0400000000000000" pitchFamily="50" charset="-128"/>
              </a:rPr>
              <a:t>Web</a:t>
            </a:r>
            <a:r>
              <a:rPr lang="ja-JP" altLang="en-US" dirty="0">
                <a:latin typeface="Yu Gothic UI Semilight" panose="020B0400000000000000" pitchFamily="50" charset="-128"/>
                <a:ea typeface="Yu Gothic UI Semilight" panose="020B0400000000000000" pitchFamily="50" charset="-128"/>
              </a:rPr>
              <a:t>ライター・ハンドメイド販売・アンケートサイト等に挑戦</a:t>
            </a:r>
          </a:p>
          <a:p>
            <a:r>
              <a:rPr lang="en-US" altLang="ja-JP" dirty="0">
                <a:latin typeface="Yu Gothic UI Semilight" panose="020B0400000000000000" pitchFamily="50" charset="-128"/>
                <a:ea typeface="Yu Gothic UI Semilight" panose="020B0400000000000000" pitchFamily="50" charset="-128"/>
              </a:rPr>
              <a:t>2015</a:t>
            </a:r>
            <a:r>
              <a:rPr lang="ja-JP" altLang="en-US" dirty="0">
                <a:latin typeface="Yu Gothic UI Semilight" panose="020B0400000000000000" pitchFamily="50" charset="-128"/>
                <a:ea typeface="Yu Gothic UI Semilight" panose="020B0400000000000000" pitchFamily="50" charset="-128"/>
              </a:rPr>
              <a:t>年三男の妊娠をきっかけに、本気でブログアフィリエイトに取り組む</a:t>
            </a:r>
          </a:p>
          <a:p>
            <a:r>
              <a:rPr lang="en-US" altLang="ja-JP" dirty="0">
                <a:latin typeface="Yu Gothic UI Semilight" panose="020B0400000000000000" pitchFamily="50" charset="-128"/>
                <a:ea typeface="Yu Gothic UI Semilight" panose="020B0400000000000000" pitchFamily="50" charset="-128"/>
              </a:rPr>
              <a:t>2015</a:t>
            </a:r>
            <a:r>
              <a:rPr lang="ja-JP" altLang="en-US" dirty="0">
                <a:latin typeface="Yu Gothic UI Semilight" panose="020B0400000000000000" pitchFamily="50" charset="-128"/>
                <a:ea typeface="Yu Gothic UI Semilight" panose="020B0400000000000000" pitchFamily="50" charset="-128"/>
              </a:rPr>
              <a:t>年月収１万円達成 、</a:t>
            </a:r>
            <a:r>
              <a:rPr lang="en-US" altLang="ja-JP" dirty="0">
                <a:latin typeface="Yu Gothic UI Semilight" panose="020B0400000000000000" pitchFamily="50" charset="-128"/>
                <a:ea typeface="Yu Gothic UI Semilight" panose="020B0400000000000000" pitchFamily="50" charset="-128"/>
              </a:rPr>
              <a:t>2016</a:t>
            </a:r>
            <a:r>
              <a:rPr lang="ja-JP" altLang="en-US" dirty="0">
                <a:latin typeface="Yu Gothic UI Semilight" panose="020B0400000000000000" pitchFamily="50" charset="-128"/>
                <a:ea typeface="Yu Gothic UI Semilight" panose="020B0400000000000000" pitchFamily="50" charset="-128"/>
              </a:rPr>
              <a:t>年</a:t>
            </a:r>
            <a:r>
              <a:rPr lang="en-US" altLang="ja-JP" dirty="0">
                <a:latin typeface="Yu Gothic UI Semilight" panose="020B0400000000000000" pitchFamily="50" charset="-128"/>
                <a:ea typeface="Yu Gothic UI Semilight" panose="020B0400000000000000" pitchFamily="50" charset="-128"/>
              </a:rPr>
              <a:t>10</a:t>
            </a:r>
            <a:r>
              <a:rPr lang="ja-JP" altLang="en-US" dirty="0">
                <a:latin typeface="Yu Gothic UI Semilight" panose="020B0400000000000000" pitchFamily="50" charset="-128"/>
                <a:ea typeface="Yu Gothic UI Semilight" panose="020B0400000000000000" pitchFamily="50" charset="-128"/>
              </a:rPr>
              <a:t>万円達成 </a:t>
            </a:r>
          </a:p>
          <a:p>
            <a:r>
              <a:rPr lang="en-US" altLang="ja-JP" dirty="0">
                <a:latin typeface="Yu Gothic UI Semilight" panose="020B0400000000000000" pitchFamily="50" charset="-128"/>
                <a:ea typeface="Yu Gothic UI Semilight" panose="020B0400000000000000" pitchFamily="50" charset="-128"/>
              </a:rPr>
              <a:t>2017</a:t>
            </a:r>
            <a:r>
              <a:rPr lang="ja-JP" altLang="en-US" dirty="0">
                <a:latin typeface="Yu Gothic UI Semilight" panose="020B0400000000000000" pitchFamily="50" charset="-128"/>
                <a:ea typeface="Yu Gothic UI Semilight" panose="020B0400000000000000" pitchFamily="50" charset="-128"/>
              </a:rPr>
              <a:t>年月収</a:t>
            </a:r>
            <a:r>
              <a:rPr lang="en-US" altLang="ja-JP" dirty="0">
                <a:latin typeface="Yu Gothic UI Semilight" panose="020B0400000000000000" pitchFamily="50" charset="-128"/>
                <a:ea typeface="Yu Gothic UI Semilight" panose="020B0400000000000000" pitchFamily="50" charset="-128"/>
              </a:rPr>
              <a:t>30</a:t>
            </a:r>
            <a:r>
              <a:rPr lang="ja-JP" altLang="en-US" dirty="0">
                <a:latin typeface="Yu Gothic UI Semilight" panose="020B0400000000000000" pitchFamily="50" charset="-128"/>
                <a:ea typeface="Yu Gothic UI Semilight" panose="020B0400000000000000" pitchFamily="50" charset="-128"/>
              </a:rPr>
              <a:t>万円達成・実績を元に情報発信を開始</a:t>
            </a:r>
          </a:p>
          <a:p>
            <a:r>
              <a:rPr lang="en-US" altLang="ja-JP" dirty="0">
                <a:latin typeface="Yu Gothic UI Semilight" panose="020B0400000000000000" pitchFamily="50" charset="-128"/>
                <a:ea typeface="Yu Gothic UI Semilight" panose="020B0400000000000000" pitchFamily="50" charset="-128"/>
              </a:rPr>
              <a:t>2018</a:t>
            </a:r>
            <a:r>
              <a:rPr lang="ja-JP" altLang="en-US" dirty="0">
                <a:latin typeface="Yu Gothic UI Semilight" panose="020B0400000000000000" pitchFamily="50" charset="-128"/>
                <a:ea typeface="Yu Gothic UI Semilight" panose="020B0400000000000000" pitchFamily="50" charset="-128"/>
              </a:rPr>
              <a:t>年ブログで最高月収</a:t>
            </a:r>
            <a:r>
              <a:rPr lang="en-US" altLang="ja-JP" dirty="0">
                <a:latin typeface="Yu Gothic UI Semilight" panose="020B0400000000000000" pitchFamily="50" charset="-128"/>
                <a:ea typeface="Yu Gothic UI Semilight" panose="020B0400000000000000" pitchFamily="50" charset="-128"/>
              </a:rPr>
              <a:t>57</a:t>
            </a:r>
            <a:r>
              <a:rPr lang="ja-JP" altLang="en-US" dirty="0">
                <a:latin typeface="Yu Gothic UI Semilight" panose="020B0400000000000000" pitchFamily="50" charset="-128"/>
                <a:ea typeface="Yu Gothic UI Semilight" panose="020B0400000000000000" pitchFamily="50" charset="-128"/>
              </a:rPr>
              <a:t>万円達成、自信の商品販売で</a:t>
            </a:r>
            <a:r>
              <a:rPr lang="en-US" altLang="ja-JP" dirty="0">
                <a:latin typeface="Yu Gothic UI Semilight" panose="020B0400000000000000" pitchFamily="50" charset="-128"/>
                <a:ea typeface="Yu Gothic UI Semilight" panose="020B0400000000000000" pitchFamily="50" charset="-128"/>
              </a:rPr>
              <a:t>550</a:t>
            </a:r>
            <a:r>
              <a:rPr lang="ja-JP" altLang="en-US" dirty="0">
                <a:latin typeface="Yu Gothic UI Semilight" panose="020B0400000000000000" pitchFamily="50" charset="-128"/>
                <a:ea typeface="Yu Gothic UI Semilight" panose="020B0400000000000000" pitchFamily="50" charset="-128"/>
              </a:rPr>
              <a:t>万円達成</a:t>
            </a:r>
            <a:endParaRPr lang="en-US" altLang="ja-JP" dirty="0">
              <a:latin typeface="Yu Gothic UI Semilight" panose="020B0400000000000000" pitchFamily="50" charset="-128"/>
              <a:ea typeface="Yu Gothic UI Semilight" panose="020B0400000000000000" pitchFamily="50" charset="-128"/>
            </a:endParaRPr>
          </a:p>
          <a:p>
            <a:r>
              <a:rPr lang="en-US" altLang="ja-JP" dirty="0">
                <a:latin typeface="Yu Gothic UI Semilight" panose="020B0400000000000000" pitchFamily="50" charset="-128"/>
                <a:ea typeface="Yu Gothic UI Semilight" panose="020B0400000000000000" pitchFamily="50" charset="-128"/>
              </a:rPr>
              <a:t>2019</a:t>
            </a:r>
            <a:r>
              <a:rPr lang="ja-JP" altLang="en-US" dirty="0">
                <a:latin typeface="Yu Gothic UI Semilight" panose="020B0400000000000000" pitchFamily="50" charset="-128"/>
                <a:ea typeface="Yu Gothic UI Semilight" panose="020B0400000000000000" pitchFamily="50" charset="-128"/>
              </a:rPr>
              <a:t>年月収</a:t>
            </a:r>
            <a:r>
              <a:rPr lang="en-US" altLang="ja-JP" dirty="0">
                <a:latin typeface="Yu Gothic UI Semilight" panose="020B0400000000000000" pitchFamily="50" charset="-128"/>
                <a:ea typeface="Yu Gothic UI Semilight" panose="020B0400000000000000" pitchFamily="50" charset="-128"/>
              </a:rPr>
              <a:t>1000</a:t>
            </a:r>
            <a:r>
              <a:rPr lang="ja-JP" altLang="en-US" dirty="0">
                <a:latin typeface="Yu Gothic UI Semilight" panose="020B0400000000000000" pitchFamily="50" charset="-128"/>
                <a:ea typeface="Yu Gothic UI Semilight" panose="020B0400000000000000" pitchFamily="50" charset="-128"/>
              </a:rPr>
              <a:t>万円達成、</a:t>
            </a:r>
            <a:r>
              <a:rPr lang="en-US" altLang="ja-JP" dirty="0">
                <a:latin typeface="Yu Gothic UI Semilight" panose="020B0400000000000000" pitchFamily="50" charset="-128"/>
                <a:ea typeface="Yu Gothic UI Semilight" panose="020B0400000000000000" pitchFamily="50" charset="-128"/>
              </a:rPr>
              <a:t>2020</a:t>
            </a:r>
            <a:r>
              <a:rPr lang="ja-JP" altLang="en-US" dirty="0">
                <a:latin typeface="Yu Gothic UI Semilight" panose="020B0400000000000000" pitchFamily="50" charset="-128"/>
                <a:ea typeface="Yu Gothic UI Semilight" panose="020B0400000000000000" pitchFamily="50" charset="-128"/>
              </a:rPr>
              <a:t>年月収</a:t>
            </a:r>
            <a:r>
              <a:rPr lang="en-US" altLang="ja-JP" dirty="0">
                <a:latin typeface="Yu Gothic UI Semilight" panose="020B0400000000000000" pitchFamily="50" charset="-128"/>
                <a:ea typeface="Yu Gothic UI Semilight" panose="020B0400000000000000" pitchFamily="50" charset="-128"/>
              </a:rPr>
              <a:t>2000</a:t>
            </a:r>
            <a:r>
              <a:rPr lang="ja-JP" altLang="en-US" dirty="0">
                <a:latin typeface="Yu Gothic UI Semilight" panose="020B0400000000000000" pitchFamily="50" charset="-128"/>
                <a:ea typeface="Yu Gothic UI Semilight" panose="020B0400000000000000" pitchFamily="50" charset="-128"/>
              </a:rPr>
              <a:t>万円達成、</a:t>
            </a:r>
            <a:r>
              <a:rPr lang="en-US" altLang="ja-JP" b="1" dirty="0">
                <a:latin typeface="Yu Gothic UI Semilight" panose="020B0400000000000000" pitchFamily="50" charset="-128"/>
                <a:ea typeface="Yu Gothic UI Semilight" panose="020B0400000000000000" pitchFamily="50" charset="-128"/>
              </a:rPr>
              <a:t>2021</a:t>
            </a:r>
            <a:r>
              <a:rPr lang="ja-JP" altLang="en-US" b="1" dirty="0">
                <a:latin typeface="Yu Gothic UI Semilight" panose="020B0400000000000000" pitchFamily="50" charset="-128"/>
                <a:ea typeface="Yu Gothic UI Semilight" panose="020B0400000000000000" pitchFamily="50" charset="-128"/>
              </a:rPr>
              <a:t>年</a:t>
            </a:r>
            <a:r>
              <a:rPr lang="ja-JP" altLang="en-US" b="1" dirty="0">
                <a:highlight>
                  <a:srgbClr val="FFFF00"/>
                </a:highlight>
                <a:latin typeface="Yu Gothic UI Semilight" panose="020B0400000000000000" pitchFamily="50" charset="-128"/>
                <a:ea typeface="Yu Gothic UI Semilight" panose="020B0400000000000000" pitchFamily="50" charset="-128"/>
              </a:rPr>
              <a:t>月収</a:t>
            </a:r>
            <a:r>
              <a:rPr lang="en-US" altLang="ja-JP" b="1" dirty="0">
                <a:highlight>
                  <a:srgbClr val="FFFF00"/>
                </a:highlight>
                <a:latin typeface="Yu Gothic UI Semilight" panose="020B0400000000000000" pitchFamily="50" charset="-128"/>
                <a:ea typeface="Yu Gothic UI Semilight" panose="020B0400000000000000" pitchFamily="50" charset="-128"/>
              </a:rPr>
              <a:t>3500</a:t>
            </a:r>
            <a:r>
              <a:rPr lang="ja-JP" altLang="en-US" b="1" dirty="0">
                <a:highlight>
                  <a:srgbClr val="FFFF00"/>
                </a:highlight>
                <a:latin typeface="Yu Gothic UI Semilight" panose="020B0400000000000000" pitchFamily="50" charset="-128"/>
                <a:ea typeface="Yu Gothic UI Semilight" panose="020B0400000000000000" pitchFamily="50" charset="-128"/>
              </a:rPr>
              <a:t>万円</a:t>
            </a:r>
            <a:r>
              <a:rPr lang="ja-JP" altLang="en-US" b="1" dirty="0">
                <a:latin typeface="Yu Gothic UI Semilight" panose="020B0400000000000000" pitchFamily="50" charset="-128"/>
                <a:ea typeface="Yu Gothic UI Semilight" panose="020B0400000000000000" pitchFamily="50" charset="-128"/>
              </a:rPr>
              <a:t>達成</a:t>
            </a:r>
          </a:p>
          <a:p>
            <a:endParaRPr lang="en-US" altLang="ja-JP" dirty="0">
              <a:latin typeface="Yu Gothic UI Semilight" panose="020B0400000000000000" pitchFamily="50" charset="-128"/>
              <a:ea typeface="Yu Gothic UI Semilight" panose="020B0400000000000000" pitchFamily="50" charset="-128"/>
            </a:endParaRPr>
          </a:p>
          <a:p>
            <a:r>
              <a:rPr lang="en-US" altLang="ja-JP" dirty="0">
                <a:latin typeface="Yu Gothic UI Semilight" panose="020B0400000000000000" pitchFamily="50" charset="-128"/>
                <a:ea typeface="Yu Gothic UI Semilight" panose="020B0400000000000000" pitchFamily="50" charset="-128"/>
              </a:rPr>
              <a:t>2022</a:t>
            </a:r>
            <a:r>
              <a:rPr lang="ja-JP" altLang="en-US" dirty="0">
                <a:latin typeface="Yu Gothic UI Semilight" panose="020B0400000000000000" pitchFamily="50" charset="-128"/>
                <a:ea typeface="Yu Gothic UI Semilight" panose="020B0400000000000000" pitchFamily="50" charset="-128"/>
              </a:rPr>
              <a:t>年には株式会社ママリボン株式会社を設立。</a:t>
            </a:r>
            <a:endParaRPr lang="en-US" altLang="ja-JP" dirty="0">
              <a:latin typeface="Yu Gothic UI Semilight" panose="020B0400000000000000" pitchFamily="50" charset="-128"/>
              <a:ea typeface="Yu Gothic UI Semilight" panose="020B0400000000000000" pitchFamily="50" charset="-128"/>
            </a:endParaRPr>
          </a:p>
          <a:p>
            <a:r>
              <a:rPr lang="ja-JP" altLang="en-US" dirty="0">
                <a:latin typeface="Yu Gothic UI Semilight" panose="020B0400000000000000" pitchFamily="50" charset="-128"/>
                <a:ea typeface="Yu Gothic UI Semilight" panose="020B0400000000000000" pitchFamily="50" charset="-128"/>
              </a:rPr>
              <a:t>協会理事の傍ら、ママ自身が子供と同じように自分を大事にしつつ</a:t>
            </a:r>
            <a:endParaRPr lang="en-US" altLang="ja-JP" dirty="0">
              <a:latin typeface="Yu Gothic UI Semilight" panose="020B0400000000000000" pitchFamily="50" charset="-128"/>
              <a:ea typeface="Yu Gothic UI Semilight" panose="020B0400000000000000" pitchFamily="50" charset="-128"/>
            </a:endParaRPr>
          </a:p>
          <a:p>
            <a:r>
              <a:rPr lang="ja-JP" altLang="en-US" dirty="0">
                <a:latin typeface="Yu Gothic UI Semilight" panose="020B0400000000000000" pitchFamily="50" charset="-128"/>
                <a:ea typeface="Yu Gothic UI Semilight" panose="020B0400000000000000" pitchFamily="50" charset="-128"/>
              </a:rPr>
              <a:t>精神的経済的に自立し、好きや夢をワガママに叶えるためのサポートをしている</a:t>
            </a:r>
          </a:p>
          <a:p>
            <a:endParaRPr lang="ja-JP" altLang="en-US" dirty="0">
              <a:latin typeface="Yu Gothic Medium" panose="020B0500000000000000" pitchFamily="50" charset="-128"/>
              <a:ea typeface="Yu Gothic Medium" panose="020B0500000000000000" pitchFamily="50" charset="-128"/>
            </a:endParaRPr>
          </a:p>
        </p:txBody>
      </p:sp>
      <p:pic>
        <p:nvPicPr>
          <p:cNvPr id="7" name="図 6">
            <a:extLst>
              <a:ext uri="{FF2B5EF4-FFF2-40B4-BE49-F238E27FC236}">
                <a16:creationId xmlns:a16="http://schemas.microsoft.com/office/drawing/2014/main" id="{29656240-3043-1B33-7AF0-7B6D1148D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438836" y="2250639"/>
            <a:ext cx="3804358" cy="2853268"/>
          </a:xfrm>
          <a:prstGeom prst="rect">
            <a:avLst/>
          </a:prstGeom>
        </p:spPr>
      </p:pic>
    </p:spTree>
    <p:extLst>
      <p:ext uri="{BB962C8B-B14F-4D97-AF65-F5344CB8AC3E}">
        <p14:creationId xmlns:p14="http://schemas.microsoft.com/office/powerpoint/2010/main" val="12513309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1.wp.com/ouchi-work.jp/wp-content/uploads/2018/11/5.png?resize=750%2C422&amp;ssl=1">
            <a:extLst>
              <a:ext uri="{FF2B5EF4-FFF2-40B4-BE49-F238E27FC236}">
                <a16:creationId xmlns:a16="http://schemas.microsoft.com/office/drawing/2014/main" id="{1C1D00E7-F017-4D2D-AF79-3E2953158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2158" y="2919059"/>
            <a:ext cx="6074683" cy="3418022"/>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a:extLst>
              <a:ext uri="{FF2B5EF4-FFF2-40B4-BE49-F238E27FC236}">
                <a16:creationId xmlns:a16="http://schemas.microsoft.com/office/drawing/2014/main" id="{4A176A34-8C1C-49F9-BB88-A6A576A00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179" y="431468"/>
            <a:ext cx="2130967" cy="852387"/>
          </a:xfrm>
          <a:prstGeom prst="rect">
            <a:avLst/>
          </a:prstGeom>
        </p:spPr>
      </p:pic>
      <p:pic>
        <p:nvPicPr>
          <p:cNvPr id="14" name="図 13">
            <a:extLst>
              <a:ext uri="{FF2B5EF4-FFF2-40B4-BE49-F238E27FC236}">
                <a16:creationId xmlns:a16="http://schemas.microsoft.com/office/drawing/2014/main" id="{B50A79A3-F7E5-4520-B960-2AA0F223B2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4983" y="2493277"/>
            <a:ext cx="5873306" cy="3915537"/>
          </a:xfrm>
          <a:prstGeom prst="rect">
            <a:avLst/>
          </a:prstGeom>
        </p:spPr>
      </p:pic>
      <p:pic>
        <p:nvPicPr>
          <p:cNvPr id="13" name="Picture 2" descr="ç»åã«å«ã¾ãã¦ããå¯è½æ§ããããã®:11äººããåç° åé¶´ãããä¸æµ¦ æè³ãããç¥é ãããããªã©ããã¹ãã¤ã«ãç«ã£ã¦ã(è¤æ°ã®äºº)ãå®¤å">
            <a:extLst>
              <a:ext uri="{FF2B5EF4-FFF2-40B4-BE49-F238E27FC236}">
                <a16:creationId xmlns:a16="http://schemas.microsoft.com/office/drawing/2014/main" id="{1DBD2908-02CB-4AF5-B5B1-B9E21156FD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5131" y="449186"/>
            <a:ext cx="3247689" cy="32476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D2848EA8-F7A3-480D-A9D0-6CB145841B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620" y="1355588"/>
            <a:ext cx="2600514" cy="1225957"/>
          </a:xfrm>
          <a:prstGeom prst="rect">
            <a:avLst/>
          </a:prstGeom>
        </p:spPr>
      </p:pic>
      <p:sp>
        <p:nvSpPr>
          <p:cNvPr id="16" name="楕円 15">
            <a:extLst>
              <a:ext uri="{FF2B5EF4-FFF2-40B4-BE49-F238E27FC236}">
                <a16:creationId xmlns:a16="http://schemas.microsoft.com/office/drawing/2014/main" id="{CB0F3B98-7F78-491B-8478-21B226FA3CCD}"/>
              </a:ext>
            </a:extLst>
          </p:cNvPr>
          <p:cNvSpPr/>
          <p:nvPr/>
        </p:nvSpPr>
        <p:spPr>
          <a:xfrm>
            <a:off x="656179" y="4760972"/>
            <a:ext cx="2869127" cy="1421748"/>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集客方法と</a:t>
            </a:r>
            <a:endParaRPr lang="en-US" altLang="ja-JP" b="1" dirty="0">
              <a:solidFill>
                <a:schemeClr val="tx1"/>
              </a:solidFill>
            </a:endParaRPr>
          </a:p>
          <a:p>
            <a:pPr algn="ctr"/>
            <a:r>
              <a:rPr lang="ja-JP" altLang="en-US" b="1" dirty="0">
                <a:solidFill>
                  <a:schemeClr val="tx1"/>
                </a:solidFill>
              </a:rPr>
              <a:t>実データを</a:t>
            </a:r>
            <a:endParaRPr lang="en-US" altLang="ja-JP" b="1" dirty="0">
              <a:solidFill>
                <a:schemeClr val="tx1"/>
              </a:solidFill>
            </a:endParaRPr>
          </a:p>
          <a:p>
            <a:pPr algn="ctr"/>
            <a:r>
              <a:rPr lang="ja-JP" altLang="en-US" b="1" dirty="0">
                <a:solidFill>
                  <a:schemeClr val="tx1"/>
                </a:solidFill>
              </a:rPr>
              <a:t>協会から共有してサポート！</a:t>
            </a:r>
          </a:p>
        </p:txBody>
      </p:sp>
      <p:sp>
        <p:nvSpPr>
          <p:cNvPr id="18" name="楕円 17">
            <a:extLst>
              <a:ext uri="{FF2B5EF4-FFF2-40B4-BE49-F238E27FC236}">
                <a16:creationId xmlns:a16="http://schemas.microsoft.com/office/drawing/2014/main" id="{852A9E1B-3F87-4CC4-A497-D873A2136350}"/>
              </a:ext>
            </a:extLst>
          </p:cNvPr>
          <p:cNvSpPr/>
          <p:nvPr/>
        </p:nvSpPr>
        <p:spPr>
          <a:xfrm>
            <a:off x="729180" y="3015790"/>
            <a:ext cx="3877284" cy="1225957"/>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講座の中で</a:t>
            </a:r>
            <a:endParaRPr lang="en-US" altLang="ja-JP" b="1" dirty="0">
              <a:solidFill>
                <a:schemeClr val="tx1"/>
              </a:solidFill>
            </a:endParaRPr>
          </a:p>
          <a:p>
            <a:pPr algn="ctr"/>
            <a:r>
              <a:rPr lang="ja-JP" altLang="en-US" b="1" dirty="0">
                <a:solidFill>
                  <a:schemeClr val="tx1"/>
                </a:solidFill>
              </a:rPr>
              <a:t>はじめてでも講師になれるカリキュラム！</a:t>
            </a:r>
            <a:endParaRPr lang="en-US" altLang="ja-JP" b="1" dirty="0">
              <a:solidFill>
                <a:schemeClr val="tx1"/>
              </a:solidFill>
            </a:endParaRPr>
          </a:p>
        </p:txBody>
      </p:sp>
      <p:sp>
        <p:nvSpPr>
          <p:cNvPr id="19" name="楕円 18">
            <a:extLst>
              <a:ext uri="{FF2B5EF4-FFF2-40B4-BE49-F238E27FC236}">
                <a16:creationId xmlns:a16="http://schemas.microsoft.com/office/drawing/2014/main" id="{F7F763DF-9F34-45E2-AFAF-55B9C643B80B}"/>
              </a:ext>
            </a:extLst>
          </p:cNvPr>
          <p:cNvSpPr/>
          <p:nvPr/>
        </p:nvSpPr>
        <p:spPr>
          <a:xfrm>
            <a:off x="3399174" y="1016367"/>
            <a:ext cx="3877284" cy="1658126"/>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生徒さんからの質問や対応に困ったら</a:t>
            </a:r>
            <a:endParaRPr lang="en-US" altLang="ja-JP" b="1" dirty="0">
              <a:solidFill>
                <a:schemeClr val="tx1"/>
              </a:solidFill>
            </a:endParaRPr>
          </a:p>
          <a:p>
            <a:pPr algn="ctr"/>
            <a:r>
              <a:rPr lang="ja-JP" altLang="en-US" b="1" dirty="0">
                <a:solidFill>
                  <a:schemeClr val="tx1"/>
                </a:solidFill>
              </a:rPr>
              <a:t>協会サポートから返答！</a:t>
            </a:r>
            <a:endParaRPr lang="en-US" altLang="ja-JP" b="1" dirty="0">
              <a:solidFill>
                <a:schemeClr val="tx1"/>
              </a:solidFill>
            </a:endParaRPr>
          </a:p>
        </p:txBody>
      </p:sp>
      <p:sp>
        <p:nvSpPr>
          <p:cNvPr id="20" name="楕円 19">
            <a:extLst>
              <a:ext uri="{FF2B5EF4-FFF2-40B4-BE49-F238E27FC236}">
                <a16:creationId xmlns:a16="http://schemas.microsoft.com/office/drawing/2014/main" id="{EE56D05E-C5D5-4D3B-B1EE-7A49EBDE6102}"/>
              </a:ext>
            </a:extLst>
          </p:cNvPr>
          <p:cNvSpPr/>
          <p:nvPr/>
        </p:nvSpPr>
        <p:spPr>
          <a:xfrm>
            <a:off x="7276458" y="2732349"/>
            <a:ext cx="3877284" cy="1658126"/>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協会の説明資料や動画</a:t>
            </a:r>
            <a:endParaRPr lang="en-US" altLang="ja-JP" b="1" dirty="0">
              <a:solidFill>
                <a:schemeClr val="tx1"/>
              </a:solidFill>
            </a:endParaRPr>
          </a:p>
          <a:p>
            <a:pPr algn="ctr"/>
            <a:r>
              <a:rPr lang="ja-JP" altLang="en-US" b="1" dirty="0">
                <a:solidFill>
                  <a:schemeClr val="tx1"/>
                </a:solidFill>
              </a:rPr>
              <a:t>を利用可能！</a:t>
            </a:r>
            <a:endParaRPr lang="en-US" altLang="ja-JP" b="1" dirty="0">
              <a:solidFill>
                <a:schemeClr val="tx1"/>
              </a:solidFill>
            </a:endParaRPr>
          </a:p>
          <a:p>
            <a:pPr algn="ctr"/>
            <a:r>
              <a:rPr lang="en-US" altLang="ja-JP" b="1" dirty="0">
                <a:solidFill>
                  <a:srgbClr val="FF0000"/>
                </a:solidFill>
              </a:rPr>
              <a:t>※</a:t>
            </a:r>
            <a:r>
              <a:rPr lang="ja-JP" altLang="en-US" b="1" dirty="0">
                <a:solidFill>
                  <a:srgbClr val="FF0000"/>
                </a:solidFill>
              </a:rPr>
              <a:t>最新情報を随時更新！</a:t>
            </a:r>
            <a:endParaRPr lang="en-US" altLang="ja-JP" b="1" dirty="0">
              <a:solidFill>
                <a:srgbClr val="FF0000"/>
              </a:solidFill>
            </a:endParaRPr>
          </a:p>
        </p:txBody>
      </p:sp>
      <p:sp>
        <p:nvSpPr>
          <p:cNvPr id="21" name="楕円 20">
            <a:extLst>
              <a:ext uri="{FF2B5EF4-FFF2-40B4-BE49-F238E27FC236}">
                <a16:creationId xmlns:a16="http://schemas.microsoft.com/office/drawing/2014/main" id="{5B6D59D6-4FA0-4CF0-A568-BFA0B9E1E7CC}"/>
              </a:ext>
            </a:extLst>
          </p:cNvPr>
          <p:cNvSpPr/>
          <p:nvPr/>
        </p:nvSpPr>
        <p:spPr>
          <a:xfrm>
            <a:off x="7658537" y="4901697"/>
            <a:ext cx="3877284" cy="1281023"/>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志を同じにする仲間と</a:t>
            </a:r>
            <a:endParaRPr lang="en-US" altLang="ja-JP" b="1" dirty="0">
              <a:solidFill>
                <a:schemeClr val="tx1"/>
              </a:solidFill>
            </a:endParaRPr>
          </a:p>
          <a:p>
            <a:pPr algn="ctr"/>
            <a:r>
              <a:rPr lang="ja-JP" altLang="en-US" b="1" dirty="0">
                <a:solidFill>
                  <a:schemeClr val="tx1"/>
                </a:solidFill>
              </a:rPr>
              <a:t>応援しあって頑張れる！</a:t>
            </a:r>
            <a:endParaRPr lang="en-US" altLang="ja-JP" b="1" dirty="0">
              <a:solidFill>
                <a:schemeClr val="tx1"/>
              </a:solidFill>
            </a:endParaRPr>
          </a:p>
        </p:txBody>
      </p:sp>
    </p:spTree>
    <p:extLst>
      <p:ext uri="{BB962C8B-B14F-4D97-AF65-F5344CB8AC3E}">
        <p14:creationId xmlns:p14="http://schemas.microsoft.com/office/powerpoint/2010/main" val="4866528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4A8FCCD-4743-443E-9AD9-9F6993513F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615" y="636566"/>
            <a:ext cx="3978215" cy="4116850"/>
          </a:xfrm>
          <a:prstGeom prst="rect">
            <a:avLst/>
          </a:prstGeom>
        </p:spPr>
      </p:pic>
      <p:pic>
        <p:nvPicPr>
          <p:cNvPr id="5" name="図 4">
            <a:extLst>
              <a:ext uri="{FF2B5EF4-FFF2-40B4-BE49-F238E27FC236}">
                <a16:creationId xmlns:a16="http://schemas.microsoft.com/office/drawing/2014/main" id="{0E759720-A892-4268-968A-53866DAAC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9988" y="636566"/>
            <a:ext cx="4919083" cy="3828031"/>
          </a:xfrm>
          <a:prstGeom prst="rect">
            <a:avLst/>
          </a:prstGeom>
        </p:spPr>
      </p:pic>
      <p:pic>
        <p:nvPicPr>
          <p:cNvPr id="7" name="図 6">
            <a:extLst>
              <a:ext uri="{FF2B5EF4-FFF2-40B4-BE49-F238E27FC236}">
                <a16:creationId xmlns:a16="http://schemas.microsoft.com/office/drawing/2014/main" id="{5B41337F-705D-4F57-B4DE-6CE72E27A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1232" y="702707"/>
            <a:ext cx="4027781" cy="5518727"/>
          </a:xfrm>
          <a:prstGeom prst="rect">
            <a:avLst/>
          </a:prstGeom>
        </p:spPr>
      </p:pic>
      <p:sp>
        <p:nvSpPr>
          <p:cNvPr id="8" name="テキスト ボックス 7">
            <a:extLst>
              <a:ext uri="{FF2B5EF4-FFF2-40B4-BE49-F238E27FC236}">
                <a16:creationId xmlns:a16="http://schemas.microsoft.com/office/drawing/2014/main" id="{63DEF9E2-C0A9-4932-8CFE-437EC87697C0}"/>
              </a:ext>
            </a:extLst>
          </p:cNvPr>
          <p:cNvSpPr txBox="1"/>
          <p:nvPr/>
        </p:nvSpPr>
        <p:spPr>
          <a:xfrm>
            <a:off x="1097232" y="333375"/>
            <a:ext cx="3185487" cy="369332"/>
          </a:xfrm>
          <a:prstGeom prst="rect">
            <a:avLst/>
          </a:prstGeom>
          <a:noFill/>
        </p:spPr>
        <p:txBody>
          <a:bodyPr wrap="none" rtlCol="0">
            <a:spAutoFit/>
          </a:bodyPr>
          <a:lstStyle/>
          <a:p>
            <a:r>
              <a:rPr lang="ja-JP" altLang="en-US" b="1" dirty="0">
                <a:solidFill>
                  <a:srgbClr val="FF0000"/>
                </a:solidFill>
              </a:rPr>
              <a:t>アドセンス審査最新情報共有</a:t>
            </a:r>
            <a:endParaRPr kumimoji="1" lang="ja-JP" altLang="en-US" b="1" dirty="0">
              <a:solidFill>
                <a:srgbClr val="FF0000"/>
              </a:solidFill>
            </a:endParaRPr>
          </a:p>
        </p:txBody>
      </p:sp>
      <p:sp>
        <p:nvSpPr>
          <p:cNvPr id="9" name="テキスト ボックス 8">
            <a:extLst>
              <a:ext uri="{FF2B5EF4-FFF2-40B4-BE49-F238E27FC236}">
                <a16:creationId xmlns:a16="http://schemas.microsoft.com/office/drawing/2014/main" id="{E6D9C2E8-8895-4EE7-9AC4-158BFAEB301A}"/>
              </a:ext>
            </a:extLst>
          </p:cNvPr>
          <p:cNvSpPr txBox="1"/>
          <p:nvPr/>
        </p:nvSpPr>
        <p:spPr>
          <a:xfrm>
            <a:off x="7701861" y="333375"/>
            <a:ext cx="3647152" cy="369332"/>
          </a:xfrm>
          <a:prstGeom prst="rect">
            <a:avLst/>
          </a:prstGeom>
          <a:noFill/>
        </p:spPr>
        <p:txBody>
          <a:bodyPr wrap="none" rtlCol="0">
            <a:spAutoFit/>
          </a:bodyPr>
          <a:lstStyle/>
          <a:p>
            <a:r>
              <a:rPr lang="ja-JP" altLang="en-US" b="1" dirty="0">
                <a:solidFill>
                  <a:srgbClr val="FF0000"/>
                </a:solidFill>
              </a:rPr>
              <a:t>講師皆で、応援しあって喜び合う</a:t>
            </a:r>
            <a:endParaRPr kumimoji="1" lang="ja-JP" altLang="en-US" b="1" dirty="0">
              <a:solidFill>
                <a:srgbClr val="FF0000"/>
              </a:solidFill>
            </a:endParaRPr>
          </a:p>
        </p:txBody>
      </p:sp>
      <p:sp>
        <p:nvSpPr>
          <p:cNvPr id="10" name="テキスト ボックス 9">
            <a:extLst>
              <a:ext uri="{FF2B5EF4-FFF2-40B4-BE49-F238E27FC236}">
                <a16:creationId xmlns:a16="http://schemas.microsoft.com/office/drawing/2014/main" id="{975FD015-5D56-4394-9471-41FFD112FB23}"/>
              </a:ext>
            </a:extLst>
          </p:cNvPr>
          <p:cNvSpPr txBox="1"/>
          <p:nvPr/>
        </p:nvSpPr>
        <p:spPr>
          <a:xfrm>
            <a:off x="1322065" y="4829715"/>
            <a:ext cx="2517036" cy="646331"/>
          </a:xfrm>
          <a:prstGeom prst="rect">
            <a:avLst/>
          </a:prstGeom>
          <a:noFill/>
        </p:spPr>
        <p:txBody>
          <a:bodyPr wrap="none" rtlCol="0">
            <a:spAutoFit/>
          </a:bodyPr>
          <a:lstStyle/>
          <a:p>
            <a:r>
              <a:rPr lang="en-US" altLang="ja-JP" b="1" dirty="0" err="1">
                <a:solidFill>
                  <a:srgbClr val="FF0000"/>
                </a:solidFill>
              </a:rPr>
              <a:t>ZoomMTG</a:t>
            </a:r>
            <a:r>
              <a:rPr lang="ja-JP" altLang="en-US" b="1" dirty="0">
                <a:solidFill>
                  <a:srgbClr val="FF0000"/>
                </a:solidFill>
              </a:rPr>
              <a:t>でセミナー</a:t>
            </a:r>
            <a:br>
              <a:rPr lang="en-US" altLang="ja-JP" b="1" dirty="0">
                <a:solidFill>
                  <a:srgbClr val="FF0000"/>
                </a:solidFill>
              </a:rPr>
            </a:br>
            <a:r>
              <a:rPr lang="ja-JP" altLang="en-US" b="1" dirty="0">
                <a:solidFill>
                  <a:srgbClr val="FF0000"/>
                </a:solidFill>
              </a:rPr>
              <a:t>や集客状況のシェア</a:t>
            </a:r>
            <a:endParaRPr kumimoji="1" lang="ja-JP" altLang="en-US" b="1" dirty="0">
              <a:solidFill>
                <a:srgbClr val="FF0000"/>
              </a:solidFill>
            </a:endParaRPr>
          </a:p>
        </p:txBody>
      </p:sp>
      <p:pic>
        <p:nvPicPr>
          <p:cNvPr id="11" name="Picture 4" descr="ç»åã«å«ã¾ãã¦ããå¯è½æ§ããããã®:10äººããä¸æµ¦ æè³ãããåç° åé¶´ãããç¥é ãããããªã©ããã¹ãã¤ã«">
            <a:extLst>
              <a:ext uri="{FF2B5EF4-FFF2-40B4-BE49-F238E27FC236}">
                <a16:creationId xmlns:a16="http://schemas.microsoft.com/office/drawing/2014/main" id="{68C60E90-7187-45E7-9F00-2B2D79D80A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9101" y="4464598"/>
            <a:ext cx="3341788" cy="20228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1809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5DDB8F-6E3C-4878-8801-9F74DFE9614E}"/>
              </a:ext>
            </a:extLst>
          </p:cNvPr>
          <p:cNvSpPr>
            <a:spLocks noGrp="1"/>
          </p:cNvSpPr>
          <p:nvPr>
            <p:ph type="title"/>
          </p:nvPr>
        </p:nvSpPr>
        <p:spPr>
          <a:xfrm>
            <a:off x="683395" y="140377"/>
            <a:ext cx="10515600" cy="1325563"/>
          </a:xfrm>
        </p:spPr>
        <p:txBody>
          <a:bodyPr>
            <a:normAutofit/>
          </a:bodyPr>
          <a:lstStyle/>
          <a:p>
            <a:r>
              <a:rPr lang="ja-JP" altLang="en-US" sz="3200" b="1" dirty="0"/>
              <a:t>おうちワークアドバイザー受講生のアンケート結果</a:t>
            </a:r>
            <a:endParaRPr kumimoji="1" lang="ja-JP" altLang="en-US" sz="3200" b="1" dirty="0"/>
          </a:p>
        </p:txBody>
      </p:sp>
      <p:graphicFrame>
        <p:nvGraphicFramePr>
          <p:cNvPr id="4" name="グラフ 3">
            <a:extLst>
              <a:ext uri="{FF2B5EF4-FFF2-40B4-BE49-F238E27FC236}">
                <a16:creationId xmlns:a16="http://schemas.microsoft.com/office/drawing/2014/main" id="{39CDB052-FA80-4F98-B218-99886ADF9158}"/>
              </a:ext>
            </a:extLst>
          </p:cNvPr>
          <p:cNvGraphicFramePr>
            <a:graphicFrameLocks/>
          </p:cNvGraphicFramePr>
          <p:nvPr>
            <p:extLst>
              <p:ext uri="{D42A27DB-BD31-4B8C-83A1-F6EECF244321}">
                <p14:modId xmlns:p14="http://schemas.microsoft.com/office/powerpoint/2010/main" val="2432256552"/>
              </p:ext>
            </p:extLst>
          </p:nvPr>
        </p:nvGraphicFramePr>
        <p:xfrm>
          <a:off x="1597792" y="2057399"/>
          <a:ext cx="3719546" cy="35675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グラフ 4">
            <a:extLst>
              <a:ext uri="{FF2B5EF4-FFF2-40B4-BE49-F238E27FC236}">
                <a16:creationId xmlns:a16="http://schemas.microsoft.com/office/drawing/2014/main" id="{F4C997BC-CCD6-42E8-9C91-405FCFC6CAE3}"/>
              </a:ext>
            </a:extLst>
          </p:cNvPr>
          <p:cNvGraphicFramePr>
            <a:graphicFrameLocks/>
          </p:cNvGraphicFramePr>
          <p:nvPr>
            <p:extLst>
              <p:ext uri="{D42A27DB-BD31-4B8C-83A1-F6EECF244321}">
                <p14:modId xmlns:p14="http://schemas.microsoft.com/office/powerpoint/2010/main" val="1229093895"/>
              </p:ext>
            </p:extLst>
          </p:nvPr>
        </p:nvGraphicFramePr>
        <p:xfrm>
          <a:off x="6561141" y="2057399"/>
          <a:ext cx="3839103" cy="3567545"/>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a:extLst>
              <a:ext uri="{FF2B5EF4-FFF2-40B4-BE49-F238E27FC236}">
                <a16:creationId xmlns:a16="http://schemas.microsoft.com/office/drawing/2014/main" id="{3D2B4299-82D9-4A54-8C81-CDE1D2D2265C}"/>
              </a:ext>
            </a:extLst>
          </p:cNvPr>
          <p:cNvSpPr txBox="1"/>
          <p:nvPr/>
        </p:nvSpPr>
        <p:spPr>
          <a:xfrm>
            <a:off x="3879272" y="1392337"/>
            <a:ext cx="4937570" cy="369332"/>
          </a:xfrm>
          <a:prstGeom prst="rect">
            <a:avLst/>
          </a:prstGeom>
          <a:noFill/>
        </p:spPr>
        <p:txBody>
          <a:bodyPr wrap="none" rtlCol="0">
            <a:spAutoFit/>
          </a:bodyPr>
          <a:lstStyle/>
          <a:p>
            <a:r>
              <a:rPr kumimoji="1" lang="ja-JP" altLang="en-US" b="1" dirty="0">
                <a:solidFill>
                  <a:srgbClr val="FF0000"/>
                </a:solidFill>
              </a:rPr>
              <a:t>受講生満足度</a:t>
            </a:r>
            <a:r>
              <a:rPr kumimoji="1" lang="en-US" altLang="ja-JP" b="1" dirty="0">
                <a:solidFill>
                  <a:srgbClr val="FF0000"/>
                </a:solidFill>
              </a:rPr>
              <a:t>100</a:t>
            </a:r>
            <a:r>
              <a:rPr kumimoji="1" lang="ja-JP" altLang="en-US" b="1" dirty="0">
                <a:solidFill>
                  <a:srgbClr val="FF0000"/>
                </a:solidFill>
              </a:rPr>
              <a:t>％、講座理解満足度</a:t>
            </a:r>
            <a:r>
              <a:rPr kumimoji="1" lang="en-US" altLang="ja-JP" b="1" dirty="0">
                <a:solidFill>
                  <a:srgbClr val="FF0000"/>
                </a:solidFill>
              </a:rPr>
              <a:t>88.8</a:t>
            </a:r>
            <a:r>
              <a:rPr kumimoji="1" lang="ja-JP" altLang="en-US" b="1" dirty="0">
                <a:solidFill>
                  <a:srgbClr val="FF0000"/>
                </a:solidFill>
              </a:rPr>
              <a:t>％！</a:t>
            </a:r>
          </a:p>
        </p:txBody>
      </p:sp>
    </p:spTree>
    <p:extLst>
      <p:ext uri="{BB962C8B-B14F-4D97-AF65-F5344CB8AC3E}">
        <p14:creationId xmlns:p14="http://schemas.microsoft.com/office/powerpoint/2010/main" val="9644132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2AB4DE-BC2E-4DB0-9267-2C491E7F6445}"/>
              </a:ext>
            </a:extLst>
          </p:cNvPr>
          <p:cNvSpPr>
            <a:spLocks noGrp="1"/>
          </p:cNvSpPr>
          <p:nvPr>
            <p:ph type="title"/>
          </p:nvPr>
        </p:nvSpPr>
        <p:spPr/>
        <p:txBody>
          <a:bodyPr>
            <a:normAutofit fontScale="90000"/>
          </a:bodyPr>
          <a:lstStyle/>
          <a:p>
            <a:r>
              <a:rPr kumimoji="1" lang="ja-JP" altLang="en-US" dirty="0"/>
              <a:t>おうちワークアドバイザー講座受講生の声</a:t>
            </a:r>
          </a:p>
        </p:txBody>
      </p:sp>
      <p:sp>
        <p:nvSpPr>
          <p:cNvPr id="4" name="吹き出し: 角を丸めた四角形 3">
            <a:extLst>
              <a:ext uri="{FF2B5EF4-FFF2-40B4-BE49-F238E27FC236}">
                <a16:creationId xmlns:a16="http://schemas.microsoft.com/office/drawing/2014/main" id="{5F72A4B5-9669-4DF5-BD4F-334309FBE405}"/>
              </a:ext>
            </a:extLst>
          </p:cNvPr>
          <p:cNvSpPr/>
          <p:nvPr/>
        </p:nvSpPr>
        <p:spPr>
          <a:xfrm>
            <a:off x="564442" y="1569818"/>
            <a:ext cx="5170311" cy="1399822"/>
          </a:xfrm>
          <a:prstGeom prst="wedgeRoundRectCallout">
            <a:avLst>
              <a:gd name="adj1" fmla="val 59953"/>
              <a:gd name="adj2" fmla="val 56856"/>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dirty="0"/>
              <a:t>講座の内容だけでなく、</a:t>
            </a:r>
            <a:r>
              <a:rPr lang="ja-JP" altLang="en-US" b="1" dirty="0"/>
              <a:t>現在の悩み</a:t>
            </a:r>
            <a:r>
              <a:rPr lang="ja-JP" altLang="en-US" dirty="0"/>
              <a:t>を聞いてもらえたり、解決方法についてアドバイスいただけて</a:t>
            </a:r>
            <a:r>
              <a:rPr lang="ja-JP" altLang="en-US" b="1" dirty="0"/>
              <a:t>とても参考になりました</a:t>
            </a:r>
            <a:r>
              <a:rPr lang="ja-JP" altLang="en-US" dirty="0"/>
              <a:t>。</a:t>
            </a:r>
            <a:endParaRPr kumimoji="1" lang="ja-JP" altLang="en-US" dirty="0"/>
          </a:p>
        </p:txBody>
      </p:sp>
      <p:sp>
        <p:nvSpPr>
          <p:cNvPr id="5" name="吹き出し: 角を丸めた四角形 4">
            <a:extLst>
              <a:ext uri="{FF2B5EF4-FFF2-40B4-BE49-F238E27FC236}">
                <a16:creationId xmlns:a16="http://schemas.microsoft.com/office/drawing/2014/main" id="{7E8AA8EA-06FA-41A1-ABD1-35F7252A749A}"/>
              </a:ext>
            </a:extLst>
          </p:cNvPr>
          <p:cNvSpPr/>
          <p:nvPr/>
        </p:nvSpPr>
        <p:spPr>
          <a:xfrm>
            <a:off x="564442" y="3265586"/>
            <a:ext cx="5170311" cy="1399822"/>
          </a:xfrm>
          <a:prstGeom prst="wedgeRoundRectCallout">
            <a:avLst>
              <a:gd name="adj1" fmla="val 61481"/>
              <a:gd name="adj2" fmla="val 27016"/>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dirty="0"/>
              <a:t>自己紹介を作ったり、</a:t>
            </a:r>
            <a:r>
              <a:rPr lang="ja-JP" altLang="en-US" b="1" dirty="0"/>
              <a:t>ワーク</a:t>
            </a:r>
            <a:r>
              <a:rPr lang="ja-JP" altLang="en-US" dirty="0"/>
              <a:t>があったりと</a:t>
            </a:r>
            <a:endParaRPr lang="en-US" altLang="ja-JP" dirty="0"/>
          </a:p>
          <a:p>
            <a:pPr algn="ctr"/>
            <a:r>
              <a:rPr lang="ja-JP" altLang="en-US" dirty="0"/>
              <a:t>講座の内容をただ聞くだけではなく</a:t>
            </a:r>
            <a:endParaRPr lang="en-US" altLang="ja-JP" dirty="0"/>
          </a:p>
          <a:p>
            <a:pPr algn="ctr"/>
            <a:r>
              <a:rPr lang="ja-JP" altLang="en-US" b="1" dirty="0"/>
              <a:t>わかりやすかった。</a:t>
            </a:r>
            <a:endParaRPr kumimoji="1" lang="ja-JP" altLang="en-US" b="1" dirty="0"/>
          </a:p>
        </p:txBody>
      </p:sp>
      <p:sp>
        <p:nvSpPr>
          <p:cNvPr id="6" name="吹き出し: 角を丸めた四角形 5">
            <a:extLst>
              <a:ext uri="{FF2B5EF4-FFF2-40B4-BE49-F238E27FC236}">
                <a16:creationId xmlns:a16="http://schemas.microsoft.com/office/drawing/2014/main" id="{5C0B5DFD-ED57-456C-90A0-CD5094CF7576}"/>
              </a:ext>
            </a:extLst>
          </p:cNvPr>
          <p:cNvSpPr/>
          <p:nvPr/>
        </p:nvSpPr>
        <p:spPr>
          <a:xfrm>
            <a:off x="564443" y="4961354"/>
            <a:ext cx="5170311" cy="1399822"/>
          </a:xfrm>
          <a:prstGeom prst="wedgeRoundRectCallout">
            <a:avLst>
              <a:gd name="adj1" fmla="val 62573"/>
              <a:gd name="adj2" fmla="val 21371"/>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dirty="0"/>
              <a:t>実績のある理事や受講生と交流がもてたこと</a:t>
            </a:r>
            <a:endParaRPr lang="en-US" altLang="ja-JP" dirty="0"/>
          </a:p>
          <a:p>
            <a:pPr algn="ctr"/>
            <a:r>
              <a:rPr lang="ja-JP" altLang="en-US" dirty="0"/>
              <a:t>アドセンスについての</a:t>
            </a:r>
            <a:r>
              <a:rPr lang="ja-JP" altLang="en-US" b="1" dirty="0"/>
              <a:t>理解が深まった</a:t>
            </a:r>
            <a:r>
              <a:rPr lang="ja-JP" altLang="en-US" dirty="0"/>
              <a:t>こと</a:t>
            </a:r>
            <a:endParaRPr kumimoji="1" lang="ja-JP" altLang="en-US" dirty="0"/>
          </a:p>
        </p:txBody>
      </p:sp>
      <p:sp>
        <p:nvSpPr>
          <p:cNvPr id="7" name="吹き出し: 角を丸めた四角形 6">
            <a:extLst>
              <a:ext uri="{FF2B5EF4-FFF2-40B4-BE49-F238E27FC236}">
                <a16:creationId xmlns:a16="http://schemas.microsoft.com/office/drawing/2014/main" id="{94AC0F73-CB91-44F0-9B1D-B256FF35BFEC}"/>
              </a:ext>
            </a:extLst>
          </p:cNvPr>
          <p:cNvSpPr/>
          <p:nvPr/>
        </p:nvSpPr>
        <p:spPr>
          <a:xfrm>
            <a:off x="6264099" y="1492682"/>
            <a:ext cx="5170311" cy="1399822"/>
          </a:xfrm>
          <a:prstGeom prst="wedgeRoundRectCallout">
            <a:avLst>
              <a:gd name="adj1" fmla="val 2530"/>
              <a:gd name="adj2" fmla="val 64112"/>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dirty="0"/>
              <a:t>いろんな人生経験豊富な方との交流ができて、</a:t>
            </a:r>
            <a:r>
              <a:rPr lang="ja-JP" altLang="en-US" b="1" dirty="0"/>
              <a:t>視野が広がった</a:t>
            </a:r>
            <a:r>
              <a:rPr lang="ja-JP" altLang="en-US" dirty="0"/>
              <a:t>気がしていい経験になりました。</a:t>
            </a:r>
            <a:endParaRPr kumimoji="1" lang="ja-JP" altLang="en-US" dirty="0"/>
          </a:p>
        </p:txBody>
      </p:sp>
      <p:pic>
        <p:nvPicPr>
          <p:cNvPr id="13" name="図 12">
            <a:extLst>
              <a:ext uri="{FF2B5EF4-FFF2-40B4-BE49-F238E27FC236}">
                <a16:creationId xmlns:a16="http://schemas.microsoft.com/office/drawing/2014/main" id="{642B02E1-8C8C-475A-9F64-30E953010A45}"/>
              </a:ext>
            </a:extLst>
          </p:cNvPr>
          <p:cNvPicPr>
            <a:picLocks noChangeAspect="1"/>
          </p:cNvPicPr>
          <p:nvPr/>
        </p:nvPicPr>
        <p:blipFill>
          <a:blip r:embed="rId2"/>
          <a:stretch>
            <a:fillRect/>
          </a:stretch>
        </p:blipFill>
        <p:spPr>
          <a:xfrm>
            <a:off x="6886222" y="3265586"/>
            <a:ext cx="4933246" cy="333606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51367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6E9B8D63-F249-40C0-B440-A989F58F7763}"/>
              </a:ext>
            </a:extLst>
          </p:cNvPr>
          <p:cNvSpPr>
            <a:spLocks noGrp="1"/>
          </p:cNvSpPr>
          <p:nvPr>
            <p:ph type="title"/>
          </p:nvPr>
        </p:nvSpPr>
        <p:spPr>
          <a:xfrm>
            <a:off x="683395" y="140377"/>
            <a:ext cx="10515600" cy="1325563"/>
          </a:xfrm>
        </p:spPr>
        <p:txBody>
          <a:bodyPr>
            <a:normAutofit/>
          </a:bodyPr>
          <a:lstStyle/>
          <a:p>
            <a:r>
              <a:rPr lang="ja-JP" altLang="en-US" sz="3200" b="1" dirty="0"/>
              <a:t>おうちワークアドバイザー受講生の感想</a:t>
            </a:r>
            <a:r>
              <a:rPr lang="en-US" altLang="ja-JP" sz="3200" b="1" dirty="0"/>
              <a:t>(1)</a:t>
            </a:r>
            <a:endParaRPr kumimoji="1" lang="ja-JP" altLang="en-US" sz="3200" b="1" dirty="0"/>
          </a:p>
        </p:txBody>
      </p:sp>
      <p:sp>
        <p:nvSpPr>
          <p:cNvPr id="2" name="四角形: 角を丸くする 1">
            <a:extLst>
              <a:ext uri="{FF2B5EF4-FFF2-40B4-BE49-F238E27FC236}">
                <a16:creationId xmlns:a16="http://schemas.microsoft.com/office/drawing/2014/main" id="{0AA2E302-B482-40DC-8AF2-79D8B144F7CE}"/>
              </a:ext>
            </a:extLst>
          </p:cNvPr>
          <p:cNvSpPr/>
          <p:nvPr/>
        </p:nvSpPr>
        <p:spPr>
          <a:xfrm>
            <a:off x="775951" y="1177491"/>
            <a:ext cx="10732654" cy="1325563"/>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r>
              <a:rPr lang="ja-JP" altLang="en-US" sz="1600" b="1" dirty="0"/>
              <a:t>講座、合宿ともにお世話になりました！リアルで講師として指導していくイメージがつかめなかったのですが、</a:t>
            </a:r>
            <a:r>
              <a:rPr lang="ja-JP" altLang="en-US" sz="1600" b="1" dirty="0">
                <a:solidFill>
                  <a:schemeClr val="tx1"/>
                </a:solidFill>
              </a:rPr>
              <a:t>講座を通してだんだんとつかめていったり、意識が高まり</a:t>
            </a:r>
            <a:r>
              <a:rPr lang="ja-JP" altLang="en-US" sz="1600" b="1" dirty="0"/>
              <a:t>ました。実際に集客・セミナーなどこれからしていくことがありますが、一つずつ慣れつつやっていけたらと思っています。これからもよろしくお願いいたします！</a:t>
            </a:r>
          </a:p>
        </p:txBody>
      </p:sp>
      <p:sp>
        <p:nvSpPr>
          <p:cNvPr id="8" name="四角形: 角を丸くする 7">
            <a:extLst>
              <a:ext uri="{FF2B5EF4-FFF2-40B4-BE49-F238E27FC236}">
                <a16:creationId xmlns:a16="http://schemas.microsoft.com/office/drawing/2014/main" id="{D34918E3-35DD-47FA-8BC4-C12C23C5A2C4}"/>
              </a:ext>
            </a:extLst>
          </p:cNvPr>
          <p:cNvSpPr/>
          <p:nvPr/>
        </p:nvSpPr>
        <p:spPr>
          <a:xfrm>
            <a:off x="729673" y="2618436"/>
            <a:ext cx="10732654" cy="1325563"/>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r>
              <a:rPr lang="ja-JP" altLang="en-US" sz="1600" b="1" dirty="0"/>
              <a:t>今回参加ができたことで講師としての</a:t>
            </a:r>
            <a:r>
              <a:rPr lang="ja-JP" altLang="en-US" sz="1600" b="1" dirty="0">
                <a:solidFill>
                  <a:schemeClr val="tx1"/>
                </a:solidFill>
              </a:rPr>
              <a:t>自覚や責任感が芽生えました！</a:t>
            </a:r>
            <a:r>
              <a:rPr lang="ja-JP" altLang="en-US" sz="1600" b="1" dirty="0"/>
              <a:t> 立ち上げメンバーの方々と合宿で交流できたことで絆も深まり、</a:t>
            </a:r>
            <a:r>
              <a:rPr lang="ja-JP" altLang="en-US" sz="1600" b="1" dirty="0">
                <a:solidFill>
                  <a:schemeClr val="tx1"/>
                </a:solidFill>
              </a:rPr>
              <a:t>「一丸となって講師として活躍していこう！」</a:t>
            </a:r>
            <a:r>
              <a:rPr lang="ja-JP" altLang="en-US" sz="1600" b="1" dirty="0"/>
              <a:t>という雰囲気がうまれていたのも素敵でした♪ 質問をしやすい雰囲気で講師が伸び伸びと学ぶことができた合宿はとても魅力的だと感じたので、今後講師になる方にも「参加した方がいいよ！」とぜひおすすめしたいですね＾＾* </a:t>
            </a:r>
          </a:p>
        </p:txBody>
      </p:sp>
      <p:sp>
        <p:nvSpPr>
          <p:cNvPr id="10" name="四角形: 角を丸くする 9">
            <a:extLst>
              <a:ext uri="{FF2B5EF4-FFF2-40B4-BE49-F238E27FC236}">
                <a16:creationId xmlns:a16="http://schemas.microsoft.com/office/drawing/2014/main" id="{9157E78A-E614-48C3-92EE-10641EFF83CB}"/>
              </a:ext>
            </a:extLst>
          </p:cNvPr>
          <p:cNvSpPr/>
          <p:nvPr/>
        </p:nvSpPr>
        <p:spPr>
          <a:xfrm>
            <a:off x="729673" y="5519090"/>
            <a:ext cx="10732654" cy="789346"/>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r>
              <a:rPr lang="ja-JP" altLang="en-US" sz="1600" b="1" dirty="0">
                <a:solidFill>
                  <a:schemeClr val="tx1"/>
                </a:solidFill>
              </a:rPr>
              <a:t>なかなか関東まで行くことが出来ませんが、</a:t>
            </a:r>
            <a:r>
              <a:rPr lang="en-US" altLang="ja-JP" sz="1600" b="1" dirty="0">
                <a:solidFill>
                  <a:schemeClr val="tx1"/>
                </a:solidFill>
              </a:rPr>
              <a:t>ZOOM</a:t>
            </a:r>
            <a:r>
              <a:rPr lang="ja-JP" altLang="en-US" sz="1600" b="1" dirty="0">
                <a:solidFill>
                  <a:schemeClr val="tx1"/>
                </a:solidFill>
              </a:rPr>
              <a:t>や</a:t>
            </a:r>
            <a:r>
              <a:rPr lang="en-US" altLang="ja-JP" sz="1600" b="1" dirty="0">
                <a:solidFill>
                  <a:schemeClr val="tx1"/>
                </a:solidFill>
              </a:rPr>
              <a:t>YouTube</a:t>
            </a:r>
            <a:r>
              <a:rPr lang="ja-JP" altLang="en-US" sz="1600" b="1" dirty="0">
                <a:solidFill>
                  <a:schemeClr val="tx1"/>
                </a:solidFill>
              </a:rPr>
              <a:t>などでも映像を配信</a:t>
            </a:r>
            <a:r>
              <a:rPr lang="ja-JP" altLang="en-US" sz="1600" b="1" dirty="0"/>
              <a:t>してくれて、雰囲気も感じとったり皆さんと一緒に学ぶことが出来、よかったです。</a:t>
            </a:r>
          </a:p>
        </p:txBody>
      </p:sp>
      <p:sp>
        <p:nvSpPr>
          <p:cNvPr id="11" name="四角形: 角を丸くする 10">
            <a:extLst>
              <a:ext uri="{FF2B5EF4-FFF2-40B4-BE49-F238E27FC236}">
                <a16:creationId xmlns:a16="http://schemas.microsoft.com/office/drawing/2014/main" id="{4E3C6A33-EA13-4A1F-9375-034980D995A9}"/>
              </a:ext>
            </a:extLst>
          </p:cNvPr>
          <p:cNvSpPr/>
          <p:nvPr/>
        </p:nvSpPr>
        <p:spPr>
          <a:xfrm>
            <a:off x="729673" y="4078145"/>
            <a:ext cx="10732654" cy="1325563"/>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r>
              <a:rPr lang="ja-JP" altLang="en-US" sz="1600" b="1" dirty="0"/>
              <a:t>今回は参加させていただき、誠にありがとうございます。</a:t>
            </a:r>
          </a:p>
          <a:p>
            <a:r>
              <a:rPr lang="ja-JP" altLang="en-US" sz="1600" b="1" dirty="0">
                <a:solidFill>
                  <a:schemeClr val="tx1"/>
                </a:solidFill>
              </a:rPr>
              <a:t>初心者</a:t>
            </a:r>
            <a:r>
              <a:rPr lang="ja-JP" altLang="en-US" sz="1600" b="1" dirty="0"/>
              <a:t>なので、専門用語を理解したり、講師ブログ作成に時間が取られてしまったような気がします</a:t>
            </a:r>
            <a:r>
              <a:rPr lang="en-US" altLang="ja-JP" sz="1600" b="1" dirty="0"/>
              <a:t>…</a:t>
            </a:r>
            <a:r>
              <a:rPr lang="ja-JP" altLang="en-US" sz="1600" b="1" dirty="0" err="1"/>
              <a:t>。</a:t>
            </a:r>
            <a:endParaRPr lang="ja-JP" altLang="en-US" sz="1600" b="1" dirty="0"/>
          </a:p>
          <a:p>
            <a:r>
              <a:rPr lang="ja-JP" altLang="en-US" sz="1600" b="1" dirty="0"/>
              <a:t>しかし、</a:t>
            </a:r>
            <a:r>
              <a:rPr lang="ja-JP" altLang="en-US" sz="1600" b="1" dirty="0">
                <a:solidFill>
                  <a:schemeClr val="tx1"/>
                </a:solidFill>
              </a:rPr>
              <a:t>分からなくてもきちんと教えて下さる環境があった</a:t>
            </a:r>
            <a:r>
              <a:rPr lang="ja-JP" altLang="en-US" sz="1600" b="1" dirty="0"/>
              <a:t>ので、安心してここまでくる事が出来ました。</a:t>
            </a:r>
          </a:p>
          <a:p>
            <a:r>
              <a:rPr lang="ja-JP" altLang="en-US" sz="1600" b="1" dirty="0"/>
              <a:t>今後とも宜しくお願い致します！</a:t>
            </a:r>
          </a:p>
        </p:txBody>
      </p:sp>
    </p:spTree>
    <p:extLst>
      <p:ext uri="{BB962C8B-B14F-4D97-AF65-F5344CB8AC3E}">
        <p14:creationId xmlns:p14="http://schemas.microsoft.com/office/powerpoint/2010/main" val="8941610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6E9B8D63-F249-40C0-B440-A989F58F7763}"/>
              </a:ext>
            </a:extLst>
          </p:cNvPr>
          <p:cNvSpPr>
            <a:spLocks noGrp="1"/>
          </p:cNvSpPr>
          <p:nvPr>
            <p:ph type="title"/>
          </p:nvPr>
        </p:nvSpPr>
        <p:spPr>
          <a:xfrm>
            <a:off x="683395" y="140377"/>
            <a:ext cx="10515600" cy="1325563"/>
          </a:xfrm>
        </p:spPr>
        <p:txBody>
          <a:bodyPr>
            <a:normAutofit/>
          </a:bodyPr>
          <a:lstStyle/>
          <a:p>
            <a:r>
              <a:rPr lang="ja-JP" altLang="en-US" sz="3200" b="1" dirty="0"/>
              <a:t>おうちワークアドバイザー受講生の感想</a:t>
            </a:r>
            <a:r>
              <a:rPr lang="en-US" altLang="ja-JP" sz="3200" b="1" dirty="0"/>
              <a:t>(2)</a:t>
            </a:r>
            <a:endParaRPr kumimoji="1" lang="ja-JP" altLang="en-US" sz="3200" b="1" dirty="0"/>
          </a:p>
        </p:txBody>
      </p:sp>
      <p:sp>
        <p:nvSpPr>
          <p:cNvPr id="8" name="四角形: 角を丸くする 7">
            <a:extLst>
              <a:ext uri="{FF2B5EF4-FFF2-40B4-BE49-F238E27FC236}">
                <a16:creationId xmlns:a16="http://schemas.microsoft.com/office/drawing/2014/main" id="{D34918E3-35DD-47FA-8BC4-C12C23C5A2C4}"/>
              </a:ext>
            </a:extLst>
          </p:cNvPr>
          <p:cNvSpPr/>
          <p:nvPr/>
        </p:nvSpPr>
        <p:spPr>
          <a:xfrm>
            <a:off x="651212" y="2801258"/>
            <a:ext cx="10889576" cy="1510031"/>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r>
              <a:rPr lang="ja-JP" altLang="en-US" sz="1600" b="1" dirty="0"/>
              <a:t>とても丁寧な講座でしっかり学習できました。あとは、自身がどうやって、学んだことを実践していけるかですね。</a:t>
            </a:r>
          </a:p>
          <a:p>
            <a:endParaRPr lang="ja-JP" altLang="en-US" sz="1600" b="1" dirty="0"/>
          </a:p>
          <a:p>
            <a:r>
              <a:rPr lang="ja-JP" altLang="en-US" sz="1600" b="1" dirty="0">
                <a:solidFill>
                  <a:schemeClr val="tx1"/>
                </a:solidFill>
              </a:rPr>
              <a:t>万全なサポート体制も整っている</a:t>
            </a:r>
            <a:r>
              <a:rPr lang="ja-JP" altLang="en-US" sz="1600" b="1" dirty="0"/>
              <a:t>ので、行動することが最重要だと感じています。</a:t>
            </a:r>
          </a:p>
          <a:p>
            <a:endParaRPr lang="ja-JP" altLang="en-US" sz="1600" b="1" dirty="0"/>
          </a:p>
          <a:p>
            <a:r>
              <a:rPr lang="ja-JP" altLang="en-US" sz="1600" b="1" dirty="0"/>
              <a:t>引き続きお世話になりますが、よろしくお願いいたします。</a:t>
            </a:r>
          </a:p>
        </p:txBody>
      </p:sp>
      <p:sp>
        <p:nvSpPr>
          <p:cNvPr id="7" name="四角形: 角を丸くする 6">
            <a:extLst>
              <a:ext uri="{FF2B5EF4-FFF2-40B4-BE49-F238E27FC236}">
                <a16:creationId xmlns:a16="http://schemas.microsoft.com/office/drawing/2014/main" id="{F1E9EAC7-0FEF-482A-979B-CF392271CB69}"/>
              </a:ext>
            </a:extLst>
          </p:cNvPr>
          <p:cNvSpPr/>
          <p:nvPr/>
        </p:nvSpPr>
        <p:spPr>
          <a:xfrm>
            <a:off x="729673" y="1145310"/>
            <a:ext cx="10732654" cy="1510031"/>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r>
              <a:rPr lang="ja-JP" altLang="en-US" sz="1600" b="1" dirty="0"/>
              <a:t>ありがとうございました。</a:t>
            </a:r>
          </a:p>
          <a:p>
            <a:r>
              <a:rPr lang="ja-JP" altLang="en-US" sz="1600" b="1" dirty="0"/>
              <a:t>とても楽しく、たくさんのことを学ぶことができました。</a:t>
            </a:r>
          </a:p>
          <a:p>
            <a:endParaRPr lang="ja-JP" altLang="en-US" sz="1600" b="1" dirty="0"/>
          </a:p>
          <a:p>
            <a:r>
              <a:rPr lang="ja-JP" altLang="en-US" sz="1600" b="1" dirty="0"/>
              <a:t>初めてのことだらけで不安もありますが、</a:t>
            </a:r>
            <a:r>
              <a:rPr lang="ja-JP" altLang="en-US" sz="1600" b="1" dirty="0">
                <a:solidFill>
                  <a:schemeClr val="tx1"/>
                </a:solidFill>
              </a:rPr>
              <a:t>楽しく挑戦</a:t>
            </a:r>
            <a:r>
              <a:rPr lang="ja-JP" altLang="en-US" sz="1600" b="1" dirty="0"/>
              <a:t>していけそうです。</a:t>
            </a:r>
          </a:p>
        </p:txBody>
      </p:sp>
      <p:sp>
        <p:nvSpPr>
          <p:cNvPr id="11" name="四角形: 角を丸くする 10">
            <a:extLst>
              <a:ext uri="{FF2B5EF4-FFF2-40B4-BE49-F238E27FC236}">
                <a16:creationId xmlns:a16="http://schemas.microsoft.com/office/drawing/2014/main" id="{B19C1F9F-16E4-4CA3-A3EC-BEBC2715260E}"/>
              </a:ext>
            </a:extLst>
          </p:cNvPr>
          <p:cNvSpPr/>
          <p:nvPr/>
        </p:nvSpPr>
        <p:spPr>
          <a:xfrm>
            <a:off x="651212" y="4558806"/>
            <a:ext cx="10732654" cy="1510031"/>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r>
              <a:rPr lang="ja-JP" altLang="en-US" sz="1600" b="1" dirty="0"/>
              <a:t>これまで</a:t>
            </a:r>
            <a:r>
              <a:rPr lang="ja-JP" altLang="en-US" sz="1600" b="1" dirty="0">
                <a:solidFill>
                  <a:schemeClr val="tx1"/>
                </a:solidFill>
              </a:rPr>
              <a:t>男性リーダーのコミュニティが多く、女性だけのコミュニティで、情報発信、講師になるために学んだことが今回が初めて</a:t>
            </a:r>
            <a:r>
              <a:rPr lang="ja-JP" altLang="en-US" sz="1600" b="1" dirty="0"/>
              <a:t>だったのでとても新鮮でした！　女性ならではの特性を生かしてぜひ進めていきたいと思います。</a:t>
            </a:r>
          </a:p>
          <a:p>
            <a:endParaRPr lang="ja-JP" altLang="en-US" sz="1600" b="1" dirty="0"/>
          </a:p>
          <a:p>
            <a:r>
              <a:rPr lang="ja-JP" altLang="en-US" sz="1600" b="1" dirty="0"/>
              <a:t>また、参加者さん同士で貴重な情報交換が多々できたのですごくいい環境でした。引き続き協会としてみんなで力合わせて協力しながら進められたらと思います！</a:t>
            </a:r>
          </a:p>
        </p:txBody>
      </p:sp>
    </p:spTree>
    <p:extLst>
      <p:ext uri="{BB962C8B-B14F-4D97-AF65-F5344CB8AC3E}">
        <p14:creationId xmlns:p14="http://schemas.microsoft.com/office/powerpoint/2010/main" val="15105158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6E9B8D63-F249-40C0-B440-A989F58F7763}"/>
              </a:ext>
            </a:extLst>
          </p:cNvPr>
          <p:cNvSpPr>
            <a:spLocks noGrp="1"/>
          </p:cNvSpPr>
          <p:nvPr>
            <p:ph type="title"/>
          </p:nvPr>
        </p:nvSpPr>
        <p:spPr>
          <a:xfrm>
            <a:off x="683395" y="140377"/>
            <a:ext cx="10515600" cy="1325563"/>
          </a:xfrm>
        </p:spPr>
        <p:txBody>
          <a:bodyPr>
            <a:normAutofit/>
          </a:bodyPr>
          <a:lstStyle/>
          <a:p>
            <a:r>
              <a:rPr lang="ja-JP" altLang="en-US" sz="3200" b="1" dirty="0"/>
              <a:t>おうちワークアドバイザー受講生の感想</a:t>
            </a:r>
            <a:r>
              <a:rPr lang="en-US" altLang="ja-JP" sz="3200" b="1" dirty="0"/>
              <a:t>(3)</a:t>
            </a:r>
            <a:endParaRPr kumimoji="1" lang="ja-JP" altLang="en-US" sz="3200" b="1" dirty="0"/>
          </a:p>
        </p:txBody>
      </p:sp>
      <p:sp>
        <p:nvSpPr>
          <p:cNvPr id="8" name="四角形: 角を丸くする 7">
            <a:extLst>
              <a:ext uri="{FF2B5EF4-FFF2-40B4-BE49-F238E27FC236}">
                <a16:creationId xmlns:a16="http://schemas.microsoft.com/office/drawing/2014/main" id="{D34918E3-35DD-47FA-8BC4-C12C23C5A2C4}"/>
              </a:ext>
            </a:extLst>
          </p:cNvPr>
          <p:cNvSpPr/>
          <p:nvPr/>
        </p:nvSpPr>
        <p:spPr>
          <a:xfrm>
            <a:off x="729673" y="2618436"/>
            <a:ext cx="10732654" cy="3819309"/>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r>
              <a:rPr lang="ja-JP" altLang="en-US" sz="1600" b="1" dirty="0"/>
              <a:t>今回は合宿を企画していただきありがとうございました。</a:t>
            </a:r>
          </a:p>
          <a:p>
            <a:r>
              <a:rPr lang="ja-JP" altLang="en-US" sz="1600" b="1" dirty="0">
                <a:solidFill>
                  <a:schemeClr val="tx1"/>
                </a:solidFill>
              </a:rPr>
              <a:t>合宿に参加し、志を共にするみなさんとお会いすることできて良かった</a:t>
            </a:r>
            <a:r>
              <a:rPr lang="ja-JP" altLang="en-US" sz="1600" b="1" dirty="0"/>
              <a:t>です。</a:t>
            </a:r>
          </a:p>
          <a:p>
            <a:endParaRPr lang="ja-JP" altLang="en-US" sz="1600" b="1" dirty="0"/>
          </a:p>
          <a:p>
            <a:r>
              <a:rPr lang="ja-JP" altLang="en-US" sz="1600" b="1" dirty="0"/>
              <a:t>今回の合宿では、インプット（聞いている状態）での参加が多かったのですが</a:t>
            </a:r>
          </a:p>
          <a:p>
            <a:r>
              <a:rPr lang="ja-JP" altLang="en-US" sz="1600" b="1" dirty="0"/>
              <a:t>みんなが集まって集中して取り組める環境だったので</a:t>
            </a:r>
          </a:p>
          <a:p>
            <a:r>
              <a:rPr lang="ja-JP" altLang="en-US" sz="1600" b="1" dirty="0"/>
              <a:t>ペアやグループでのワークや作業がもっとあっても良かったかな、と思いました。</a:t>
            </a:r>
          </a:p>
          <a:p>
            <a:endParaRPr lang="ja-JP" altLang="en-US" sz="1600" b="1" dirty="0"/>
          </a:p>
          <a:p>
            <a:r>
              <a:rPr lang="ja-JP" altLang="en-US" sz="1600" b="1" dirty="0"/>
              <a:t>レクチャー系の講座内容は動画で各自学んでおいて、みんなで参加する時は学んだ内容をもとにワークするみたいな流れだと、理解も深まりより良いのではないかと思いました。</a:t>
            </a:r>
          </a:p>
          <a:p>
            <a:endParaRPr lang="ja-JP" altLang="en-US" sz="1600" b="1" dirty="0"/>
          </a:p>
          <a:p>
            <a:r>
              <a:rPr lang="ja-JP" altLang="en-US" sz="1600" b="1" dirty="0"/>
              <a:t>今回は初の合宿で、企画してくださった理事の方々も準備など大変だったと思いますが、とても良い機会をいただき感謝しています。子どもを預けて参加するか迷っていましたが今回参加して本当に良かったです。</a:t>
            </a:r>
          </a:p>
          <a:p>
            <a:endParaRPr lang="ja-JP" altLang="en-US" sz="1600" b="1" dirty="0"/>
          </a:p>
          <a:p>
            <a:r>
              <a:rPr lang="ja-JP" altLang="en-US" sz="1600" b="1" dirty="0"/>
              <a:t>引き続きどうぞよろしくお願い致します。</a:t>
            </a:r>
          </a:p>
        </p:txBody>
      </p:sp>
      <p:sp>
        <p:nvSpPr>
          <p:cNvPr id="7" name="四角形: 角を丸くする 6">
            <a:extLst>
              <a:ext uri="{FF2B5EF4-FFF2-40B4-BE49-F238E27FC236}">
                <a16:creationId xmlns:a16="http://schemas.microsoft.com/office/drawing/2014/main" id="{B4699DCA-4F62-4EE7-87E8-A05D20C9CE54}"/>
              </a:ext>
            </a:extLst>
          </p:cNvPr>
          <p:cNvSpPr/>
          <p:nvPr/>
        </p:nvSpPr>
        <p:spPr>
          <a:xfrm>
            <a:off x="729673" y="1159309"/>
            <a:ext cx="10732654" cy="1325563"/>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r>
              <a:rPr lang="ja-JP" altLang="en-US" sz="1600" b="1" dirty="0"/>
              <a:t>「</a:t>
            </a:r>
            <a:r>
              <a:rPr lang="en-US" altLang="ja-JP" sz="1600" b="1" dirty="0"/>
              <a:t>A</a:t>
            </a:r>
            <a:r>
              <a:rPr lang="ja-JP" altLang="en-US" sz="1600" b="1" dirty="0" err="1"/>
              <a:t>さん</a:t>
            </a:r>
            <a:r>
              <a:rPr lang="ja-JP" altLang="en-US" sz="1600" b="1" dirty="0"/>
              <a:t>向け講座」の意味が分かっていなかったので、そのあたりの事前の説明が欲しかったです。 また、今回の講師になることでフロントセミナーで多くの人に向けて集客していく必要があることも私が理解しておらず、人前で話すのは受講生の前だけだと思っていたので、講師全貌が合宿を終えて分かるようになりました。 これからしっかりやっていけるか不安ではありますが、頑張っていこうと思います。 どうぞよろしくお願いします。</a:t>
            </a:r>
          </a:p>
        </p:txBody>
      </p:sp>
    </p:spTree>
    <p:extLst>
      <p:ext uri="{BB962C8B-B14F-4D97-AF65-F5344CB8AC3E}">
        <p14:creationId xmlns:p14="http://schemas.microsoft.com/office/powerpoint/2010/main" val="22655393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5DDB8F-6E3C-4878-8801-9F74DFE9614E}"/>
              </a:ext>
            </a:extLst>
          </p:cNvPr>
          <p:cNvSpPr>
            <a:spLocks noGrp="1"/>
          </p:cNvSpPr>
          <p:nvPr>
            <p:ph type="title"/>
          </p:nvPr>
        </p:nvSpPr>
        <p:spPr>
          <a:xfrm>
            <a:off x="683395" y="140377"/>
            <a:ext cx="10515600" cy="1325563"/>
          </a:xfrm>
        </p:spPr>
        <p:txBody>
          <a:bodyPr>
            <a:normAutofit/>
          </a:bodyPr>
          <a:lstStyle/>
          <a:p>
            <a:r>
              <a:rPr kumimoji="1" lang="ja-JP" altLang="en-US" sz="3200" b="1" dirty="0"/>
              <a:t>認定講座の様子</a:t>
            </a:r>
          </a:p>
        </p:txBody>
      </p:sp>
      <p:pic>
        <p:nvPicPr>
          <p:cNvPr id="11" name="Picture 4" descr="ç»åã«å«ã¾ãã¦ããå¯è½æ§ããããã®:10äººããä¸æµ¦ æè³ãããåç° åé¶´ãããç¥é ãããããªã©ããã¹ãã¤ã«">
            <a:extLst>
              <a:ext uri="{FF2B5EF4-FFF2-40B4-BE49-F238E27FC236}">
                <a16:creationId xmlns:a16="http://schemas.microsoft.com/office/drawing/2014/main" id="{3CBB8F9A-AE2B-4B56-888E-A0E965D2E9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3954" y="3996865"/>
            <a:ext cx="4004651" cy="24241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4" name="Picture 2" descr="ç»åã«å«ã¾ãã¦ããå¯è½æ§ããããã®:åº§ã£ã¦ã(è¤æ°ã®äºº)ãå®¤å">
            <a:extLst>
              <a:ext uri="{FF2B5EF4-FFF2-40B4-BE49-F238E27FC236}">
                <a16:creationId xmlns:a16="http://schemas.microsoft.com/office/drawing/2014/main" id="{973154F4-1940-4B1C-99DF-9405CAB1FC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262" y="3962685"/>
            <a:ext cx="3247689" cy="243576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ç»åã«å«ã¾ãã¦ããå¯è½æ§ããããã®:1äººãåº§ã£ã¦ããå®¤å">
            <a:extLst>
              <a:ext uri="{FF2B5EF4-FFF2-40B4-BE49-F238E27FC236}">
                <a16:creationId xmlns:a16="http://schemas.microsoft.com/office/drawing/2014/main" id="{559CFC61-DF3C-4907-AE10-4B75DE0FB9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985" y="1100001"/>
            <a:ext cx="4768676" cy="26823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ç»åã«å«ã¾ãã¦ããå¯è½æ§ããããã®:11äººããåç° åé¶´ãããä¸æµ¦ æè³ãããç¥é ãããããªã©ããã¹ãã¤ã«ãç«ã£ã¦ã(è¤æ°ã®äºº)ãå®¤å">
            <a:extLst>
              <a:ext uri="{FF2B5EF4-FFF2-40B4-BE49-F238E27FC236}">
                <a16:creationId xmlns:a16="http://schemas.microsoft.com/office/drawing/2014/main" id="{D54B5684-0C64-4A74-970C-D5E3F5E845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4608" y="3181243"/>
            <a:ext cx="3247689" cy="32476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8" name="Picture 6" descr="ç»åã«å«ã¾ãã¦ããå¯è½æ§ããããã®:11äººããåç° åé¶´ãããç¥é ãããããä¸æµ¦ æè³ãããªã©ããã¹ãã¤ã«ãåº§ã£ã¦ã(è¤æ°ã®äºº)ãå®¤å">
            <a:extLst>
              <a:ext uri="{FF2B5EF4-FFF2-40B4-BE49-F238E27FC236}">
                <a16:creationId xmlns:a16="http://schemas.microsoft.com/office/drawing/2014/main" id="{C46BDE04-A11B-4D68-A666-FF9BBE16CE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2405" y="436986"/>
            <a:ext cx="4427748" cy="3320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0033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5DDB8F-6E3C-4878-8801-9F74DFE9614E}"/>
              </a:ext>
            </a:extLst>
          </p:cNvPr>
          <p:cNvSpPr>
            <a:spLocks noGrp="1"/>
          </p:cNvSpPr>
          <p:nvPr>
            <p:ph type="title"/>
          </p:nvPr>
        </p:nvSpPr>
        <p:spPr>
          <a:xfrm>
            <a:off x="683395" y="140377"/>
            <a:ext cx="10515600" cy="1325563"/>
          </a:xfrm>
        </p:spPr>
        <p:txBody>
          <a:bodyPr>
            <a:normAutofit/>
          </a:bodyPr>
          <a:lstStyle/>
          <a:p>
            <a:r>
              <a:rPr lang="ja-JP" altLang="en-US" sz="3200" b="1" dirty="0"/>
              <a:t>おうちワークアドバイザー</a:t>
            </a:r>
            <a:r>
              <a:rPr kumimoji="1" lang="ja-JP" altLang="en-US" sz="3200" b="1" dirty="0"/>
              <a:t>０期生の先輩</a:t>
            </a:r>
          </a:p>
        </p:txBody>
      </p:sp>
      <p:pic>
        <p:nvPicPr>
          <p:cNvPr id="7170" name="Picture 2" descr="ç»åã«å«ã¾ãã¦ããå¯è½æ§ããããã®:11äººããã¹ãã¤ã«ãå®¤å">
            <a:extLst>
              <a:ext uri="{FF2B5EF4-FFF2-40B4-BE49-F238E27FC236}">
                <a16:creationId xmlns:a16="http://schemas.microsoft.com/office/drawing/2014/main" id="{2C17E9AA-CC4D-464C-AF09-34CAC09CA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581" y="1272646"/>
            <a:ext cx="6810838" cy="50513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g_20160503000235">
            <a:extLst>
              <a:ext uri="{FF2B5EF4-FFF2-40B4-BE49-F238E27FC236}">
                <a16:creationId xmlns:a16="http://schemas.microsoft.com/office/drawing/2014/main" id="{169713F9-ECD2-4129-92CB-9FEF7C0FF6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3429000"/>
            <a:ext cx="682790" cy="68279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ã¡ã">
            <a:extLst>
              <a:ext uri="{FF2B5EF4-FFF2-40B4-BE49-F238E27FC236}">
                <a16:creationId xmlns:a16="http://schemas.microsoft.com/office/drawing/2014/main" id="{324A869B-58F2-4178-8E2F-01D9F13727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8491" y="3285378"/>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2.wp.com/affi-rin.com/wp-content/uploads/2017/07/17-07-15-01-02-20-162_deco.jpg?resize=300%2C300&amp;ssl=1">
            <a:extLst>
              <a:ext uri="{FF2B5EF4-FFF2-40B4-BE49-F238E27FC236}">
                <a16:creationId xmlns:a16="http://schemas.microsoft.com/office/drawing/2014/main" id="{A3B10A05-F7F4-4C9B-8159-37A782F4D3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2704" y="2293409"/>
            <a:ext cx="609600" cy="6096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6B7EE9BC-F5B7-4322-A520-2B6DD29D4128}"/>
              </a:ext>
            </a:extLst>
          </p:cNvPr>
          <p:cNvSpPr txBox="1"/>
          <p:nvPr/>
        </p:nvSpPr>
        <p:spPr>
          <a:xfrm>
            <a:off x="9162936" y="2533572"/>
            <a:ext cx="1107996" cy="369332"/>
          </a:xfrm>
          <a:prstGeom prst="rect">
            <a:avLst/>
          </a:prstGeom>
          <a:noFill/>
        </p:spPr>
        <p:txBody>
          <a:bodyPr wrap="none" rtlCol="0">
            <a:spAutoFit/>
          </a:bodyPr>
          <a:lstStyle/>
          <a:p>
            <a:r>
              <a:rPr kumimoji="1" lang="ja-JP" altLang="en-US" b="1" dirty="0"/>
              <a:t>凛ちゃん</a:t>
            </a:r>
          </a:p>
        </p:txBody>
      </p:sp>
      <p:pic>
        <p:nvPicPr>
          <p:cNvPr id="4102" name="Picture 6" descr="https://yuiyui-life.com/wp-content/uploads/2017/04/cee2e0ff12d7b44ed4dfd1dd41733278.jpg">
            <a:extLst>
              <a:ext uri="{FF2B5EF4-FFF2-40B4-BE49-F238E27FC236}">
                <a16:creationId xmlns:a16="http://schemas.microsoft.com/office/drawing/2014/main" id="{94B7C6F1-79A4-49D0-814A-ED4873C5E4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5528" y="2362987"/>
            <a:ext cx="609600" cy="609600"/>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CC59C626-A4DF-48F8-9A27-1DE39B749556}"/>
              </a:ext>
            </a:extLst>
          </p:cNvPr>
          <p:cNvSpPr txBox="1"/>
          <p:nvPr/>
        </p:nvSpPr>
        <p:spPr>
          <a:xfrm>
            <a:off x="5941195" y="1140148"/>
            <a:ext cx="1964742" cy="369332"/>
          </a:xfrm>
          <a:prstGeom prst="rect">
            <a:avLst/>
          </a:prstGeom>
          <a:noFill/>
        </p:spPr>
        <p:txBody>
          <a:bodyPr wrap="square" rtlCol="0">
            <a:spAutoFit/>
          </a:bodyPr>
          <a:lstStyle/>
          <a:p>
            <a:r>
              <a:rPr kumimoji="1" lang="ja-JP" altLang="en-US" b="1" dirty="0" err="1"/>
              <a:t>ゆいゆい</a:t>
            </a:r>
            <a:r>
              <a:rPr kumimoji="1" lang="ja-JP" altLang="en-US" b="1" dirty="0"/>
              <a:t>ちゃん</a:t>
            </a:r>
          </a:p>
        </p:txBody>
      </p:sp>
      <p:sp>
        <p:nvSpPr>
          <p:cNvPr id="11" name="テキスト ボックス 10">
            <a:extLst>
              <a:ext uri="{FF2B5EF4-FFF2-40B4-BE49-F238E27FC236}">
                <a16:creationId xmlns:a16="http://schemas.microsoft.com/office/drawing/2014/main" id="{8A29C877-2ECA-4FD2-8798-CED35838F15E}"/>
              </a:ext>
            </a:extLst>
          </p:cNvPr>
          <p:cNvSpPr txBox="1"/>
          <p:nvPr/>
        </p:nvSpPr>
        <p:spPr>
          <a:xfrm>
            <a:off x="6865600" y="1445558"/>
            <a:ext cx="1338828" cy="369332"/>
          </a:xfrm>
          <a:prstGeom prst="rect">
            <a:avLst/>
          </a:prstGeom>
          <a:noFill/>
        </p:spPr>
        <p:txBody>
          <a:bodyPr wrap="none" rtlCol="0">
            <a:spAutoFit/>
          </a:bodyPr>
          <a:lstStyle/>
          <a:p>
            <a:r>
              <a:rPr kumimoji="1" lang="ja-JP" altLang="en-US" b="1" dirty="0"/>
              <a:t>さおり先生</a:t>
            </a:r>
          </a:p>
        </p:txBody>
      </p:sp>
      <p:sp>
        <p:nvSpPr>
          <p:cNvPr id="12" name="テキスト ボックス 11">
            <a:extLst>
              <a:ext uri="{FF2B5EF4-FFF2-40B4-BE49-F238E27FC236}">
                <a16:creationId xmlns:a16="http://schemas.microsoft.com/office/drawing/2014/main" id="{7D1AEBCB-86E1-43D4-BCD7-6D5774536E3B}"/>
              </a:ext>
            </a:extLst>
          </p:cNvPr>
          <p:cNvSpPr txBox="1"/>
          <p:nvPr/>
        </p:nvSpPr>
        <p:spPr>
          <a:xfrm>
            <a:off x="7260911" y="1814890"/>
            <a:ext cx="1107996" cy="369332"/>
          </a:xfrm>
          <a:prstGeom prst="rect">
            <a:avLst/>
          </a:prstGeom>
          <a:noFill/>
        </p:spPr>
        <p:txBody>
          <a:bodyPr wrap="none" rtlCol="0">
            <a:spAutoFit/>
          </a:bodyPr>
          <a:lstStyle/>
          <a:p>
            <a:r>
              <a:rPr lang="ja-JP" altLang="en-US" b="1" dirty="0"/>
              <a:t>ゆう先生</a:t>
            </a:r>
            <a:endParaRPr kumimoji="1" lang="ja-JP" altLang="en-US" b="1" dirty="0"/>
          </a:p>
        </p:txBody>
      </p:sp>
      <p:sp>
        <p:nvSpPr>
          <p:cNvPr id="14" name="テキスト ボックス 13">
            <a:extLst>
              <a:ext uri="{FF2B5EF4-FFF2-40B4-BE49-F238E27FC236}">
                <a16:creationId xmlns:a16="http://schemas.microsoft.com/office/drawing/2014/main" id="{C520E3B8-0A47-490F-96A9-DF753C193D67}"/>
              </a:ext>
            </a:extLst>
          </p:cNvPr>
          <p:cNvSpPr txBox="1"/>
          <p:nvPr/>
        </p:nvSpPr>
        <p:spPr>
          <a:xfrm>
            <a:off x="5326401" y="1537242"/>
            <a:ext cx="1107996" cy="369332"/>
          </a:xfrm>
          <a:prstGeom prst="rect">
            <a:avLst/>
          </a:prstGeom>
          <a:noFill/>
        </p:spPr>
        <p:txBody>
          <a:bodyPr wrap="none" rtlCol="0">
            <a:spAutoFit/>
          </a:bodyPr>
          <a:lstStyle/>
          <a:p>
            <a:r>
              <a:rPr kumimoji="1" lang="ja-JP" altLang="en-US" b="1" dirty="0"/>
              <a:t>みか先生</a:t>
            </a:r>
          </a:p>
        </p:txBody>
      </p:sp>
      <p:sp>
        <p:nvSpPr>
          <p:cNvPr id="15" name="テキスト ボックス 14">
            <a:extLst>
              <a:ext uri="{FF2B5EF4-FFF2-40B4-BE49-F238E27FC236}">
                <a16:creationId xmlns:a16="http://schemas.microsoft.com/office/drawing/2014/main" id="{02224C5A-1FF2-4038-9BDC-48FCBA355D92}"/>
              </a:ext>
            </a:extLst>
          </p:cNvPr>
          <p:cNvSpPr txBox="1"/>
          <p:nvPr/>
        </p:nvSpPr>
        <p:spPr>
          <a:xfrm>
            <a:off x="4728702" y="1854406"/>
            <a:ext cx="1107996" cy="369332"/>
          </a:xfrm>
          <a:prstGeom prst="rect">
            <a:avLst/>
          </a:prstGeom>
          <a:noFill/>
        </p:spPr>
        <p:txBody>
          <a:bodyPr wrap="none" rtlCol="0">
            <a:spAutoFit/>
          </a:bodyPr>
          <a:lstStyle/>
          <a:p>
            <a:r>
              <a:rPr kumimoji="1" lang="ja-JP" altLang="en-US" b="1" dirty="0"/>
              <a:t>ゆい先生</a:t>
            </a:r>
          </a:p>
        </p:txBody>
      </p:sp>
      <p:sp>
        <p:nvSpPr>
          <p:cNvPr id="16" name="テキスト ボックス 15">
            <a:extLst>
              <a:ext uri="{FF2B5EF4-FFF2-40B4-BE49-F238E27FC236}">
                <a16:creationId xmlns:a16="http://schemas.microsoft.com/office/drawing/2014/main" id="{6DD3172D-BA99-4363-B188-8AF4C086A5E6}"/>
              </a:ext>
            </a:extLst>
          </p:cNvPr>
          <p:cNvSpPr txBox="1"/>
          <p:nvPr/>
        </p:nvSpPr>
        <p:spPr>
          <a:xfrm>
            <a:off x="4002804" y="1507987"/>
            <a:ext cx="1107996" cy="369332"/>
          </a:xfrm>
          <a:prstGeom prst="rect">
            <a:avLst/>
          </a:prstGeom>
          <a:noFill/>
        </p:spPr>
        <p:txBody>
          <a:bodyPr wrap="square" rtlCol="0">
            <a:spAutoFit/>
          </a:bodyPr>
          <a:lstStyle/>
          <a:p>
            <a:r>
              <a:rPr kumimoji="1" lang="ja-JP" altLang="en-US" b="1" dirty="0" err="1"/>
              <a:t>みさ</a:t>
            </a:r>
            <a:r>
              <a:rPr kumimoji="1" lang="ja-JP" altLang="en-US" b="1" dirty="0"/>
              <a:t>先生</a:t>
            </a:r>
          </a:p>
        </p:txBody>
      </p:sp>
      <p:pic>
        <p:nvPicPr>
          <p:cNvPr id="4104" name="Picture 8" descr="ã¿ã@æ40ä¸åãªã¿ã¯ã¢ãã£ãªã¨ã¤ã¿ã¼">
            <a:extLst>
              <a:ext uri="{FF2B5EF4-FFF2-40B4-BE49-F238E27FC236}">
                <a16:creationId xmlns:a16="http://schemas.microsoft.com/office/drawing/2014/main" id="{EBD8F107-010E-4527-83D3-C1F6BA10755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78891" y="1032374"/>
            <a:ext cx="609600" cy="609600"/>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5CFCCA51-3D40-43B2-A064-7CA4952764A9}"/>
              </a:ext>
            </a:extLst>
          </p:cNvPr>
          <p:cNvSpPr txBox="1"/>
          <p:nvPr/>
        </p:nvSpPr>
        <p:spPr>
          <a:xfrm>
            <a:off x="2034835" y="1721908"/>
            <a:ext cx="1803490" cy="369332"/>
          </a:xfrm>
          <a:prstGeom prst="rect">
            <a:avLst/>
          </a:prstGeom>
          <a:noFill/>
        </p:spPr>
        <p:txBody>
          <a:bodyPr wrap="square" rtlCol="0">
            <a:spAutoFit/>
          </a:bodyPr>
          <a:lstStyle/>
          <a:p>
            <a:r>
              <a:rPr kumimoji="1" lang="ja-JP" altLang="en-US" b="1" dirty="0"/>
              <a:t>ひまりこさん</a:t>
            </a:r>
          </a:p>
        </p:txBody>
      </p:sp>
      <p:pic>
        <p:nvPicPr>
          <p:cNvPr id="4106" name="Picture 10" descr="https://i1.wp.com/himariko.com/wp-content/uploads/2018/05/himanekoBlue-e1525444418176.jpeg?resize=432%2C384&amp;ssl=1">
            <a:extLst>
              <a:ext uri="{FF2B5EF4-FFF2-40B4-BE49-F238E27FC236}">
                <a16:creationId xmlns:a16="http://schemas.microsoft.com/office/drawing/2014/main" id="{BBB87112-3185-4DBB-B3D5-7DEECA8EA4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24867" y="2076274"/>
            <a:ext cx="609600" cy="54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3956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木 が含まれている画像&#10;&#10;自動的に生成された説明">
            <a:extLst>
              <a:ext uri="{FF2B5EF4-FFF2-40B4-BE49-F238E27FC236}">
                <a16:creationId xmlns:a16="http://schemas.microsoft.com/office/drawing/2014/main" id="{0D6C6CED-AD41-4992-A9B1-493DC7D82C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086618" y="4349699"/>
            <a:ext cx="2683136" cy="2249267"/>
          </a:xfrm>
        </p:spPr>
      </p:pic>
      <p:pic>
        <p:nvPicPr>
          <p:cNvPr id="7" name="図 6" descr="人, 室内, テーブル, グループ が含まれている画像&#10;&#10;自動的に生成された説明">
            <a:extLst>
              <a:ext uri="{FF2B5EF4-FFF2-40B4-BE49-F238E27FC236}">
                <a16:creationId xmlns:a16="http://schemas.microsoft.com/office/drawing/2014/main" id="{98C2FADC-1C3A-464B-A62B-B9D53CA65E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287" y="2804881"/>
            <a:ext cx="5950591" cy="4462943"/>
          </a:xfrm>
          <a:prstGeom prst="rect">
            <a:avLst/>
          </a:prstGeom>
        </p:spPr>
      </p:pic>
      <p:pic>
        <p:nvPicPr>
          <p:cNvPr id="11" name="図 10" descr="人, テーブル, グループ, 食べ物 が含まれている画像&#10;&#10;自動的に生成された説明">
            <a:extLst>
              <a:ext uri="{FF2B5EF4-FFF2-40B4-BE49-F238E27FC236}">
                <a16:creationId xmlns:a16="http://schemas.microsoft.com/office/drawing/2014/main" id="{E59381F9-DBD9-49E5-9181-03D8E813F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96057"/>
            <a:ext cx="5538189" cy="4153642"/>
          </a:xfrm>
          <a:prstGeom prst="rect">
            <a:avLst/>
          </a:prstGeom>
        </p:spPr>
      </p:pic>
      <p:pic>
        <p:nvPicPr>
          <p:cNvPr id="13" name="図 12" descr="建物, 人, 木, 屋外 が含まれている画像&#10;&#10;自動的に生成された説明">
            <a:extLst>
              <a:ext uri="{FF2B5EF4-FFF2-40B4-BE49-F238E27FC236}">
                <a16:creationId xmlns:a16="http://schemas.microsoft.com/office/drawing/2014/main" id="{C173632F-1D9C-464D-B84E-93D2C7BC6E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287" y="1023882"/>
            <a:ext cx="6009315" cy="4012470"/>
          </a:xfrm>
          <a:prstGeom prst="rect">
            <a:avLst/>
          </a:prstGeom>
        </p:spPr>
      </p:pic>
      <p:sp>
        <p:nvSpPr>
          <p:cNvPr id="8" name="タイトル 1">
            <a:extLst>
              <a:ext uri="{FF2B5EF4-FFF2-40B4-BE49-F238E27FC236}">
                <a16:creationId xmlns:a16="http://schemas.microsoft.com/office/drawing/2014/main" id="{FE5DDB8F-6E3C-4878-8801-9F74DFE9614E}"/>
              </a:ext>
            </a:extLst>
          </p:cNvPr>
          <p:cNvSpPr txBox="1">
            <a:spLocks/>
          </p:cNvSpPr>
          <p:nvPr/>
        </p:nvSpPr>
        <p:spPr>
          <a:xfrm>
            <a:off x="683395" y="1403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dirty="0"/>
              <a:t>認定講師１期生</a:t>
            </a:r>
          </a:p>
        </p:txBody>
      </p:sp>
    </p:spTree>
    <p:extLst>
      <p:ext uri="{BB962C8B-B14F-4D97-AF65-F5344CB8AC3E}">
        <p14:creationId xmlns:p14="http://schemas.microsoft.com/office/powerpoint/2010/main" val="3085793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5144B8F-B89D-4851-91BC-9D0B21540AB9}"/>
              </a:ext>
            </a:extLst>
          </p:cNvPr>
          <p:cNvSpPr txBox="1"/>
          <p:nvPr/>
        </p:nvSpPr>
        <p:spPr>
          <a:xfrm>
            <a:off x="1359244" y="840259"/>
            <a:ext cx="3884397" cy="707886"/>
          </a:xfrm>
          <a:prstGeom prst="rect">
            <a:avLst/>
          </a:prstGeom>
          <a:noFill/>
        </p:spPr>
        <p:txBody>
          <a:bodyPr wrap="none" rtlCol="0">
            <a:spAutoFit/>
          </a:bodyPr>
          <a:lstStyle/>
          <a:p>
            <a:r>
              <a:rPr lang="ja-JP" altLang="en-US" sz="4000" dirty="0">
                <a:latin typeface="Yu Gothic UI Semibold" panose="020B0700000000000000" pitchFamily="50" charset="-128"/>
                <a:ea typeface="Yu Gothic UI Semibold" panose="020B0700000000000000" pitchFamily="50" charset="-128"/>
              </a:rPr>
              <a:t>副理事　南マイコ</a:t>
            </a:r>
          </a:p>
        </p:txBody>
      </p:sp>
      <p:sp>
        <p:nvSpPr>
          <p:cNvPr id="5" name="テキスト ボックス 4">
            <a:extLst>
              <a:ext uri="{FF2B5EF4-FFF2-40B4-BE49-F238E27FC236}">
                <a16:creationId xmlns:a16="http://schemas.microsoft.com/office/drawing/2014/main" id="{ADD304D4-477C-492E-8642-4D8BF5EFCFE7}"/>
              </a:ext>
            </a:extLst>
          </p:cNvPr>
          <p:cNvSpPr txBox="1"/>
          <p:nvPr/>
        </p:nvSpPr>
        <p:spPr>
          <a:xfrm>
            <a:off x="615290" y="1755003"/>
            <a:ext cx="8116882" cy="4801314"/>
          </a:xfrm>
          <a:prstGeom prst="rect">
            <a:avLst/>
          </a:prstGeom>
          <a:noFill/>
        </p:spPr>
        <p:txBody>
          <a:bodyPr wrap="square" rtlCol="0">
            <a:spAutoFit/>
          </a:bodyPr>
          <a:lstStyle/>
          <a:p>
            <a:pPr marL="0" lvl="1" indent="-285750">
              <a:spcBef>
                <a:spcPts val="0"/>
              </a:spcBef>
              <a:buSzPts val="1800"/>
              <a:buFont typeface="Arial" panose="020B0604020202020204" pitchFamily="34" charset="0"/>
              <a:buChar char="•"/>
            </a:pPr>
            <a:r>
              <a:rPr lang="ja-JP" altLang="en-US" dirty="0">
                <a:latin typeface="Yu Gothic UI Semilight" panose="020B0400000000000000" pitchFamily="50" charset="-128"/>
                <a:ea typeface="Yu Gothic UI Semilight" panose="020B0400000000000000" pitchFamily="50" charset="-128"/>
              </a:rPr>
              <a:t>群馬県出身（専業主夫の夫、小</a:t>
            </a:r>
            <a:r>
              <a:rPr lang="en-US" altLang="ja-JP" dirty="0">
                <a:latin typeface="Yu Gothic UI Semilight" panose="020B0400000000000000" pitchFamily="50" charset="-128"/>
                <a:ea typeface="Yu Gothic UI Semilight" panose="020B0400000000000000" pitchFamily="50" charset="-128"/>
              </a:rPr>
              <a:t>2</a:t>
            </a:r>
            <a:r>
              <a:rPr lang="ja-JP" altLang="en-US" dirty="0">
                <a:latin typeface="Yu Gothic UI Semilight" panose="020B0400000000000000" pitchFamily="50" charset="-128"/>
                <a:ea typeface="Yu Gothic UI Semilight" panose="020B0400000000000000" pitchFamily="50" charset="-128"/>
              </a:rPr>
              <a:t>と年長の</a:t>
            </a:r>
            <a:r>
              <a:rPr lang="en-US" altLang="ja-JP" dirty="0">
                <a:latin typeface="Yu Gothic UI Semilight" panose="020B0400000000000000" pitchFamily="50" charset="-128"/>
                <a:ea typeface="Yu Gothic UI Semilight" panose="020B0400000000000000" pitchFamily="50" charset="-128"/>
              </a:rPr>
              <a:t>2</a:t>
            </a:r>
            <a:r>
              <a:rPr lang="ja-JP" altLang="en-US" dirty="0">
                <a:latin typeface="Yu Gothic UI Semilight" panose="020B0400000000000000" pitchFamily="50" charset="-128"/>
                <a:ea typeface="Yu Gothic UI Semilight" panose="020B0400000000000000" pitchFamily="50" charset="-128"/>
              </a:rPr>
              <a:t>児のママ、</a:t>
            </a:r>
            <a:r>
              <a:rPr lang="en-US" altLang="ja-JP" dirty="0">
                <a:latin typeface="Yu Gothic UI Semilight" panose="020B0400000000000000" pitchFamily="50" charset="-128"/>
                <a:ea typeface="Yu Gothic UI Semilight" panose="020B0400000000000000" pitchFamily="50" charset="-128"/>
              </a:rPr>
              <a:t>2</a:t>
            </a:r>
            <a:r>
              <a:rPr lang="ja-JP" altLang="en-US" dirty="0">
                <a:latin typeface="Yu Gothic UI Semilight" panose="020B0400000000000000" pitchFamily="50" charset="-128"/>
                <a:ea typeface="Yu Gothic UI Semilight" panose="020B0400000000000000" pitchFamily="50" charset="-128"/>
              </a:rPr>
              <a:t>匹の猫）</a:t>
            </a:r>
          </a:p>
          <a:p>
            <a:pPr marL="0" lvl="1" indent="-285750">
              <a:spcBef>
                <a:spcPts val="0"/>
              </a:spcBef>
              <a:buSzPts val="1800"/>
              <a:buFont typeface="Arial" panose="020B0604020202020204" pitchFamily="34" charset="0"/>
              <a:buChar char="•"/>
            </a:pPr>
            <a:r>
              <a:rPr lang="ja-JP" altLang="en-US" dirty="0">
                <a:latin typeface="Yu Gothic UI Semilight" panose="020B0400000000000000" pitchFamily="50" charset="-128"/>
                <a:ea typeface="Yu Gothic UI Semilight" panose="020B0400000000000000" pitchFamily="50" charset="-128"/>
              </a:rPr>
              <a:t>好き：家族・沖縄・南国リゾート・ビール・旅行・笑顔　嫌い：虫</a:t>
            </a:r>
            <a:endParaRPr lang="en-US" altLang="ja-JP" dirty="0">
              <a:latin typeface="Yu Gothic UI Semilight" panose="020B0400000000000000" pitchFamily="50" charset="-128"/>
              <a:ea typeface="Yu Gothic UI Semilight" panose="020B0400000000000000" pitchFamily="50" charset="-128"/>
            </a:endParaRPr>
          </a:p>
          <a:p>
            <a:pPr marL="0" lvl="1" indent="-285750">
              <a:spcBef>
                <a:spcPts val="0"/>
              </a:spcBef>
              <a:buSzPts val="1800"/>
              <a:buFont typeface="Arial" panose="020B0604020202020204" pitchFamily="34" charset="0"/>
              <a:buChar char="•"/>
            </a:pPr>
            <a:r>
              <a:rPr lang="zh-TW" altLang="en-US" dirty="0">
                <a:latin typeface="Yu Gothic UI Semilight" panose="020B0400000000000000" pitchFamily="50" charset="-128"/>
                <a:ea typeface="Yu Gothic UI Semilight" panose="020B0400000000000000" pitchFamily="50" charset="-128"/>
              </a:rPr>
              <a:t>職歴：元理学療法士</a:t>
            </a:r>
            <a:r>
              <a:rPr lang="ja-JP" altLang="en-US" dirty="0">
                <a:latin typeface="Yu Gothic UI Semilight" panose="020B0400000000000000" pitchFamily="50" charset="-128"/>
                <a:ea typeface="Yu Gothic UI Semilight" panose="020B0400000000000000" pitchFamily="50" charset="-128"/>
              </a:rPr>
              <a:t>（パソコンを使った仕事は未経験からのスタート）</a:t>
            </a:r>
            <a:endParaRPr lang="en-US" altLang="ja-JP" dirty="0">
              <a:latin typeface="Yu Gothic UI Semilight" panose="020B0400000000000000" pitchFamily="50" charset="-128"/>
              <a:ea typeface="Yu Gothic UI Semilight" panose="020B0400000000000000" pitchFamily="50" charset="-128"/>
            </a:endParaRPr>
          </a:p>
          <a:p>
            <a:pPr marL="0" lvl="1" indent="-285750">
              <a:spcBef>
                <a:spcPts val="0"/>
              </a:spcBef>
              <a:buSzPts val="1800"/>
              <a:buFont typeface="Arial" panose="020B0604020202020204" pitchFamily="34" charset="0"/>
              <a:buChar char="•"/>
            </a:pPr>
            <a:r>
              <a:rPr lang="ja-JP" altLang="en-US" dirty="0">
                <a:latin typeface="Yu Gothic UI Semilight" panose="020B0400000000000000" pitchFamily="50" charset="-128"/>
                <a:ea typeface="Yu Gothic UI Semilight" panose="020B0400000000000000" pitchFamily="50" charset="-128"/>
              </a:rPr>
              <a:t>誰にも負けないこと：即断即決即行動！</a:t>
            </a:r>
            <a:endParaRPr lang="en-US" altLang="ja-JP" dirty="0">
              <a:latin typeface="Yu Gothic UI Semilight" panose="020B0400000000000000" pitchFamily="50" charset="-128"/>
              <a:ea typeface="Yu Gothic UI Semilight" panose="020B0400000000000000" pitchFamily="50" charset="-128"/>
            </a:endParaRPr>
          </a:p>
          <a:p>
            <a:pPr marL="0" lvl="1" indent="-285750">
              <a:spcBef>
                <a:spcPts val="0"/>
              </a:spcBef>
              <a:buSzPts val="1800"/>
              <a:buFont typeface="Arial" panose="020B0604020202020204" pitchFamily="34" charset="0"/>
              <a:buChar char="•"/>
            </a:pPr>
            <a:endParaRPr lang="en-US" altLang="ja-JP" dirty="0">
              <a:latin typeface="Yu Gothic UI Semilight" panose="020B0400000000000000" pitchFamily="50" charset="-128"/>
              <a:ea typeface="Yu Gothic UI Semilight" panose="020B0400000000000000" pitchFamily="50" charset="-128"/>
            </a:endParaRPr>
          </a:p>
          <a:p>
            <a:r>
              <a:rPr lang="en-US" altLang="ja-JP" dirty="0">
                <a:latin typeface="Yu Gothic UI Semilight" panose="020B0400000000000000" pitchFamily="50" charset="-128"/>
                <a:ea typeface="Yu Gothic UI Semilight" panose="020B0400000000000000" pitchFamily="50" charset="-128"/>
              </a:rPr>
              <a:t>【</a:t>
            </a:r>
            <a:r>
              <a:rPr lang="ja-JP" altLang="en-US" dirty="0">
                <a:latin typeface="Yu Gothic UI Semilight" panose="020B0400000000000000" pitchFamily="50" charset="-128"/>
                <a:ea typeface="Yu Gothic UI Semilight" panose="020B0400000000000000" pitchFamily="50" charset="-128"/>
              </a:rPr>
              <a:t>ライター・編集者・ライター講師としての実績</a:t>
            </a:r>
            <a:r>
              <a:rPr lang="en-US" altLang="ja-JP" dirty="0">
                <a:latin typeface="Yu Gothic UI Semilight" panose="020B0400000000000000" pitchFamily="50" charset="-128"/>
                <a:ea typeface="Yu Gothic UI Semilight" panose="020B0400000000000000" pitchFamily="50" charset="-128"/>
              </a:rPr>
              <a:t>】</a:t>
            </a:r>
          </a:p>
          <a:p>
            <a:r>
              <a:rPr lang="en-US" altLang="ja-JP" dirty="0">
                <a:latin typeface="Yu Gothic UI Semilight" panose="020B0400000000000000" pitchFamily="50" charset="-128"/>
                <a:ea typeface="Yu Gothic UI Semilight" panose="020B0400000000000000" pitchFamily="50" charset="-128"/>
              </a:rPr>
              <a:t>2017</a:t>
            </a:r>
            <a:r>
              <a:rPr lang="ja-JP" altLang="en-US" dirty="0">
                <a:latin typeface="Yu Gothic UI Semilight" panose="020B0400000000000000" pitchFamily="50" charset="-128"/>
                <a:ea typeface="Yu Gothic UI Semilight" panose="020B0400000000000000" pitchFamily="50" charset="-128"/>
              </a:rPr>
              <a:t>年 育休期間に独学でブログを開始（月収</a:t>
            </a:r>
            <a:r>
              <a:rPr lang="en-US" altLang="ja-JP" dirty="0">
                <a:latin typeface="Yu Gothic UI Semilight" panose="020B0400000000000000" pitchFamily="50" charset="-128"/>
                <a:ea typeface="Yu Gothic UI Semilight" panose="020B0400000000000000" pitchFamily="50" charset="-128"/>
              </a:rPr>
              <a:t>7</a:t>
            </a:r>
            <a:r>
              <a:rPr lang="ja-JP" altLang="en-US" dirty="0">
                <a:latin typeface="Yu Gothic UI Semilight" panose="020B0400000000000000" pitchFamily="50" charset="-128"/>
                <a:ea typeface="Yu Gothic UI Semilight" panose="020B0400000000000000" pitchFamily="50" charset="-128"/>
              </a:rPr>
              <a:t>万円達成）</a:t>
            </a:r>
            <a:endParaRPr lang="en-US" altLang="ja-JP" dirty="0">
              <a:latin typeface="Yu Gothic UI Semilight" panose="020B0400000000000000" pitchFamily="50" charset="-128"/>
              <a:ea typeface="Yu Gothic UI Semilight" panose="020B0400000000000000" pitchFamily="50" charset="-128"/>
            </a:endParaRPr>
          </a:p>
          <a:p>
            <a:r>
              <a:rPr lang="en-US" altLang="ja-JP" dirty="0">
                <a:latin typeface="Yu Gothic UI Semilight" panose="020B0400000000000000" pitchFamily="50" charset="-128"/>
                <a:ea typeface="Yu Gothic UI Semilight" panose="020B0400000000000000" pitchFamily="50" charset="-128"/>
              </a:rPr>
              <a:t>2018</a:t>
            </a:r>
            <a:r>
              <a:rPr lang="ja-JP" altLang="en-US" dirty="0">
                <a:latin typeface="Yu Gothic UI Semilight" panose="020B0400000000000000" pitchFamily="50" charset="-128"/>
                <a:ea typeface="Yu Gothic UI Semilight" panose="020B0400000000000000" pitchFamily="50" charset="-128"/>
              </a:rPr>
              <a:t>年 次女の入院をきっかけに</a:t>
            </a:r>
            <a:r>
              <a:rPr lang="en-US" altLang="ja-JP" dirty="0">
                <a:latin typeface="Yu Gothic UI Semilight" panose="020B0400000000000000" pitchFamily="50" charset="-128"/>
                <a:ea typeface="Yu Gothic UI Semilight" panose="020B0400000000000000" pitchFamily="50" charset="-128"/>
              </a:rPr>
              <a:t>Web</a:t>
            </a:r>
            <a:r>
              <a:rPr lang="ja-JP" altLang="en-US" dirty="0">
                <a:latin typeface="Yu Gothic UI Semilight" panose="020B0400000000000000" pitchFamily="50" charset="-128"/>
                <a:ea typeface="Yu Gothic UI Semilight" panose="020B0400000000000000" pitchFamily="50" charset="-128"/>
              </a:rPr>
              <a:t>ライターへ転身、開始</a:t>
            </a:r>
            <a:r>
              <a:rPr lang="en-US" altLang="ja-JP" dirty="0">
                <a:latin typeface="Yu Gothic UI Semilight" panose="020B0400000000000000" pitchFamily="50" charset="-128"/>
                <a:ea typeface="Yu Gothic UI Semilight" panose="020B0400000000000000" pitchFamily="50" charset="-128"/>
              </a:rPr>
              <a:t>7</a:t>
            </a:r>
            <a:r>
              <a:rPr lang="ja-JP" altLang="en-US" dirty="0">
                <a:latin typeface="Yu Gothic UI Semilight" panose="020B0400000000000000" pitchFamily="50" charset="-128"/>
                <a:ea typeface="Yu Gothic UI Semilight" panose="020B0400000000000000" pitchFamily="50" charset="-128"/>
              </a:rPr>
              <a:t>カ月で月収</a:t>
            </a:r>
            <a:r>
              <a:rPr lang="en-US" altLang="ja-JP" dirty="0">
                <a:latin typeface="Yu Gothic UI Semilight" panose="020B0400000000000000" pitchFamily="50" charset="-128"/>
                <a:ea typeface="Yu Gothic UI Semilight" panose="020B0400000000000000" pitchFamily="50" charset="-128"/>
              </a:rPr>
              <a:t>20</a:t>
            </a:r>
            <a:r>
              <a:rPr lang="ja-JP" altLang="en-US" dirty="0">
                <a:latin typeface="Yu Gothic UI Semilight" panose="020B0400000000000000" pitchFamily="50" charset="-128"/>
                <a:ea typeface="Yu Gothic UI Semilight" panose="020B0400000000000000" pitchFamily="50" charset="-128"/>
              </a:rPr>
              <a:t>万円達成</a:t>
            </a:r>
            <a:endParaRPr lang="en-US" altLang="ja-JP" dirty="0">
              <a:latin typeface="Yu Gothic UI Semilight" panose="020B0400000000000000" pitchFamily="50" charset="-128"/>
              <a:ea typeface="Yu Gothic UI Semilight" panose="020B0400000000000000" pitchFamily="50" charset="-128"/>
            </a:endParaRPr>
          </a:p>
          <a:p>
            <a:r>
              <a:rPr lang="en-US" altLang="ja-JP" dirty="0">
                <a:latin typeface="Yu Gothic UI Semilight" panose="020B0400000000000000" pitchFamily="50" charset="-128"/>
                <a:ea typeface="Yu Gothic UI Semilight" panose="020B0400000000000000" pitchFamily="50" charset="-128"/>
              </a:rPr>
              <a:t>2019</a:t>
            </a:r>
            <a:r>
              <a:rPr lang="ja-JP" altLang="en-US" dirty="0">
                <a:latin typeface="Yu Gothic UI Semilight" panose="020B0400000000000000" pitchFamily="50" charset="-128"/>
                <a:ea typeface="Yu Gothic UI Semilight" panose="020B0400000000000000" pitchFamily="50" charset="-128"/>
              </a:rPr>
              <a:t>年 専門プロライタースクール修了後、インタビューライター・編集者として活動を拡大</a:t>
            </a:r>
            <a:endParaRPr lang="en-US" altLang="ja-JP" dirty="0">
              <a:latin typeface="Yu Gothic UI Semilight" panose="020B0400000000000000" pitchFamily="50" charset="-128"/>
              <a:ea typeface="Yu Gothic UI Semilight" panose="020B0400000000000000" pitchFamily="50" charset="-128"/>
            </a:endParaRPr>
          </a:p>
          <a:p>
            <a:r>
              <a:rPr lang="ja-JP" altLang="en-US" dirty="0">
                <a:latin typeface="Yu Gothic UI Semilight" panose="020B0400000000000000" pitchFamily="50" charset="-128"/>
                <a:ea typeface="Yu Gothic UI Semilight" panose="020B0400000000000000" pitchFamily="50" charset="-128"/>
              </a:rPr>
              <a:t>　　　 日本おうちワーク協会に上級インストラクターとして加入（講師業スタート）</a:t>
            </a:r>
            <a:endParaRPr lang="en-US" altLang="ja-JP" dirty="0">
              <a:latin typeface="Yu Gothic UI Semilight" panose="020B0400000000000000" pitchFamily="50" charset="-128"/>
              <a:ea typeface="Yu Gothic UI Semilight" panose="020B0400000000000000" pitchFamily="50" charset="-128"/>
            </a:endParaRPr>
          </a:p>
          <a:p>
            <a:r>
              <a:rPr lang="en-US" altLang="ja-JP" dirty="0">
                <a:latin typeface="Yu Gothic UI Semilight" panose="020B0400000000000000" pitchFamily="50" charset="-128"/>
                <a:ea typeface="Yu Gothic UI Semilight" panose="020B0400000000000000" pitchFamily="50" charset="-128"/>
              </a:rPr>
              <a:t>2020</a:t>
            </a:r>
            <a:r>
              <a:rPr lang="ja-JP" altLang="en-US" dirty="0">
                <a:latin typeface="Yu Gothic UI Semilight" panose="020B0400000000000000" pitchFamily="50" charset="-128"/>
                <a:ea typeface="Yu Gothic UI Semilight" panose="020B0400000000000000" pitchFamily="50" charset="-128"/>
              </a:rPr>
              <a:t>年 月収</a:t>
            </a:r>
            <a:r>
              <a:rPr lang="en-US" altLang="ja-JP" dirty="0">
                <a:latin typeface="Yu Gothic UI Semilight" panose="020B0400000000000000" pitchFamily="50" charset="-128"/>
                <a:ea typeface="Yu Gothic UI Semilight" panose="020B0400000000000000" pitchFamily="50" charset="-128"/>
              </a:rPr>
              <a:t>40</a:t>
            </a:r>
            <a:r>
              <a:rPr lang="ja-JP" altLang="en-US" dirty="0">
                <a:latin typeface="Yu Gothic UI Semilight" panose="020B0400000000000000" pitchFamily="50" charset="-128"/>
                <a:ea typeface="Yu Gothic UI Semilight" panose="020B0400000000000000" pitchFamily="50" charset="-128"/>
              </a:rPr>
              <a:t>万円達成、</a:t>
            </a:r>
            <a:r>
              <a:rPr lang="en-US" altLang="ja-JP" dirty="0">
                <a:latin typeface="Yu Gothic UI Semilight" panose="020B0400000000000000" pitchFamily="50" charset="-128"/>
                <a:ea typeface="Yu Gothic UI Semilight" panose="020B0400000000000000" pitchFamily="50" charset="-128"/>
              </a:rPr>
              <a:t>1</a:t>
            </a:r>
            <a:r>
              <a:rPr lang="ja-JP" altLang="en-US" dirty="0">
                <a:latin typeface="Yu Gothic UI Semilight" panose="020B0400000000000000" pitchFamily="50" charset="-128"/>
                <a:ea typeface="Yu Gothic UI Semilight" panose="020B0400000000000000" pitchFamily="50" charset="-128"/>
              </a:rPr>
              <a:t>記事</a:t>
            </a:r>
            <a:r>
              <a:rPr lang="en-US" altLang="ja-JP" dirty="0">
                <a:latin typeface="Yu Gothic UI Semilight" panose="020B0400000000000000" pitchFamily="50" charset="-128"/>
                <a:ea typeface="Yu Gothic UI Semilight" panose="020B0400000000000000" pitchFamily="50" charset="-128"/>
              </a:rPr>
              <a:t>11</a:t>
            </a:r>
            <a:r>
              <a:rPr lang="ja-JP" altLang="en-US" dirty="0">
                <a:latin typeface="Yu Gothic UI Semilight" panose="020B0400000000000000" pitchFamily="50" charset="-128"/>
                <a:ea typeface="Yu Gothic UI Semilight" panose="020B0400000000000000" pitchFamily="50" charset="-128"/>
              </a:rPr>
              <a:t>万円案件獲得、超ビッグワードで</a:t>
            </a:r>
            <a:r>
              <a:rPr lang="en-US" altLang="ja-JP" dirty="0">
                <a:latin typeface="Yu Gothic UI Semilight" panose="020B0400000000000000" pitchFamily="50" charset="-128"/>
                <a:ea typeface="Yu Gothic UI Semilight" panose="020B0400000000000000" pitchFamily="50" charset="-128"/>
              </a:rPr>
              <a:t>SEO1</a:t>
            </a:r>
            <a:r>
              <a:rPr lang="ja-JP" altLang="en-US" dirty="0">
                <a:latin typeface="Yu Gothic UI Semilight" panose="020B0400000000000000" pitchFamily="50" charset="-128"/>
                <a:ea typeface="Yu Gothic UI Semilight" panose="020B0400000000000000" pitchFamily="50" charset="-128"/>
              </a:rPr>
              <a:t>位を獲得</a:t>
            </a:r>
            <a:endParaRPr lang="en-US" altLang="ja-JP" dirty="0">
              <a:latin typeface="Yu Gothic UI Semilight" panose="020B0400000000000000" pitchFamily="50" charset="-128"/>
              <a:ea typeface="Yu Gothic UI Semilight" panose="020B0400000000000000" pitchFamily="50" charset="-128"/>
            </a:endParaRPr>
          </a:p>
          <a:p>
            <a:r>
              <a:rPr lang="en-US" altLang="ja-JP" dirty="0">
                <a:latin typeface="Yu Gothic UI Semilight" panose="020B0400000000000000" pitchFamily="50" charset="-128"/>
                <a:ea typeface="Yu Gothic UI Semilight" panose="020B0400000000000000" pitchFamily="50" charset="-128"/>
              </a:rPr>
              <a:t>2021</a:t>
            </a:r>
            <a:r>
              <a:rPr lang="ja-JP" altLang="en-US" dirty="0">
                <a:latin typeface="Yu Gothic UI Semilight" panose="020B0400000000000000" pitchFamily="50" charset="-128"/>
                <a:ea typeface="Yu Gothic UI Semilight" panose="020B0400000000000000" pitchFamily="50" charset="-128"/>
              </a:rPr>
              <a:t>年 月収</a:t>
            </a:r>
            <a:r>
              <a:rPr lang="en-US" altLang="ja-JP" dirty="0">
                <a:latin typeface="Yu Gothic UI Semilight" panose="020B0400000000000000" pitchFamily="50" charset="-128"/>
                <a:ea typeface="Yu Gothic UI Semilight" panose="020B0400000000000000" pitchFamily="50" charset="-128"/>
              </a:rPr>
              <a:t>80</a:t>
            </a:r>
            <a:r>
              <a:rPr lang="ja-JP" altLang="en-US" dirty="0">
                <a:latin typeface="Yu Gothic UI Semilight" panose="020B0400000000000000" pitchFamily="50" charset="-128"/>
                <a:ea typeface="Yu Gothic UI Semilight" panose="020B0400000000000000" pitchFamily="50" charset="-128"/>
              </a:rPr>
              <a:t>万円達成、記事広告執筆やセールスライティング案件受注開始</a:t>
            </a:r>
            <a:endParaRPr lang="en-US" altLang="ja-JP" dirty="0">
              <a:latin typeface="Yu Gothic UI Semilight" panose="020B0400000000000000" pitchFamily="50" charset="-128"/>
              <a:ea typeface="Yu Gothic UI Semilight" panose="020B0400000000000000" pitchFamily="50" charset="-128"/>
            </a:endParaRPr>
          </a:p>
          <a:p>
            <a:r>
              <a:rPr lang="en-US" altLang="ja-JP" dirty="0">
                <a:latin typeface="Yu Gothic UI Semilight" panose="020B0400000000000000" pitchFamily="50" charset="-128"/>
                <a:ea typeface="Yu Gothic UI Semilight" panose="020B0400000000000000" pitchFamily="50" charset="-128"/>
              </a:rPr>
              <a:t>2022</a:t>
            </a:r>
            <a:r>
              <a:rPr lang="ja-JP" altLang="en-US" dirty="0">
                <a:latin typeface="Yu Gothic UI Semilight" panose="020B0400000000000000" pitchFamily="50" charset="-128"/>
                <a:ea typeface="Yu Gothic UI Semilight" panose="020B0400000000000000" pitchFamily="50" charset="-128"/>
              </a:rPr>
              <a:t>年 月収</a:t>
            </a:r>
            <a:r>
              <a:rPr lang="en-US" altLang="ja-JP" dirty="0">
                <a:latin typeface="Yu Gothic UI Semilight" panose="020B0400000000000000" pitchFamily="50" charset="-128"/>
                <a:ea typeface="Yu Gothic UI Semilight" panose="020B0400000000000000" pitchFamily="50" charset="-128"/>
              </a:rPr>
              <a:t>120</a:t>
            </a:r>
            <a:r>
              <a:rPr lang="ja-JP" altLang="en-US" dirty="0">
                <a:latin typeface="Yu Gothic UI Semilight" panose="020B0400000000000000" pitchFamily="50" charset="-128"/>
                <a:ea typeface="Yu Gothic UI Semilight" panose="020B0400000000000000" pitchFamily="50" charset="-128"/>
              </a:rPr>
              <a:t>万円達成、某スポーツ関連メディア編集長へ就任</a:t>
            </a:r>
            <a:endParaRPr lang="en-US" altLang="ja-JP" dirty="0">
              <a:latin typeface="Yu Gothic UI Semilight" panose="020B0400000000000000" pitchFamily="50" charset="-128"/>
              <a:ea typeface="Yu Gothic UI Semilight" panose="020B0400000000000000" pitchFamily="50" charset="-128"/>
            </a:endParaRPr>
          </a:p>
          <a:p>
            <a:endParaRPr lang="en-US" altLang="ja-JP" dirty="0">
              <a:latin typeface="Yu Gothic UI Semilight" panose="020B0400000000000000" pitchFamily="50" charset="-128"/>
              <a:ea typeface="Yu Gothic UI Semilight" panose="020B0400000000000000" pitchFamily="50" charset="-128"/>
            </a:endParaRPr>
          </a:p>
          <a:p>
            <a:r>
              <a:rPr lang="ja-JP" altLang="en-US" dirty="0">
                <a:latin typeface="Yu Gothic UI Semilight" panose="020B0400000000000000" pitchFamily="50" charset="-128"/>
                <a:ea typeface="Yu Gothic UI Semilight" panose="020B0400000000000000" pitchFamily="50" charset="-128"/>
              </a:rPr>
              <a:t>当協会にて「プロライター養成コース」を創設・開講。現役ライター・編集者として活動しつつ、</a:t>
            </a:r>
            <a:endParaRPr lang="en-US" altLang="ja-JP" dirty="0">
              <a:latin typeface="Yu Gothic UI Semilight" panose="020B0400000000000000" pitchFamily="50" charset="-128"/>
              <a:ea typeface="Yu Gothic UI Semilight" panose="020B0400000000000000" pitchFamily="50" charset="-128"/>
            </a:endParaRPr>
          </a:p>
          <a:p>
            <a:r>
              <a:rPr lang="ja-JP" altLang="en-US" dirty="0">
                <a:latin typeface="Yu Gothic UI Semilight" panose="020B0400000000000000" pitchFamily="50" charset="-128"/>
                <a:ea typeface="Yu Gothic UI Semilight" panose="020B0400000000000000" pitchFamily="50" charset="-128"/>
              </a:rPr>
              <a:t>「文章力の力は無限大」をテーマに</a:t>
            </a:r>
            <a:r>
              <a:rPr lang="en-US" altLang="ja-JP" dirty="0">
                <a:latin typeface="Yu Gothic UI Semilight" panose="020B0400000000000000" pitchFamily="50" charset="-128"/>
                <a:ea typeface="Yu Gothic UI Semilight" panose="020B0400000000000000" pitchFamily="50" charset="-128"/>
              </a:rPr>
              <a:t>PC1</a:t>
            </a:r>
            <a:r>
              <a:rPr lang="ja-JP" altLang="en-US" dirty="0">
                <a:latin typeface="Yu Gothic UI Semilight" panose="020B0400000000000000" pitchFamily="50" charset="-128"/>
                <a:ea typeface="Yu Gothic UI Semilight" panose="020B0400000000000000" pitchFamily="50" charset="-128"/>
              </a:rPr>
              <a:t>台で自宅や好きな場所で仕事ができる</a:t>
            </a:r>
            <a:endParaRPr lang="en-US" altLang="ja-JP" dirty="0">
              <a:latin typeface="Yu Gothic UI Semilight" panose="020B0400000000000000" pitchFamily="50" charset="-128"/>
              <a:ea typeface="Yu Gothic UI Semilight" panose="020B0400000000000000" pitchFamily="50" charset="-128"/>
            </a:endParaRPr>
          </a:p>
          <a:p>
            <a:r>
              <a:rPr lang="ja-JP" altLang="en-US" dirty="0">
                <a:latin typeface="Yu Gothic UI Semilight" panose="020B0400000000000000" pitchFamily="50" charset="-128"/>
                <a:ea typeface="Yu Gothic UI Semilight" panose="020B0400000000000000" pitchFamily="50" charset="-128"/>
              </a:rPr>
              <a:t>そんな未来を実現したい駆け出し</a:t>
            </a:r>
            <a:r>
              <a:rPr lang="en-US" altLang="ja-JP" dirty="0">
                <a:latin typeface="Yu Gothic UI Semilight" panose="020B0400000000000000" pitchFamily="50" charset="-128"/>
                <a:ea typeface="Yu Gothic UI Semilight" panose="020B0400000000000000" pitchFamily="50" charset="-128"/>
              </a:rPr>
              <a:t>Web</a:t>
            </a:r>
            <a:r>
              <a:rPr lang="ja-JP" altLang="en-US" dirty="0">
                <a:latin typeface="Yu Gothic UI Semilight" panose="020B0400000000000000" pitchFamily="50" charset="-128"/>
                <a:ea typeface="Yu Gothic UI Semilight" panose="020B0400000000000000" pitchFamily="50" charset="-128"/>
              </a:rPr>
              <a:t>ライターの育成・全力サポートに取り組んでいる</a:t>
            </a:r>
            <a:endParaRPr lang="en-US" altLang="ja-JP" dirty="0">
              <a:latin typeface="Yu Gothic UI Semilight" panose="020B0400000000000000" pitchFamily="50" charset="-128"/>
              <a:ea typeface="Yu Gothic UI Semilight" panose="020B0400000000000000" pitchFamily="50" charset="-128"/>
            </a:endParaRPr>
          </a:p>
        </p:txBody>
      </p:sp>
      <p:pic>
        <p:nvPicPr>
          <p:cNvPr id="6" name="図 5">
            <a:extLst>
              <a:ext uri="{FF2B5EF4-FFF2-40B4-BE49-F238E27FC236}">
                <a16:creationId xmlns:a16="http://schemas.microsoft.com/office/drawing/2014/main" id="{12ECAB25-0623-C284-05C3-E7E3E4697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3312" y="1710898"/>
            <a:ext cx="3083400" cy="3922085"/>
          </a:xfrm>
          <a:prstGeom prst="rect">
            <a:avLst/>
          </a:prstGeom>
        </p:spPr>
      </p:pic>
    </p:spTree>
    <p:extLst>
      <p:ext uri="{BB962C8B-B14F-4D97-AF65-F5344CB8AC3E}">
        <p14:creationId xmlns:p14="http://schemas.microsoft.com/office/powerpoint/2010/main" val="29297908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yuka\Dropbox\SurfaceGoFolder_Yuka\協会ビジネスベーシック\M2期アドバイザー講座\19-12-15-07-06-40-474_de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1035" y="3520842"/>
            <a:ext cx="5932725" cy="33371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yuka\Dropbox\SurfaceGoFolder_Yuka\協会ビジネスベーシック\M2期アドバイザー講座\DSC_01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010400" y="1293533"/>
            <a:ext cx="4232693" cy="238089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yuka\Dropbox\SurfaceGoFolder_Yuka\協会ビジネスベーシック\M2期アドバイザー講座\19-12-15-07-05-40-819_dec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742" y="367630"/>
            <a:ext cx="7517560" cy="4522282"/>
          </a:xfrm>
          <a:prstGeom prst="rect">
            <a:avLst/>
          </a:prstGeom>
          <a:noFill/>
          <a:extLst>
            <a:ext uri="{909E8E84-426E-40DD-AFC4-6F175D3DCCD1}">
              <a14:hiddenFill xmlns:a14="http://schemas.microsoft.com/office/drawing/2010/main">
                <a:solidFill>
                  <a:srgbClr val="FFFFFF"/>
                </a:solidFill>
              </a14:hiddenFill>
            </a:ext>
          </a:extLst>
        </p:spPr>
      </p:pic>
      <p:sp>
        <p:nvSpPr>
          <p:cNvPr id="8" name="タイトル 1">
            <a:extLst>
              <a:ext uri="{FF2B5EF4-FFF2-40B4-BE49-F238E27FC236}">
                <a16:creationId xmlns:a16="http://schemas.microsoft.com/office/drawing/2014/main" id="{FE5DDB8F-6E3C-4878-8801-9F74DFE9614E}"/>
              </a:ext>
            </a:extLst>
          </p:cNvPr>
          <p:cNvSpPr>
            <a:spLocks noGrp="1"/>
          </p:cNvSpPr>
          <p:nvPr>
            <p:ph type="title"/>
          </p:nvPr>
        </p:nvSpPr>
        <p:spPr>
          <a:xfrm>
            <a:off x="683395" y="140377"/>
            <a:ext cx="10515600" cy="1325563"/>
          </a:xfrm>
        </p:spPr>
        <p:txBody>
          <a:bodyPr>
            <a:normAutofit/>
          </a:bodyPr>
          <a:lstStyle/>
          <a:p>
            <a:r>
              <a:rPr kumimoji="1" lang="ja-JP" altLang="en-US" sz="3200" b="1" dirty="0"/>
              <a:t>認定講師２期生</a:t>
            </a:r>
          </a:p>
        </p:txBody>
      </p:sp>
    </p:spTree>
    <p:extLst>
      <p:ext uri="{BB962C8B-B14F-4D97-AF65-F5344CB8AC3E}">
        <p14:creationId xmlns:p14="http://schemas.microsoft.com/office/powerpoint/2010/main" val="38527690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D7A830-DEFF-4A33-AAFA-77C6EE8DE93B}"/>
              </a:ext>
            </a:extLst>
          </p:cNvPr>
          <p:cNvSpPr>
            <a:spLocks noGrp="1"/>
          </p:cNvSpPr>
          <p:nvPr>
            <p:ph type="title"/>
          </p:nvPr>
        </p:nvSpPr>
        <p:spPr/>
        <p:txBody>
          <a:bodyPr/>
          <a:lstStyle/>
          <a:p>
            <a:endParaRPr kumimoji="1" lang="ja-JP" altLang="en-US"/>
          </a:p>
        </p:txBody>
      </p:sp>
      <p:pic>
        <p:nvPicPr>
          <p:cNvPr id="7" name="図 6" descr="写真, グループ, ポーズ, 異なる が含まれている画像&#10;&#10;自動的に生成された説明">
            <a:extLst>
              <a:ext uri="{FF2B5EF4-FFF2-40B4-BE49-F238E27FC236}">
                <a16:creationId xmlns:a16="http://schemas.microsoft.com/office/drawing/2014/main" id="{812991D1-44FA-4733-8685-A84F25928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389" y="1796776"/>
            <a:ext cx="6746611" cy="5061224"/>
          </a:xfrm>
          <a:prstGeom prst="rect">
            <a:avLst/>
          </a:prstGeom>
        </p:spPr>
      </p:pic>
      <p:pic>
        <p:nvPicPr>
          <p:cNvPr id="5" name="コンテンツ プレースホルダー 4" descr="記号, 読書, 民衆, 持つ が含まれている画像&#10;&#10;自動的に生成された説明">
            <a:extLst>
              <a:ext uri="{FF2B5EF4-FFF2-40B4-BE49-F238E27FC236}">
                <a16:creationId xmlns:a16="http://schemas.microsoft.com/office/drawing/2014/main" id="{11617A62-1F76-46DC-B999-525FC50E977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3950"/>
            <a:ext cx="5801784" cy="4351338"/>
          </a:xfrm>
        </p:spPr>
      </p:pic>
    </p:spTree>
    <p:extLst>
      <p:ext uri="{BB962C8B-B14F-4D97-AF65-F5344CB8AC3E}">
        <p14:creationId xmlns:p14="http://schemas.microsoft.com/office/powerpoint/2010/main" val="17889175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51DE3D7D-1DE6-5BE5-E27A-CA5463887973}"/>
              </a:ext>
            </a:extLst>
          </p:cNvPr>
          <p:cNvPicPr>
            <a:picLocks noChangeAspect="1"/>
          </p:cNvPicPr>
          <p:nvPr/>
        </p:nvPicPr>
        <p:blipFill rotWithShape="1">
          <a:blip r:embed="rId2">
            <a:extLst>
              <a:ext uri="{28A0092B-C50C-407E-A947-70E740481C1C}">
                <a14:useLocalDpi xmlns:a14="http://schemas.microsoft.com/office/drawing/2010/main" val="0"/>
              </a:ext>
            </a:extLst>
          </a:blip>
          <a:srcRect t="29667" b="6223"/>
          <a:stretch/>
        </p:blipFill>
        <p:spPr>
          <a:xfrm>
            <a:off x="156210" y="152400"/>
            <a:ext cx="6480632" cy="5539740"/>
          </a:xfrm>
          <a:prstGeom prst="rect">
            <a:avLst/>
          </a:prstGeom>
        </p:spPr>
      </p:pic>
      <p:pic>
        <p:nvPicPr>
          <p:cNvPr id="10" name="図 9">
            <a:extLst>
              <a:ext uri="{FF2B5EF4-FFF2-40B4-BE49-F238E27FC236}">
                <a16:creationId xmlns:a16="http://schemas.microsoft.com/office/drawing/2014/main" id="{DB891C5B-3208-7643-6015-3F8651BF16EF}"/>
              </a:ext>
            </a:extLst>
          </p:cNvPr>
          <p:cNvPicPr>
            <a:picLocks noChangeAspect="1"/>
          </p:cNvPicPr>
          <p:nvPr/>
        </p:nvPicPr>
        <p:blipFill rotWithShape="1">
          <a:blip r:embed="rId3">
            <a:extLst>
              <a:ext uri="{28A0092B-C50C-407E-A947-70E740481C1C}">
                <a14:useLocalDpi xmlns:a14="http://schemas.microsoft.com/office/drawing/2010/main" val="0"/>
              </a:ext>
            </a:extLst>
          </a:blip>
          <a:srcRect t="27333" b="3778"/>
          <a:stretch/>
        </p:blipFill>
        <p:spPr>
          <a:xfrm>
            <a:off x="5482590" y="3319780"/>
            <a:ext cx="6553200" cy="3385820"/>
          </a:xfrm>
          <a:prstGeom prst="rect">
            <a:avLst/>
          </a:prstGeom>
        </p:spPr>
      </p:pic>
      <p:sp>
        <p:nvSpPr>
          <p:cNvPr id="11" name="タイトル 1">
            <a:extLst>
              <a:ext uri="{FF2B5EF4-FFF2-40B4-BE49-F238E27FC236}">
                <a16:creationId xmlns:a16="http://schemas.microsoft.com/office/drawing/2014/main" id="{8B07666E-740D-7F99-E88E-1C7BB40309E7}"/>
              </a:ext>
            </a:extLst>
          </p:cNvPr>
          <p:cNvSpPr>
            <a:spLocks noGrp="1"/>
          </p:cNvSpPr>
          <p:nvPr>
            <p:ph type="title"/>
          </p:nvPr>
        </p:nvSpPr>
        <p:spPr>
          <a:xfrm>
            <a:off x="6636842" y="980757"/>
            <a:ext cx="5273041" cy="1325563"/>
          </a:xfrm>
        </p:spPr>
        <p:txBody>
          <a:bodyPr>
            <a:normAutofit fontScale="90000"/>
          </a:bodyPr>
          <a:lstStyle/>
          <a:p>
            <a:pPr algn="ctr"/>
            <a:r>
              <a:rPr kumimoji="1" lang="ja-JP" altLang="en-US" sz="3200" b="1" dirty="0"/>
              <a:t>認定講師４期生</a:t>
            </a:r>
            <a:br>
              <a:rPr kumimoji="1" lang="en-US" altLang="ja-JP" sz="3200" b="1" dirty="0"/>
            </a:br>
            <a:r>
              <a:rPr kumimoji="1" lang="ja-JP" altLang="en-US" sz="3200" b="1" dirty="0"/>
              <a:t>＆</a:t>
            </a:r>
            <a:br>
              <a:rPr kumimoji="1" lang="en-US" altLang="ja-JP" sz="3200" b="1" dirty="0"/>
            </a:br>
            <a:r>
              <a:rPr kumimoji="1" lang="ja-JP" altLang="en-US" sz="3200" b="1" dirty="0"/>
              <a:t>講師向け</a:t>
            </a:r>
            <a:r>
              <a:rPr kumimoji="1" lang="en-US" altLang="ja-JP" sz="3200" b="1" dirty="0"/>
              <a:t>Web</a:t>
            </a:r>
            <a:r>
              <a:rPr kumimoji="1" lang="ja-JP" altLang="en-US" sz="3200" b="1" dirty="0"/>
              <a:t>ライター資格取得セミナー開催</a:t>
            </a:r>
          </a:p>
        </p:txBody>
      </p:sp>
    </p:spTree>
    <p:extLst>
      <p:ext uri="{BB962C8B-B14F-4D97-AF65-F5344CB8AC3E}">
        <p14:creationId xmlns:p14="http://schemas.microsoft.com/office/powerpoint/2010/main" val="600342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8B07666E-740D-7F99-E88E-1C7BB40309E7}"/>
              </a:ext>
            </a:extLst>
          </p:cNvPr>
          <p:cNvSpPr>
            <a:spLocks noGrp="1"/>
          </p:cNvSpPr>
          <p:nvPr>
            <p:ph type="title"/>
          </p:nvPr>
        </p:nvSpPr>
        <p:spPr>
          <a:xfrm>
            <a:off x="6636842" y="980757"/>
            <a:ext cx="5273041" cy="1325563"/>
          </a:xfrm>
        </p:spPr>
        <p:txBody>
          <a:bodyPr>
            <a:normAutofit/>
          </a:bodyPr>
          <a:lstStyle/>
          <a:p>
            <a:pPr algn="ctr"/>
            <a:r>
              <a:rPr lang="ja-JP" altLang="en-US" sz="3200" b="1" dirty="0"/>
              <a:t>アフタヌーンティーや</a:t>
            </a:r>
            <a:br>
              <a:rPr lang="en-US" altLang="ja-JP" sz="3200" b="1" dirty="0"/>
            </a:br>
            <a:r>
              <a:rPr lang="ja-JP" altLang="en-US" sz="3200" b="1" dirty="0"/>
              <a:t>ワイワイお茶会も♪</a:t>
            </a:r>
            <a:endParaRPr kumimoji="1" lang="ja-JP" altLang="en-US" sz="3200" b="1" dirty="0"/>
          </a:p>
        </p:txBody>
      </p:sp>
      <p:pic>
        <p:nvPicPr>
          <p:cNvPr id="5" name="図 4">
            <a:extLst>
              <a:ext uri="{FF2B5EF4-FFF2-40B4-BE49-F238E27FC236}">
                <a16:creationId xmlns:a16="http://schemas.microsoft.com/office/drawing/2014/main" id="{425B70A1-CA56-AB3D-F6C5-08C915F17AC2}"/>
              </a:ext>
            </a:extLst>
          </p:cNvPr>
          <p:cNvPicPr>
            <a:picLocks noChangeAspect="1"/>
          </p:cNvPicPr>
          <p:nvPr/>
        </p:nvPicPr>
        <p:blipFill rotWithShape="1">
          <a:blip r:embed="rId2">
            <a:extLst>
              <a:ext uri="{28A0092B-C50C-407E-A947-70E740481C1C}">
                <a14:useLocalDpi xmlns:a14="http://schemas.microsoft.com/office/drawing/2010/main" val="0"/>
              </a:ext>
            </a:extLst>
          </a:blip>
          <a:srcRect l="2314" t="25971" r="5593"/>
          <a:stretch/>
        </p:blipFill>
        <p:spPr>
          <a:xfrm>
            <a:off x="4114800" y="3312272"/>
            <a:ext cx="7734300" cy="3497190"/>
          </a:xfrm>
          <a:prstGeom prst="rect">
            <a:avLst/>
          </a:prstGeom>
        </p:spPr>
      </p:pic>
      <p:pic>
        <p:nvPicPr>
          <p:cNvPr id="3" name="図 2">
            <a:extLst>
              <a:ext uri="{FF2B5EF4-FFF2-40B4-BE49-F238E27FC236}">
                <a16:creationId xmlns:a16="http://schemas.microsoft.com/office/drawing/2014/main" id="{E01EB7E8-DDC2-9308-2AAC-D5C8F97D9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39" y="228542"/>
            <a:ext cx="6751321" cy="3796026"/>
          </a:xfrm>
          <a:prstGeom prst="rect">
            <a:avLst/>
          </a:prstGeom>
        </p:spPr>
      </p:pic>
    </p:spTree>
    <p:extLst>
      <p:ext uri="{BB962C8B-B14F-4D97-AF65-F5344CB8AC3E}">
        <p14:creationId xmlns:p14="http://schemas.microsoft.com/office/powerpoint/2010/main" val="36599659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5DDB8F-6E3C-4878-8801-9F74DFE9614E}"/>
              </a:ext>
            </a:extLst>
          </p:cNvPr>
          <p:cNvSpPr>
            <a:spLocks noGrp="1"/>
          </p:cNvSpPr>
          <p:nvPr>
            <p:ph type="title"/>
          </p:nvPr>
        </p:nvSpPr>
        <p:spPr>
          <a:xfrm>
            <a:off x="683395" y="140377"/>
            <a:ext cx="10515600" cy="1325563"/>
          </a:xfrm>
        </p:spPr>
        <p:txBody>
          <a:bodyPr>
            <a:normAutofit/>
          </a:bodyPr>
          <a:lstStyle/>
          <a:p>
            <a:r>
              <a:rPr kumimoji="1" lang="ja-JP" altLang="en-US" sz="3200" b="1" dirty="0"/>
              <a:t>一般社団法人おうちワーク協会としての活動</a:t>
            </a:r>
            <a:r>
              <a:rPr kumimoji="1" lang="en-US" altLang="ja-JP" sz="3200" b="1" dirty="0"/>
              <a:t>(</a:t>
            </a:r>
            <a:r>
              <a:rPr kumimoji="1" lang="ja-JP" altLang="en-US" sz="3200" b="1" dirty="0"/>
              <a:t>予定</a:t>
            </a:r>
            <a:r>
              <a:rPr kumimoji="1" lang="en-US" altLang="ja-JP" sz="3200" b="1" dirty="0"/>
              <a:t>)</a:t>
            </a:r>
            <a:endParaRPr kumimoji="1" lang="ja-JP" altLang="en-US" sz="3200" b="1" dirty="0"/>
          </a:p>
        </p:txBody>
      </p:sp>
      <p:sp>
        <p:nvSpPr>
          <p:cNvPr id="6" name="テキスト ボックス 5">
            <a:extLst>
              <a:ext uri="{FF2B5EF4-FFF2-40B4-BE49-F238E27FC236}">
                <a16:creationId xmlns:a16="http://schemas.microsoft.com/office/drawing/2014/main" id="{D909D6EC-591D-41FE-B08B-698759A860A2}"/>
              </a:ext>
            </a:extLst>
          </p:cNvPr>
          <p:cNvSpPr txBox="1"/>
          <p:nvPr/>
        </p:nvSpPr>
        <p:spPr>
          <a:xfrm>
            <a:off x="1074213" y="1315889"/>
            <a:ext cx="6715300" cy="4450129"/>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ja-JP" altLang="en-US" b="1" dirty="0"/>
              <a:t>日経</a:t>
            </a:r>
            <a:r>
              <a:rPr lang="en-US" altLang="ja-JP" b="1" dirty="0" err="1"/>
              <a:t>xWoman</a:t>
            </a:r>
            <a:r>
              <a:rPr lang="ja-JP" altLang="en-US" b="1" dirty="0"/>
              <a:t>アンバサダーブログ執筆</a:t>
            </a:r>
            <a:r>
              <a:rPr lang="en-US" altLang="ja-JP" b="1" dirty="0"/>
              <a:t>(</a:t>
            </a:r>
            <a:r>
              <a:rPr lang="ja-JP" altLang="en-US" b="1" dirty="0"/>
              <a:t>現在理事が担当</a:t>
            </a:r>
            <a:r>
              <a:rPr lang="en-US" altLang="ja-JP" b="1" dirty="0"/>
              <a:t>)</a:t>
            </a:r>
            <a:endParaRPr kumimoji="1" lang="en-US" altLang="ja-JP" b="1" dirty="0"/>
          </a:p>
          <a:p>
            <a:pPr marL="285750" indent="-285750">
              <a:lnSpc>
                <a:spcPct val="200000"/>
              </a:lnSpc>
              <a:buFont typeface="Arial" panose="020B0604020202020204" pitchFamily="34" charset="0"/>
              <a:buChar char="•"/>
            </a:pPr>
            <a:r>
              <a:rPr kumimoji="1" lang="ja-JP" altLang="en-US" b="1" dirty="0"/>
              <a:t>認定講師を外部団体へ講座の講師やセミナー講師として派遣</a:t>
            </a:r>
            <a:endParaRPr lang="en-US" altLang="ja-JP" b="1" dirty="0"/>
          </a:p>
          <a:p>
            <a:pPr marL="285750" indent="-285750">
              <a:lnSpc>
                <a:spcPct val="200000"/>
              </a:lnSpc>
              <a:buFont typeface="Arial" panose="020B0604020202020204" pitchFamily="34" charset="0"/>
              <a:buChar char="•"/>
            </a:pPr>
            <a:r>
              <a:rPr lang="ja-JP" altLang="en-US" b="1" dirty="0"/>
              <a:t>協会としてのセミナー実施</a:t>
            </a:r>
            <a:endParaRPr kumimoji="1" lang="en-US" altLang="ja-JP" b="1" dirty="0"/>
          </a:p>
          <a:p>
            <a:pPr marL="285750" indent="-285750">
              <a:lnSpc>
                <a:spcPct val="200000"/>
              </a:lnSpc>
              <a:buFont typeface="Arial" panose="020B0604020202020204" pitchFamily="34" charset="0"/>
              <a:buChar char="•"/>
            </a:pPr>
            <a:r>
              <a:rPr lang="ja-JP" altLang="en-US" b="1" dirty="0"/>
              <a:t>行政団体に対してアプローチ</a:t>
            </a:r>
            <a:endParaRPr lang="en-US" altLang="ja-JP" b="1" dirty="0"/>
          </a:p>
          <a:p>
            <a:pPr marL="285750" indent="-285750">
              <a:lnSpc>
                <a:spcPct val="200000"/>
              </a:lnSpc>
              <a:buFont typeface="Arial" panose="020B0604020202020204" pitchFamily="34" charset="0"/>
              <a:buChar char="•"/>
            </a:pPr>
            <a:r>
              <a:rPr lang="ja-JP" altLang="en-US" b="1" dirty="0"/>
              <a:t>協会としてのセミナー実施</a:t>
            </a:r>
          </a:p>
          <a:p>
            <a:pPr marL="285750" indent="-285750">
              <a:lnSpc>
                <a:spcPct val="200000"/>
              </a:lnSpc>
              <a:buFont typeface="Arial" panose="020B0604020202020204" pitchFamily="34" charset="0"/>
              <a:buChar char="•"/>
            </a:pPr>
            <a:r>
              <a:rPr lang="ja-JP" altLang="en-US" b="1" dirty="0"/>
              <a:t>各社</a:t>
            </a:r>
            <a:r>
              <a:rPr lang="en-US" altLang="ja-JP" b="1" dirty="0"/>
              <a:t>ASP</a:t>
            </a:r>
            <a:r>
              <a:rPr lang="ja-JP" altLang="en-US" b="1" dirty="0"/>
              <a:t>からスポンサー契約、協業セミナーや特単提供交渉</a:t>
            </a:r>
          </a:p>
          <a:p>
            <a:pPr marL="285750" indent="-285750">
              <a:lnSpc>
                <a:spcPct val="200000"/>
              </a:lnSpc>
              <a:buFont typeface="Arial" panose="020B0604020202020204" pitchFamily="34" charset="0"/>
              <a:buChar char="•"/>
            </a:pPr>
            <a:r>
              <a:rPr lang="ja-JP" altLang="en-US" b="1" dirty="0"/>
              <a:t>外部</a:t>
            </a:r>
            <a:r>
              <a:rPr lang="en-US" altLang="ja-JP" b="1" dirty="0"/>
              <a:t>WEB</a:t>
            </a:r>
            <a:r>
              <a:rPr lang="ja-JP" altLang="en-US" b="1" dirty="0"/>
              <a:t>メディアへの掲載</a:t>
            </a:r>
          </a:p>
          <a:p>
            <a:pPr marL="285750" indent="-285750">
              <a:lnSpc>
                <a:spcPct val="200000"/>
              </a:lnSpc>
              <a:buFont typeface="Arial" panose="020B0604020202020204" pitchFamily="34" charset="0"/>
              <a:buChar char="•"/>
            </a:pPr>
            <a:r>
              <a:rPr lang="ja-JP" altLang="en-US" b="1" dirty="0"/>
              <a:t>出版</a:t>
            </a:r>
          </a:p>
        </p:txBody>
      </p:sp>
      <p:sp>
        <p:nvSpPr>
          <p:cNvPr id="7" name="テキスト ボックス 6">
            <a:extLst>
              <a:ext uri="{FF2B5EF4-FFF2-40B4-BE49-F238E27FC236}">
                <a16:creationId xmlns:a16="http://schemas.microsoft.com/office/drawing/2014/main" id="{8846476A-D63D-4E38-8383-F8E6EE521424}"/>
              </a:ext>
            </a:extLst>
          </p:cNvPr>
          <p:cNvSpPr txBox="1"/>
          <p:nvPr/>
        </p:nvSpPr>
        <p:spPr>
          <a:xfrm>
            <a:off x="9498295" y="1997041"/>
            <a:ext cx="1815163" cy="523220"/>
          </a:xfrm>
          <a:prstGeom prst="rect">
            <a:avLst/>
          </a:prstGeom>
          <a:noFill/>
        </p:spPr>
        <p:txBody>
          <a:bodyPr wrap="square" rtlCol="0">
            <a:spAutoFit/>
          </a:bodyPr>
          <a:lstStyle/>
          <a:p>
            <a:r>
              <a:rPr lang="en-US" altLang="ja-JP" sz="1400" b="1" dirty="0"/>
              <a:t>※</a:t>
            </a:r>
            <a:r>
              <a:rPr kumimoji="1" lang="ja-JP" altLang="en-US" sz="1400" b="1" dirty="0"/>
              <a:t>日経</a:t>
            </a:r>
            <a:r>
              <a:rPr lang="ja-JP" altLang="en-US" sz="1400" b="1" dirty="0"/>
              <a:t>ｘ</a:t>
            </a:r>
            <a:r>
              <a:rPr lang="en-US" altLang="ja-JP" sz="1400" b="1" dirty="0"/>
              <a:t>Woman</a:t>
            </a:r>
          </a:p>
          <a:p>
            <a:r>
              <a:rPr lang="ja-JP" altLang="en-US" sz="1400" b="1" dirty="0"/>
              <a:t>アンバサダー就任！</a:t>
            </a:r>
            <a:endParaRPr lang="en-US" altLang="ja-JP" sz="1400" b="1" dirty="0"/>
          </a:p>
        </p:txBody>
      </p:sp>
      <p:sp>
        <p:nvSpPr>
          <p:cNvPr id="10" name="テキスト ボックス 9">
            <a:extLst>
              <a:ext uri="{FF2B5EF4-FFF2-40B4-BE49-F238E27FC236}">
                <a16:creationId xmlns:a16="http://schemas.microsoft.com/office/drawing/2014/main" id="{1C138617-90EA-4DD5-AA69-2DE3F52AD3F8}"/>
              </a:ext>
            </a:extLst>
          </p:cNvPr>
          <p:cNvSpPr txBox="1"/>
          <p:nvPr/>
        </p:nvSpPr>
        <p:spPr>
          <a:xfrm>
            <a:off x="1074213" y="5791740"/>
            <a:ext cx="8084264" cy="523220"/>
          </a:xfrm>
          <a:prstGeom prst="rect">
            <a:avLst/>
          </a:prstGeom>
          <a:noFill/>
        </p:spPr>
        <p:txBody>
          <a:bodyPr wrap="none" rtlCol="0">
            <a:spAutoFit/>
          </a:bodyPr>
          <a:lstStyle/>
          <a:p>
            <a:r>
              <a:rPr lang="ja-JP" altLang="en-US" sz="2800" b="1" dirty="0">
                <a:solidFill>
                  <a:srgbClr val="FF0000"/>
                </a:solidFill>
              </a:rPr>
              <a:t>→協会の認知度の向上と、講師に活躍の場を提供</a:t>
            </a:r>
            <a:endParaRPr lang="en-US" altLang="ja-JP" sz="2800" b="1" dirty="0">
              <a:solidFill>
                <a:srgbClr val="FF0000"/>
              </a:solidFill>
            </a:endParaRPr>
          </a:p>
        </p:txBody>
      </p:sp>
      <p:pic>
        <p:nvPicPr>
          <p:cNvPr id="3074" name="Picture 2" descr="ç»åã«å«ã¾ãã¦ããå¯è½æ§ããããã®:25äººããä¸æµ¦ æè³ãããå®äº éº»ä»£ãããä»²åº­ è±ä»£ãããè¥¿å²¡ æä¹ãããç½å æ ä¸ãããéä½ ç´å­ãããªã©ããã¹ãã¤ã«ãç«ã£ã¦ã(è¤æ°ã®äºº)ãå®¤å">
            <a:extLst>
              <a:ext uri="{FF2B5EF4-FFF2-40B4-BE49-F238E27FC236}">
                <a16:creationId xmlns:a16="http://schemas.microsoft.com/office/drawing/2014/main" id="{D3F79F53-D4C4-4470-A941-08D48E3349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9512" y="3394257"/>
            <a:ext cx="3162348" cy="2371761"/>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2385E5B8-66E3-44B0-807C-4A5A1E186ADC}"/>
              </a:ext>
            </a:extLst>
          </p:cNvPr>
          <p:cNvSpPr txBox="1"/>
          <p:nvPr/>
        </p:nvSpPr>
        <p:spPr>
          <a:xfrm>
            <a:off x="9158477" y="5575482"/>
            <a:ext cx="2646878" cy="461665"/>
          </a:xfrm>
          <a:prstGeom prst="rect">
            <a:avLst/>
          </a:prstGeom>
          <a:noFill/>
        </p:spPr>
        <p:txBody>
          <a:bodyPr wrap="none" rtlCol="0">
            <a:spAutoFit/>
          </a:bodyPr>
          <a:lstStyle/>
          <a:p>
            <a:r>
              <a:rPr kumimoji="1" lang="ja-JP" altLang="en-US" sz="1200" b="1" dirty="0"/>
              <a:t>　　　　　　↑</a:t>
            </a:r>
            <a:endParaRPr kumimoji="1" lang="en-US" altLang="ja-JP" sz="1200" b="1" dirty="0"/>
          </a:p>
          <a:p>
            <a:r>
              <a:rPr lang="ja-JP" altLang="en-US" sz="1200" b="1" dirty="0"/>
              <a:t>東洋経済オンライン編集長</a:t>
            </a:r>
            <a:r>
              <a:rPr kumimoji="1" lang="ja-JP" altLang="en-US" sz="1200" b="1" dirty="0"/>
              <a:t>武政さん</a:t>
            </a:r>
          </a:p>
        </p:txBody>
      </p:sp>
      <p:pic>
        <p:nvPicPr>
          <p:cNvPr id="5" name="図 4">
            <a:extLst>
              <a:ext uri="{FF2B5EF4-FFF2-40B4-BE49-F238E27FC236}">
                <a16:creationId xmlns:a16="http://schemas.microsoft.com/office/drawing/2014/main" id="{B1226635-4BFE-4067-994C-A94E549A0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7317" y="915213"/>
            <a:ext cx="3692496" cy="801351"/>
          </a:xfrm>
          <a:prstGeom prst="rect">
            <a:avLst/>
          </a:prstGeom>
        </p:spPr>
      </p:pic>
      <p:pic>
        <p:nvPicPr>
          <p:cNvPr id="9" name="図 8">
            <a:extLst>
              <a:ext uri="{FF2B5EF4-FFF2-40B4-BE49-F238E27FC236}">
                <a16:creationId xmlns:a16="http://schemas.microsoft.com/office/drawing/2014/main" id="{BD846C36-861D-483A-9233-4E982075B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0777" y="1630265"/>
            <a:ext cx="1333616" cy="1722269"/>
          </a:xfrm>
          <a:prstGeom prst="rect">
            <a:avLst/>
          </a:prstGeom>
        </p:spPr>
      </p:pic>
    </p:spTree>
    <p:extLst>
      <p:ext uri="{BB962C8B-B14F-4D97-AF65-F5344CB8AC3E}">
        <p14:creationId xmlns:p14="http://schemas.microsoft.com/office/powerpoint/2010/main" val="13006622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3830129" y="2346384"/>
            <a:ext cx="4641011" cy="222561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ja-JP" altLang="en-US" sz="3600" b="1" dirty="0"/>
              <a:t>認定講師の活躍</a:t>
            </a:r>
          </a:p>
        </p:txBody>
      </p:sp>
    </p:spTree>
    <p:extLst>
      <p:ext uri="{BB962C8B-B14F-4D97-AF65-F5344CB8AC3E}">
        <p14:creationId xmlns:p14="http://schemas.microsoft.com/office/powerpoint/2010/main" val="31203360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786376D0-5B87-DCF4-D686-7BE1CC809EA3}"/>
              </a:ext>
            </a:extLst>
          </p:cNvPr>
          <p:cNvSpPr>
            <a:spLocks noGrp="1"/>
          </p:cNvSpPr>
          <p:nvPr>
            <p:ph type="ftr" sz="quarter" idx="11"/>
          </p:nvPr>
        </p:nvSpPr>
        <p:spPr/>
        <p:txBody>
          <a:bodyPr/>
          <a:lstStyle/>
          <a:p>
            <a:r>
              <a:rPr kumimoji="1" lang="ja-JP" altLang="en-US" sz="1000" dirty="0"/>
              <a:t>（ｃ）</a:t>
            </a:r>
            <a:r>
              <a:rPr kumimoji="1" lang="en-US" altLang="ja-JP" sz="1000" dirty="0"/>
              <a:t>2019 </a:t>
            </a:r>
            <a:r>
              <a:rPr kumimoji="1" lang="ja-JP" altLang="en-US" sz="1000" dirty="0"/>
              <a:t>非営利型一般社団法人日本おうちワーク協会</a:t>
            </a:r>
          </a:p>
        </p:txBody>
      </p:sp>
      <p:pic>
        <p:nvPicPr>
          <p:cNvPr id="2050" name="Picture 2">
            <a:extLst>
              <a:ext uri="{FF2B5EF4-FFF2-40B4-BE49-F238E27FC236}">
                <a16:creationId xmlns:a16="http://schemas.microsoft.com/office/drawing/2014/main" id="{818CB170-9E7F-E0C7-9102-B902FF3A7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719" y="1563127"/>
            <a:ext cx="3502630" cy="4975785"/>
          </a:xfrm>
          <a:prstGeom prst="rect">
            <a:avLst/>
          </a:prstGeom>
          <a:noFill/>
          <a:extLst>
            <a:ext uri="{909E8E84-426E-40DD-AFC4-6F175D3DCCD1}">
              <a14:hiddenFill xmlns:a14="http://schemas.microsoft.com/office/drawing/2010/main">
                <a:solidFill>
                  <a:srgbClr val="FFFFFF"/>
                </a:solidFill>
              </a14:hiddenFill>
            </a:ext>
          </a:extLst>
        </p:spPr>
      </p:pic>
      <p:sp>
        <p:nvSpPr>
          <p:cNvPr id="5" name="タイトル 1">
            <a:extLst>
              <a:ext uri="{FF2B5EF4-FFF2-40B4-BE49-F238E27FC236}">
                <a16:creationId xmlns:a16="http://schemas.microsoft.com/office/drawing/2014/main" id="{75511772-A6B4-EFF5-E46A-B498093E3EC8}"/>
              </a:ext>
            </a:extLst>
          </p:cNvPr>
          <p:cNvSpPr txBox="1">
            <a:spLocks/>
          </p:cNvSpPr>
          <p:nvPr/>
        </p:nvSpPr>
        <p:spPr>
          <a:xfrm>
            <a:off x="513065" y="436212"/>
            <a:ext cx="10515600"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dirty="0"/>
              <a:t>滝沢琴子先生 技術評論社より出版</a:t>
            </a:r>
            <a:endParaRPr lang="en-US" altLang="ja-JP" sz="3200" b="1" dirty="0"/>
          </a:p>
          <a:p>
            <a:r>
              <a:rPr lang="en-US" altLang="ja-JP" sz="3200" b="1" dirty="0"/>
              <a:t>2022</a:t>
            </a:r>
            <a:r>
              <a:rPr lang="ja-JP" altLang="en-US" sz="3200" b="1" dirty="0"/>
              <a:t>年</a:t>
            </a:r>
            <a:r>
              <a:rPr lang="en-US" altLang="ja-JP" sz="3200" b="1" dirty="0"/>
              <a:t>10</a:t>
            </a:r>
            <a:r>
              <a:rPr lang="ja-JP" altLang="en-US" sz="3200" b="1" dirty="0"/>
              <a:t>月</a:t>
            </a:r>
            <a:r>
              <a:rPr lang="en-US" altLang="ja-JP" sz="3200" b="1" dirty="0"/>
              <a:t>20</a:t>
            </a:r>
            <a:r>
              <a:rPr lang="ja-JP" altLang="en-US" sz="3200" b="1" dirty="0"/>
              <a:t>日発売！</a:t>
            </a:r>
          </a:p>
        </p:txBody>
      </p:sp>
      <p:pic>
        <p:nvPicPr>
          <p:cNvPr id="7" name="図 6">
            <a:extLst>
              <a:ext uri="{FF2B5EF4-FFF2-40B4-BE49-F238E27FC236}">
                <a16:creationId xmlns:a16="http://schemas.microsoft.com/office/drawing/2014/main" id="{B18F1B09-D4FD-CE76-BE0A-E706BE46B5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124" y="2897308"/>
            <a:ext cx="7044182" cy="3960692"/>
          </a:xfrm>
          <a:prstGeom prst="rect">
            <a:avLst/>
          </a:prstGeom>
        </p:spPr>
      </p:pic>
      <p:pic>
        <p:nvPicPr>
          <p:cNvPr id="9" name="図 8">
            <a:extLst>
              <a:ext uri="{FF2B5EF4-FFF2-40B4-BE49-F238E27FC236}">
                <a16:creationId xmlns:a16="http://schemas.microsoft.com/office/drawing/2014/main" id="{AF94ED86-7870-8CE5-E055-7BD0F4175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4427" y="419928"/>
            <a:ext cx="4771010" cy="2683693"/>
          </a:xfrm>
          <a:prstGeom prst="rect">
            <a:avLst/>
          </a:prstGeom>
        </p:spPr>
      </p:pic>
    </p:spTree>
    <p:extLst>
      <p:ext uri="{BB962C8B-B14F-4D97-AF65-F5344CB8AC3E}">
        <p14:creationId xmlns:p14="http://schemas.microsoft.com/office/powerpoint/2010/main" val="10885622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786376D0-5B87-DCF4-D686-7BE1CC809EA3}"/>
              </a:ext>
            </a:extLst>
          </p:cNvPr>
          <p:cNvSpPr>
            <a:spLocks noGrp="1"/>
          </p:cNvSpPr>
          <p:nvPr>
            <p:ph type="ftr" sz="quarter" idx="11"/>
          </p:nvPr>
        </p:nvSpPr>
        <p:spPr>
          <a:xfrm>
            <a:off x="4247812" y="5573924"/>
            <a:ext cx="6116846" cy="365125"/>
          </a:xfrm>
        </p:spPr>
        <p:txBody>
          <a:bodyPr/>
          <a:lstStyle/>
          <a:p>
            <a:r>
              <a:rPr kumimoji="1" lang="en-US" altLang="ja-JP" sz="1200" dirty="0"/>
              <a:t>Amazon</a:t>
            </a:r>
            <a:r>
              <a:rPr kumimoji="1" lang="ja-JP" altLang="en-US" sz="1200" dirty="0"/>
              <a:t>「コンピューター・</a:t>
            </a:r>
            <a:r>
              <a:rPr kumimoji="1" lang="en-US" altLang="ja-JP" sz="1200" dirty="0"/>
              <a:t>IT</a:t>
            </a:r>
            <a:r>
              <a:rPr kumimoji="1" lang="ja-JP" altLang="en-US" sz="1200" dirty="0"/>
              <a:t>」カテゴリーの新着売上ランキング１位を獲得！</a:t>
            </a:r>
          </a:p>
        </p:txBody>
      </p:sp>
      <p:sp>
        <p:nvSpPr>
          <p:cNvPr id="3" name="タイトル 1">
            <a:extLst>
              <a:ext uri="{FF2B5EF4-FFF2-40B4-BE49-F238E27FC236}">
                <a16:creationId xmlns:a16="http://schemas.microsoft.com/office/drawing/2014/main" id="{8E1D43E9-71AC-3011-414A-1452AC0DDFB0}"/>
              </a:ext>
            </a:extLst>
          </p:cNvPr>
          <p:cNvSpPr txBox="1">
            <a:spLocks/>
          </p:cNvSpPr>
          <p:nvPr/>
        </p:nvSpPr>
        <p:spPr>
          <a:xfrm>
            <a:off x="684960" y="511852"/>
            <a:ext cx="10515600"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dirty="0"/>
              <a:t>宍戸美沙先生 電子出版「</a:t>
            </a:r>
            <a:r>
              <a:rPr lang="en-US" altLang="ja-JP" sz="3200" b="1" dirty="0"/>
              <a:t>Amazon</a:t>
            </a:r>
            <a:r>
              <a:rPr lang="ja-JP" altLang="en-US" sz="3200" b="1" dirty="0"/>
              <a:t>ランキング</a:t>
            </a:r>
            <a:r>
              <a:rPr lang="en-US" altLang="ja-JP" sz="3200" b="1" dirty="0"/>
              <a:t>1</a:t>
            </a:r>
            <a:r>
              <a:rPr lang="ja-JP" altLang="en-US" sz="3200" b="1" dirty="0"/>
              <a:t>位獲得！」</a:t>
            </a:r>
            <a:endParaRPr lang="en-US" altLang="ja-JP" sz="3200" b="1" dirty="0"/>
          </a:p>
        </p:txBody>
      </p:sp>
      <p:pic>
        <p:nvPicPr>
          <p:cNvPr id="3076" name="Picture 4">
            <a:extLst>
              <a:ext uri="{FF2B5EF4-FFF2-40B4-BE49-F238E27FC236}">
                <a16:creationId xmlns:a16="http://schemas.microsoft.com/office/drawing/2014/main" id="{EFF6C369-F613-9530-8CFB-B6A7586CC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9348" y="1376500"/>
            <a:ext cx="3283999" cy="410499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714E3726-5782-F20C-3B05-BFDCDBDD2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577" y="1376500"/>
            <a:ext cx="3116559" cy="4969648"/>
          </a:xfrm>
          <a:prstGeom prst="rect">
            <a:avLst/>
          </a:prstGeom>
        </p:spPr>
      </p:pic>
      <p:sp>
        <p:nvSpPr>
          <p:cNvPr id="10" name="正方形/長方形 9">
            <a:extLst>
              <a:ext uri="{FF2B5EF4-FFF2-40B4-BE49-F238E27FC236}">
                <a16:creationId xmlns:a16="http://schemas.microsoft.com/office/drawing/2014/main" id="{53073F94-A2E8-6A0C-3E27-06AC378D6DA6}"/>
              </a:ext>
            </a:extLst>
          </p:cNvPr>
          <p:cNvSpPr/>
          <p:nvPr/>
        </p:nvSpPr>
        <p:spPr>
          <a:xfrm>
            <a:off x="4518212" y="2294965"/>
            <a:ext cx="2788023" cy="1066800"/>
          </a:xfrm>
          <a:prstGeom prst="rect">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Tree>
    <p:extLst>
      <p:ext uri="{BB962C8B-B14F-4D97-AF65-F5344CB8AC3E}">
        <p14:creationId xmlns:p14="http://schemas.microsoft.com/office/powerpoint/2010/main" val="3645805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F52F8595-C5F7-3230-770D-6D8F066DAE8B}"/>
              </a:ext>
            </a:extLst>
          </p:cNvPr>
          <p:cNvSpPr txBox="1">
            <a:spLocks/>
          </p:cNvSpPr>
          <p:nvPr/>
        </p:nvSpPr>
        <p:spPr>
          <a:xfrm>
            <a:off x="837360" y="1690088"/>
            <a:ext cx="10515600"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t>講師オリジナルのコミュニティを運営することができます</a:t>
            </a:r>
            <a:endParaRPr lang="en-US" altLang="ja-JP" sz="2400" b="1" dirty="0"/>
          </a:p>
        </p:txBody>
      </p:sp>
      <p:sp>
        <p:nvSpPr>
          <p:cNvPr id="5" name="タイトル 1">
            <a:extLst>
              <a:ext uri="{FF2B5EF4-FFF2-40B4-BE49-F238E27FC236}">
                <a16:creationId xmlns:a16="http://schemas.microsoft.com/office/drawing/2014/main" id="{E317348B-7DF5-9E75-CDDE-832458B62830}"/>
              </a:ext>
            </a:extLst>
          </p:cNvPr>
          <p:cNvSpPr txBox="1">
            <a:spLocks/>
          </p:cNvSpPr>
          <p:nvPr/>
        </p:nvSpPr>
        <p:spPr>
          <a:xfrm>
            <a:off x="837360" y="664252"/>
            <a:ext cx="10515600"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dirty="0"/>
              <a:t>宍戸美沙先生オリジナルの</a:t>
            </a:r>
            <a:r>
              <a:rPr lang="en-US" altLang="ja-JP" sz="3200" b="1" dirty="0"/>
              <a:t>Twitter</a:t>
            </a:r>
            <a:r>
              <a:rPr lang="ja-JP" altLang="en-US" sz="3200" b="1" dirty="0"/>
              <a:t>短期集中講座や</a:t>
            </a:r>
            <a:endParaRPr lang="en-US" altLang="ja-JP" sz="3200" b="1" dirty="0"/>
          </a:p>
          <a:p>
            <a:r>
              <a:rPr lang="ja-JP" altLang="en-US" sz="3200" b="1" dirty="0"/>
              <a:t>ピンタレストコミュニティ主催</a:t>
            </a:r>
            <a:endParaRPr lang="en-US" altLang="ja-JP" sz="3200" b="1" dirty="0"/>
          </a:p>
        </p:txBody>
      </p:sp>
      <p:pic>
        <p:nvPicPr>
          <p:cNvPr id="7" name="図 6">
            <a:extLst>
              <a:ext uri="{FF2B5EF4-FFF2-40B4-BE49-F238E27FC236}">
                <a16:creationId xmlns:a16="http://schemas.microsoft.com/office/drawing/2014/main" id="{6D06B635-BAB2-3869-ECDD-3086E45B3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007" y="2178423"/>
            <a:ext cx="3546061" cy="4428565"/>
          </a:xfrm>
          <a:prstGeom prst="rect">
            <a:avLst/>
          </a:prstGeom>
        </p:spPr>
      </p:pic>
      <p:pic>
        <p:nvPicPr>
          <p:cNvPr id="9" name="図 8">
            <a:extLst>
              <a:ext uri="{FF2B5EF4-FFF2-40B4-BE49-F238E27FC236}">
                <a16:creationId xmlns:a16="http://schemas.microsoft.com/office/drawing/2014/main" id="{975559A0-A210-9401-7E60-EA9AD96DF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153" y="2196704"/>
            <a:ext cx="4749301" cy="2671482"/>
          </a:xfrm>
          <a:prstGeom prst="rect">
            <a:avLst/>
          </a:prstGeom>
        </p:spPr>
      </p:pic>
      <p:pic>
        <p:nvPicPr>
          <p:cNvPr id="11" name="図 10">
            <a:extLst>
              <a:ext uri="{FF2B5EF4-FFF2-40B4-BE49-F238E27FC236}">
                <a16:creationId xmlns:a16="http://schemas.microsoft.com/office/drawing/2014/main" id="{54278270-42D1-DACF-AB79-741A6CCF4A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1815" y="4321339"/>
            <a:ext cx="3537447" cy="1989814"/>
          </a:xfrm>
          <a:prstGeom prst="rect">
            <a:avLst/>
          </a:prstGeom>
        </p:spPr>
      </p:pic>
    </p:spTree>
    <p:extLst>
      <p:ext uri="{BB962C8B-B14F-4D97-AF65-F5344CB8AC3E}">
        <p14:creationId xmlns:p14="http://schemas.microsoft.com/office/powerpoint/2010/main" val="36864165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7222106C-4D09-A40D-3BAE-BD9378E1AFDD}"/>
              </a:ext>
            </a:extLst>
          </p:cNvPr>
          <p:cNvSpPr txBox="1">
            <a:spLocks/>
          </p:cNvSpPr>
          <p:nvPr/>
        </p:nvSpPr>
        <p:spPr>
          <a:xfrm>
            <a:off x="684960" y="511852"/>
            <a:ext cx="10515600"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dirty="0"/>
              <a:t>林博子先生　</a:t>
            </a:r>
            <a:r>
              <a:rPr lang="en-US" altLang="ja-JP" sz="3200" b="1" dirty="0"/>
              <a:t>Google</a:t>
            </a:r>
            <a:r>
              <a:rPr lang="ja-JP" altLang="en-US" sz="3200" b="1" dirty="0"/>
              <a:t>アドセンス審査合格代行サービス</a:t>
            </a:r>
            <a:endParaRPr lang="en-US" altLang="ja-JP" sz="3200" b="1" dirty="0"/>
          </a:p>
        </p:txBody>
      </p:sp>
      <p:pic>
        <p:nvPicPr>
          <p:cNvPr id="7" name="図 6">
            <a:extLst>
              <a:ext uri="{FF2B5EF4-FFF2-40B4-BE49-F238E27FC236}">
                <a16:creationId xmlns:a16="http://schemas.microsoft.com/office/drawing/2014/main" id="{18D4335F-C0A4-42F9-1C95-0F9D2CF69C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1" y="1646132"/>
            <a:ext cx="8486140" cy="4700016"/>
          </a:xfrm>
          <a:prstGeom prst="rect">
            <a:avLst/>
          </a:prstGeom>
        </p:spPr>
      </p:pic>
      <p:pic>
        <p:nvPicPr>
          <p:cNvPr id="9" name="図 8">
            <a:extLst>
              <a:ext uri="{FF2B5EF4-FFF2-40B4-BE49-F238E27FC236}">
                <a16:creationId xmlns:a16="http://schemas.microsoft.com/office/drawing/2014/main" id="{6D668B20-CFB8-E4D5-0562-68DEF7E81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2706" y="4648545"/>
            <a:ext cx="3989294" cy="2209455"/>
          </a:xfrm>
          <a:prstGeom prst="rect">
            <a:avLst/>
          </a:prstGeom>
        </p:spPr>
      </p:pic>
      <p:sp>
        <p:nvSpPr>
          <p:cNvPr id="10" name="タイトル 1">
            <a:extLst>
              <a:ext uri="{FF2B5EF4-FFF2-40B4-BE49-F238E27FC236}">
                <a16:creationId xmlns:a16="http://schemas.microsoft.com/office/drawing/2014/main" id="{A2A3FA6C-EB70-4882-769F-A8B82365E8CC}"/>
              </a:ext>
            </a:extLst>
          </p:cNvPr>
          <p:cNvSpPr txBox="1">
            <a:spLocks/>
          </p:cNvSpPr>
          <p:nvPr/>
        </p:nvSpPr>
        <p:spPr>
          <a:xfrm>
            <a:off x="838200" y="1174633"/>
            <a:ext cx="10515600"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t>講師オリジナルのサービスを協会として売り出すことができます</a:t>
            </a:r>
            <a:r>
              <a:rPr lang="ja-JP" altLang="en-US" sz="1100" b="1" dirty="0"/>
              <a:t>（審査あり）</a:t>
            </a:r>
            <a:endParaRPr lang="en-US" altLang="ja-JP" sz="1100" b="1" dirty="0"/>
          </a:p>
        </p:txBody>
      </p:sp>
    </p:spTree>
    <p:extLst>
      <p:ext uri="{BB962C8B-B14F-4D97-AF65-F5344CB8AC3E}">
        <p14:creationId xmlns:p14="http://schemas.microsoft.com/office/powerpoint/2010/main" val="1598878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タイトル 1"/>
          <p:cNvSpPr txBox="1">
            <a:spLocks noGrp="1"/>
          </p:cNvSpPr>
          <p:nvPr>
            <p:ph type="title"/>
          </p:nvPr>
        </p:nvSpPr>
        <p:spPr>
          <a:xfrm>
            <a:off x="838200" y="365125"/>
            <a:ext cx="10515600" cy="1325563"/>
          </a:xfrm>
          <a:prstGeom prst="rect">
            <a:avLst/>
          </a:prstGeom>
        </p:spPr>
        <p:txBody>
          <a:bodyPr/>
          <a:lstStyle/>
          <a:p>
            <a:r>
              <a:rPr lang="ja-JP" altLang="en-US" dirty="0"/>
              <a:t>新井かおり自己紹介</a:t>
            </a:r>
            <a:endParaRPr dirty="0"/>
          </a:p>
        </p:txBody>
      </p:sp>
      <p:sp>
        <p:nvSpPr>
          <p:cNvPr id="119" name="コンテンツ プレースホルダー 2"/>
          <p:cNvSpPr txBox="1">
            <a:spLocks noGrp="1"/>
          </p:cNvSpPr>
          <p:nvPr>
            <p:ph type="body" idx="1"/>
          </p:nvPr>
        </p:nvSpPr>
        <p:spPr>
          <a:xfrm>
            <a:off x="838201" y="2141840"/>
            <a:ext cx="7649452" cy="1210947"/>
          </a:xfrm>
          <a:prstGeom prst="rect">
            <a:avLst/>
          </a:prstGeom>
        </p:spPr>
        <p:txBody>
          <a:bodyPr>
            <a:normAutofit/>
          </a:bodyPr>
          <a:lstStyle/>
          <a:p>
            <a:pPr marL="0" indent="0">
              <a:buNone/>
            </a:pPr>
            <a:r>
              <a:rPr lang="en-US" altLang="ja-JP" sz="2000" dirty="0"/>
              <a:t>2007</a:t>
            </a:r>
            <a:r>
              <a:rPr lang="ja-JP" altLang="en-US" sz="2000" dirty="0"/>
              <a:t>年 東京都立大学法学部卒。㈱船井総合研究所入社。その後スカウトによりバンダイナムコグループの乳幼児玩具メーカー ピープル㈱へ転職。営業企画として全アイテムの販売企画を担当。</a:t>
            </a:r>
            <a:endParaRPr lang="en-US" altLang="ja-JP" sz="2000" dirty="0"/>
          </a:p>
        </p:txBody>
      </p:sp>
      <p:pic>
        <p:nvPicPr>
          <p:cNvPr id="3" name="図 2" descr="人, 窓, 室内, 女性 が含まれている画像&#10;&#10;自動的に生成された説明">
            <a:extLst>
              <a:ext uri="{FF2B5EF4-FFF2-40B4-BE49-F238E27FC236}">
                <a16:creationId xmlns:a16="http://schemas.microsoft.com/office/drawing/2014/main" id="{0A45FE26-57E0-4627-BC4C-85D7C53AD5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111"/>
          <a:stretch/>
        </p:blipFill>
        <p:spPr>
          <a:xfrm>
            <a:off x="8762063" y="469342"/>
            <a:ext cx="2839036" cy="2900275"/>
          </a:xfrm>
          <a:prstGeom prst="rect">
            <a:avLst/>
          </a:prstGeom>
        </p:spPr>
      </p:pic>
      <p:sp>
        <p:nvSpPr>
          <p:cNvPr id="7" name="コンテンツ プレースホルダー 2">
            <a:extLst>
              <a:ext uri="{FF2B5EF4-FFF2-40B4-BE49-F238E27FC236}">
                <a16:creationId xmlns:a16="http://schemas.microsoft.com/office/drawing/2014/main" id="{1D28071C-3558-466A-BA96-DAE22BFBBC9B}"/>
              </a:ext>
            </a:extLst>
          </p:cNvPr>
          <p:cNvSpPr txBox="1">
            <a:spLocks/>
          </p:cNvSpPr>
          <p:nvPr/>
        </p:nvSpPr>
        <p:spPr>
          <a:xfrm>
            <a:off x="838201" y="3488383"/>
            <a:ext cx="10762898" cy="260948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fontScale="62500" lnSpcReduction="20000"/>
          </a:bodyPr>
          <a:lstStyle>
            <a:lvl1pPr marL="228600" marR="0" indent="-228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1pPr>
            <a:lvl2pPr marL="723900" marR="0" indent="-2667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2pPr>
            <a:lvl3pPr marL="1234439" marR="0" indent="-320039"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3pPr>
            <a:lvl4pPr marL="17272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4pPr>
            <a:lvl5pPr marL="21844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5pPr>
            <a:lvl6pPr marL="26416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6pPr>
            <a:lvl7pPr marL="30988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7pPr>
            <a:lvl8pPr marL="35560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8pPr>
            <a:lvl9pPr marL="40132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Helvetica"/>
              </a:defRPr>
            </a:lvl9pPr>
          </a:lstStyle>
          <a:p>
            <a:pPr marL="0" indent="0">
              <a:buNone/>
            </a:pPr>
            <a:r>
              <a:rPr lang="en-US" altLang="ja-JP" dirty="0"/>
              <a:t>2015</a:t>
            </a:r>
            <a:r>
              <a:rPr lang="ja-JP" altLang="en-US" dirty="0"/>
              <a:t>年</a:t>
            </a:r>
            <a:r>
              <a:rPr lang="en-US" altLang="ja-JP" dirty="0"/>
              <a:t>3</a:t>
            </a:r>
            <a:r>
              <a:rPr lang="ja-JP" altLang="en-US" dirty="0"/>
              <a:t>月 夫の転職を機に都内から茨城県日立市に転居し、一旦専業主婦へ。その後、夢だったカフェ経営をするも労働時間のわりに得られる収入が少なく、別の収益の柱を持ちたいとブログアフィリエイトを本格的に始める。</a:t>
            </a:r>
            <a:endParaRPr lang="en-US" altLang="ja-JP" dirty="0"/>
          </a:p>
          <a:p>
            <a:pPr marL="0" indent="0">
              <a:buNone/>
            </a:pPr>
            <a:r>
              <a:rPr lang="ja-JP" altLang="en-US" dirty="0"/>
              <a:t>代表理事の上浦に直接指導を受け、ブログで単月</a:t>
            </a:r>
            <a:r>
              <a:rPr lang="en-US" altLang="ja-JP" dirty="0"/>
              <a:t>70</a:t>
            </a:r>
            <a:r>
              <a:rPr lang="ja-JP" altLang="en-US" dirty="0"/>
              <a:t>万円の収益を得る。また、平行して行っていた</a:t>
            </a:r>
            <a:r>
              <a:rPr lang="en-US" altLang="ja-JP" dirty="0"/>
              <a:t>YouTube</a:t>
            </a:r>
            <a:r>
              <a:rPr lang="ja-JP" altLang="en-US" dirty="0"/>
              <a:t>チャンネル運営も軌道に乗り、</a:t>
            </a:r>
            <a:r>
              <a:rPr lang="en-US" altLang="ja-JP" dirty="0"/>
              <a:t>2018</a:t>
            </a:r>
            <a:r>
              <a:rPr lang="ja-JP" altLang="en-US" dirty="0"/>
              <a:t>年</a:t>
            </a:r>
            <a:r>
              <a:rPr lang="en-US" altLang="ja-JP" dirty="0"/>
              <a:t>12</a:t>
            </a:r>
            <a:r>
              <a:rPr lang="ja-JP" altLang="en-US" dirty="0"/>
              <a:t>月には月間</a:t>
            </a:r>
            <a:r>
              <a:rPr lang="en-US" altLang="ja-JP" dirty="0"/>
              <a:t>PV360</a:t>
            </a:r>
            <a:r>
              <a:rPr lang="ja-JP" altLang="en-US" dirty="0"/>
              <a:t>万回、一日</a:t>
            </a:r>
            <a:r>
              <a:rPr lang="en-US" altLang="ja-JP" dirty="0"/>
              <a:t>96,000</a:t>
            </a:r>
            <a:r>
              <a:rPr lang="ja-JP" altLang="en-US" dirty="0"/>
              <a:t>円の報酬を達成。</a:t>
            </a:r>
            <a:endParaRPr lang="en-US" altLang="ja-JP" dirty="0"/>
          </a:p>
          <a:p>
            <a:pPr marL="0" indent="0">
              <a:buNone/>
            </a:pPr>
            <a:r>
              <a:rPr lang="ja-JP" altLang="en-US" dirty="0"/>
              <a:t>現在はメインブログは売却し、</a:t>
            </a:r>
            <a:r>
              <a:rPr lang="en-US" altLang="ja-JP" dirty="0"/>
              <a:t>YouTube</a:t>
            </a:r>
            <a:r>
              <a:rPr lang="ja-JP" altLang="en-US" dirty="0"/>
              <a:t>を中心に活動中。</a:t>
            </a:r>
            <a:endParaRPr lang="en-US" altLang="ja-JP"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E98E12B-DE73-FE03-BBFB-E784C209428E}"/>
              </a:ext>
            </a:extLst>
          </p:cNvPr>
          <p:cNvSpPr txBox="1">
            <a:spLocks/>
          </p:cNvSpPr>
          <p:nvPr/>
        </p:nvSpPr>
        <p:spPr>
          <a:xfrm>
            <a:off x="684960" y="511852"/>
            <a:ext cx="10515600"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dirty="0"/>
              <a:t>鈴木一平先生外注化マニュアル＆コンサル販売</a:t>
            </a:r>
            <a:endParaRPr lang="en-US" altLang="ja-JP" sz="3200" b="1" dirty="0"/>
          </a:p>
        </p:txBody>
      </p:sp>
      <p:pic>
        <p:nvPicPr>
          <p:cNvPr id="4098" name="Picture 2">
            <a:extLst>
              <a:ext uri="{FF2B5EF4-FFF2-40B4-BE49-F238E27FC236}">
                <a16:creationId xmlns:a16="http://schemas.microsoft.com/office/drawing/2014/main" id="{9E8AC458-CB2F-AD90-D8A4-C47FF0AD1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5870" y="1837416"/>
            <a:ext cx="6406130" cy="480543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A3737EF-C762-6477-25B2-4148B3BA6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823" y="3603813"/>
            <a:ext cx="4052047" cy="303903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a:extLst>
              <a:ext uri="{FF2B5EF4-FFF2-40B4-BE49-F238E27FC236}">
                <a16:creationId xmlns:a16="http://schemas.microsoft.com/office/drawing/2014/main" id="{976DDFE5-968F-2975-FFE0-87971487D19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8">
            <a:extLst>
              <a:ext uri="{FF2B5EF4-FFF2-40B4-BE49-F238E27FC236}">
                <a16:creationId xmlns:a16="http://schemas.microsoft.com/office/drawing/2014/main" id="{3BD9C07E-ADB4-BD98-F3DE-D6DE9674D91E}"/>
              </a:ext>
            </a:extLst>
          </p:cNvPr>
          <p:cNvSpPr>
            <a:spLocks noChangeAspect="1" noChangeArrowheads="1"/>
          </p:cNvSpPr>
          <p:nvPr/>
        </p:nvSpPr>
        <p:spPr bwMode="auto">
          <a:xfrm>
            <a:off x="578225" y="594571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 name="図 7">
            <a:extLst>
              <a:ext uri="{FF2B5EF4-FFF2-40B4-BE49-F238E27FC236}">
                <a16:creationId xmlns:a16="http://schemas.microsoft.com/office/drawing/2014/main" id="{4CD2F021-01B7-793B-B139-7B3F1CB01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928" y="1174633"/>
            <a:ext cx="5554942" cy="3124655"/>
          </a:xfrm>
          <a:prstGeom prst="rect">
            <a:avLst/>
          </a:prstGeom>
        </p:spPr>
      </p:pic>
      <p:sp>
        <p:nvSpPr>
          <p:cNvPr id="9" name="タイトル 1">
            <a:extLst>
              <a:ext uri="{FF2B5EF4-FFF2-40B4-BE49-F238E27FC236}">
                <a16:creationId xmlns:a16="http://schemas.microsoft.com/office/drawing/2014/main" id="{916AB290-EEBA-BAA1-1730-F3FAB1C2DE13}"/>
              </a:ext>
            </a:extLst>
          </p:cNvPr>
          <p:cNvSpPr txBox="1">
            <a:spLocks/>
          </p:cNvSpPr>
          <p:nvPr/>
        </p:nvSpPr>
        <p:spPr>
          <a:xfrm>
            <a:off x="5942760" y="1174633"/>
            <a:ext cx="5888500" cy="562332"/>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dirty="0"/>
              <a:t>セミナー当日即完売！再販</a:t>
            </a:r>
            <a:r>
              <a:rPr lang="en-US" altLang="ja-JP" sz="3200" b="1" dirty="0"/>
              <a:t>4</a:t>
            </a:r>
            <a:r>
              <a:rPr lang="ja-JP" altLang="en-US" sz="3200" b="1" dirty="0"/>
              <a:t>回</a:t>
            </a:r>
            <a:endParaRPr lang="en-US" altLang="ja-JP" sz="3200" b="1" dirty="0"/>
          </a:p>
        </p:txBody>
      </p:sp>
    </p:spTree>
    <p:extLst>
      <p:ext uri="{BB962C8B-B14F-4D97-AF65-F5344CB8AC3E}">
        <p14:creationId xmlns:p14="http://schemas.microsoft.com/office/powerpoint/2010/main" val="38327745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矢印: 右 9">
            <a:extLst>
              <a:ext uri="{FF2B5EF4-FFF2-40B4-BE49-F238E27FC236}">
                <a16:creationId xmlns:a16="http://schemas.microsoft.com/office/drawing/2014/main" id="{6176C9C4-34A6-6C90-D0D1-3D163D88FE88}"/>
              </a:ext>
            </a:extLst>
          </p:cNvPr>
          <p:cNvSpPr/>
          <p:nvPr/>
        </p:nvSpPr>
        <p:spPr>
          <a:xfrm>
            <a:off x="2505637" y="2333082"/>
            <a:ext cx="1748118" cy="5109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90BBD3B-B6C9-7865-6D6D-92FDE7AC9AC4}"/>
              </a:ext>
            </a:extLst>
          </p:cNvPr>
          <p:cNvSpPr txBox="1"/>
          <p:nvPr/>
        </p:nvSpPr>
        <p:spPr>
          <a:xfrm>
            <a:off x="950259" y="3648635"/>
            <a:ext cx="10542494" cy="2308324"/>
          </a:xfrm>
          <a:prstGeom prst="rect">
            <a:avLst/>
          </a:prstGeom>
          <a:noFill/>
        </p:spPr>
        <p:txBody>
          <a:bodyPr wrap="square" rtlCol="0">
            <a:spAutoFit/>
          </a:bodyPr>
          <a:lstStyle/>
          <a:p>
            <a:pPr marL="285750" indent="-285750">
              <a:buFont typeface="Arial" panose="020B0604020202020204" pitchFamily="34" charset="0"/>
              <a:buChar char="•"/>
            </a:pPr>
            <a:r>
              <a:rPr lang="en-US" altLang="ja-JP" sz="2400" b="1" i="0" dirty="0">
                <a:solidFill>
                  <a:srgbClr val="333333"/>
                </a:solidFill>
                <a:effectLst/>
                <a:latin typeface="ヒラギノ角ゴ Pro W3"/>
              </a:rPr>
              <a:t>Twitter</a:t>
            </a:r>
            <a:r>
              <a:rPr lang="ja-JP" altLang="en-US" sz="2400" b="1" i="0" dirty="0">
                <a:solidFill>
                  <a:srgbClr val="333333"/>
                </a:solidFill>
                <a:effectLst/>
                <a:latin typeface="ヒラギノ角ゴ Pro W3"/>
              </a:rPr>
              <a:t>短期集中講座 </a:t>
            </a:r>
            <a:r>
              <a:rPr lang="en-US" altLang="ja-JP" sz="2400" b="1" i="0" dirty="0">
                <a:solidFill>
                  <a:srgbClr val="333333"/>
                </a:solidFill>
                <a:effectLst/>
                <a:latin typeface="ヒラギノ角ゴ Pro W3"/>
              </a:rPr>
              <a:t>2</a:t>
            </a:r>
            <a:r>
              <a:rPr lang="ja-JP" altLang="en-US" sz="2400" b="1" i="0" dirty="0">
                <a:solidFill>
                  <a:srgbClr val="333333"/>
                </a:solidFill>
                <a:effectLst/>
                <a:latin typeface="ヒラギノ角ゴ Pro W3"/>
              </a:rPr>
              <a:t>ヶ月ガチチャレ！　</a:t>
            </a:r>
            <a:r>
              <a:rPr lang="en-US" altLang="ja-JP" sz="2400" b="1" i="0" dirty="0">
                <a:solidFill>
                  <a:srgbClr val="333333"/>
                </a:solidFill>
                <a:effectLst/>
                <a:latin typeface="ヒラギノ角ゴ Pro W3"/>
              </a:rPr>
              <a:t>29800</a:t>
            </a:r>
            <a:r>
              <a:rPr lang="ja-JP" altLang="en-US" sz="2400" b="1" i="0" dirty="0">
                <a:solidFill>
                  <a:srgbClr val="333333"/>
                </a:solidFill>
                <a:effectLst/>
                <a:latin typeface="ヒラギノ角ゴ Pro W3"/>
              </a:rPr>
              <a:t>円</a:t>
            </a:r>
            <a:r>
              <a:rPr lang="en-US" altLang="ja-JP" sz="2400" b="1" i="0" dirty="0">
                <a:solidFill>
                  <a:srgbClr val="333333"/>
                </a:solidFill>
                <a:effectLst/>
                <a:latin typeface="ヒラギノ角ゴ Pro W3"/>
              </a:rPr>
              <a:t>×12</a:t>
            </a:r>
            <a:r>
              <a:rPr lang="ja-JP" altLang="en-US" sz="2400" b="1" i="0" dirty="0">
                <a:solidFill>
                  <a:srgbClr val="333333"/>
                </a:solidFill>
                <a:effectLst/>
                <a:latin typeface="ヒラギノ角ゴ Pro W3"/>
              </a:rPr>
              <a:t>名　</a:t>
            </a:r>
            <a:r>
              <a:rPr lang="ja-JP" altLang="en-US" sz="2400" b="1" dirty="0">
                <a:solidFill>
                  <a:srgbClr val="333333"/>
                </a:solidFill>
                <a:latin typeface="ヒラギノ角ゴ Pro W3"/>
              </a:rPr>
              <a:t>売上</a:t>
            </a:r>
            <a:r>
              <a:rPr lang="en-US" altLang="ja-JP" sz="2400" b="1" dirty="0">
                <a:solidFill>
                  <a:srgbClr val="333333"/>
                </a:solidFill>
                <a:latin typeface="ヒラギノ角ゴ Pro W3"/>
              </a:rPr>
              <a:t>36</a:t>
            </a:r>
            <a:r>
              <a:rPr lang="ja-JP" altLang="en-US" sz="2400" b="1" dirty="0">
                <a:solidFill>
                  <a:srgbClr val="333333"/>
                </a:solidFill>
                <a:latin typeface="ヒラギノ角ゴ Pro W3"/>
              </a:rPr>
              <a:t>万円！</a:t>
            </a:r>
            <a:endParaRPr lang="en-US" altLang="ja-JP" sz="2400" b="1" i="0" dirty="0">
              <a:solidFill>
                <a:srgbClr val="333333"/>
              </a:solidFill>
              <a:effectLst/>
              <a:latin typeface="ヒラギノ角ゴ Pro W3"/>
            </a:endParaRPr>
          </a:p>
          <a:p>
            <a:pPr marL="285750" indent="-285750">
              <a:buFont typeface="Arial" panose="020B0604020202020204" pitchFamily="34" charset="0"/>
              <a:buChar char="•"/>
            </a:pPr>
            <a:r>
              <a:rPr lang="ja-JP" altLang="en-US" sz="2400" b="1" dirty="0">
                <a:solidFill>
                  <a:srgbClr val="333333"/>
                </a:solidFill>
                <a:latin typeface="ヒラギノ角ゴ Pro W3"/>
              </a:rPr>
              <a:t>ピンタレストチャレンジ（約</a:t>
            </a:r>
            <a:r>
              <a:rPr lang="en-US" altLang="ja-JP" sz="2400" b="1" dirty="0">
                <a:solidFill>
                  <a:srgbClr val="333333"/>
                </a:solidFill>
                <a:latin typeface="ヒラギノ角ゴ Pro W3"/>
              </a:rPr>
              <a:t>3</a:t>
            </a:r>
            <a:r>
              <a:rPr lang="ja-JP" altLang="en-US" sz="2400" b="1" dirty="0">
                <a:solidFill>
                  <a:srgbClr val="333333"/>
                </a:solidFill>
                <a:latin typeface="ヒラギノ角ゴ Pro W3"/>
              </a:rPr>
              <a:t>か月）</a:t>
            </a:r>
            <a:r>
              <a:rPr lang="en-US" altLang="ja-JP" sz="2400" b="1" dirty="0">
                <a:solidFill>
                  <a:srgbClr val="333333"/>
                </a:solidFill>
                <a:latin typeface="ヒラギノ角ゴ Pro W3"/>
              </a:rPr>
              <a:t>55000</a:t>
            </a:r>
            <a:r>
              <a:rPr lang="ja-JP" altLang="en-US" sz="2400" b="1" dirty="0">
                <a:solidFill>
                  <a:srgbClr val="333333"/>
                </a:solidFill>
                <a:latin typeface="ヒラギノ角ゴ Pro W3"/>
              </a:rPr>
              <a:t>円</a:t>
            </a:r>
            <a:r>
              <a:rPr lang="en-US" altLang="ja-JP" sz="2400" b="1" dirty="0">
                <a:solidFill>
                  <a:srgbClr val="333333"/>
                </a:solidFill>
                <a:latin typeface="ヒラギノ角ゴ Pro W3"/>
              </a:rPr>
              <a:t>×13</a:t>
            </a:r>
            <a:r>
              <a:rPr lang="ja-JP" altLang="en-US" sz="2400" b="1" dirty="0">
                <a:solidFill>
                  <a:srgbClr val="333333"/>
                </a:solidFill>
                <a:latin typeface="ヒラギノ角ゴ Pro W3"/>
              </a:rPr>
              <a:t>名　売上</a:t>
            </a:r>
            <a:r>
              <a:rPr lang="en-US" altLang="ja-JP" sz="2400" b="1" dirty="0">
                <a:solidFill>
                  <a:srgbClr val="333333"/>
                </a:solidFill>
                <a:latin typeface="ヒラギノ角ゴ Pro W3"/>
              </a:rPr>
              <a:t>71</a:t>
            </a:r>
            <a:r>
              <a:rPr lang="ja-JP" altLang="en-US" sz="2400" b="1" dirty="0">
                <a:solidFill>
                  <a:srgbClr val="333333"/>
                </a:solidFill>
                <a:latin typeface="ヒラギノ角ゴ Pro W3"/>
              </a:rPr>
              <a:t>万円！</a:t>
            </a:r>
            <a:endParaRPr lang="en-US" altLang="ja-JP" sz="2400" b="1" dirty="0">
              <a:solidFill>
                <a:srgbClr val="333333"/>
              </a:solidFill>
              <a:latin typeface="ヒラギノ角ゴ Pro W3"/>
            </a:endParaRPr>
          </a:p>
          <a:p>
            <a:pPr marL="285750" indent="-285750">
              <a:buFont typeface="Arial" panose="020B0604020202020204" pitchFamily="34" charset="0"/>
              <a:buChar char="•"/>
            </a:pPr>
            <a:r>
              <a:rPr lang="ja-JP" altLang="en-US" sz="2400" b="1" dirty="0">
                <a:solidFill>
                  <a:srgbClr val="333333"/>
                </a:solidFill>
                <a:latin typeface="ヒラギノ角ゴ Pro W3"/>
              </a:rPr>
              <a:t>オリジナルコンテンツ販売（</a:t>
            </a:r>
            <a:r>
              <a:rPr lang="en-US" altLang="ja-JP" sz="2400" b="1" dirty="0">
                <a:solidFill>
                  <a:srgbClr val="333333"/>
                </a:solidFill>
                <a:latin typeface="ヒラギノ角ゴ Pro W3"/>
              </a:rPr>
              <a:t>soleil</a:t>
            </a:r>
            <a:r>
              <a:rPr lang="ja-JP" altLang="en-US" sz="2400" b="1" dirty="0">
                <a:solidFill>
                  <a:srgbClr val="333333"/>
                </a:solidFill>
                <a:latin typeface="ヒラギノ角ゴ Pro W3"/>
              </a:rPr>
              <a:t>）</a:t>
            </a:r>
            <a:r>
              <a:rPr lang="en-US" altLang="ja-JP" sz="2400" b="1" dirty="0">
                <a:solidFill>
                  <a:srgbClr val="333333"/>
                </a:solidFill>
                <a:latin typeface="ヒラギノ角ゴ Pro W3"/>
              </a:rPr>
              <a:t>29800</a:t>
            </a:r>
            <a:r>
              <a:rPr lang="ja-JP" altLang="en-US" sz="2400" b="1" dirty="0">
                <a:solidFill>
                  <a:srgbClr val="333333"/>
                </a:solidFill>
                <a:latin typeface="ヒラギノ角ゴ Pro W3"/>
              </a:rPr>
              <a:t>円</a:t>
            </a:r>
            <a:r>
              <a:rPr lang="en-US" altLang="ja-JP" sz="2400" b="1" dirty="0">
                <a:solidFill>
                  <a:srgbClr val="333333"/>
                </a:solidFill>
                <a:latin typeface="ヒラギノ角ゴ Pro W3"/>
              </a:rPr>
              <a:t>×20</a:t>
            </a:r>
            <a:r>
              <a:rPr lang="ja-JP" altLang="en-US" sz="2400" b="1" dirty="0">
                <a:solidFill>
                  <a:srgbClr val="333333"/>
                </a:solidFill>
                <a:latin typeface="ヒラギノ角ゴ Pro W3"/>
              </a:rPr>
              <a:t>部　売上</a:t>
            </a:r>
            <a:r>
              <a:rPr lang="en-US" altLang="ja-JP" sz="2400" b="1" dirty="0">
                <a:solidFill>
                  <a:srgbClr val="333333"/>
                </a:solidFill>
                <a:latin typeface="ヒラギノ角ゴ Pro W3"/>
              </a:rPr>
              <a:t>60</a:t>
            </a:r>
            <a:r>
              <a:rPr lang="ja-JP" altLang="en-US" sz="2400" b="1" dirty="0">
                <a:solidFill>
                  <a:srgbClr val="333333"/>
                </a:solidFill>
                <a:latin typeface="ヒラギノ角ゴ Pro W3"/>
              </a:rPr>
              <a:t>万円！</a:t>
            </a:r>
            <a:endParaRPr lang="en-US" altLang="ja-JP" sz="2400" b="1" dirty="0">
              <a:solidFill>
                <a:srgbClr val="333333"/>
              </a:solidFill>
              <a:latin typeface="ヒラギノ角ゴ Pro W3"/>
            </a:endParaRPr>
          </a:p>
          <a:p>
            <a:pPr marL="285750" indent="-285750">
              <a:buFont typeface="Arial" panose="020B0604020202020204" pitchFamily="34" charset="0"/>
              <a:buChar char="•"/>
            </a:pPr>
            <a:r>
              <a:rPr lang="ja-JP" altLang="en-US" sz="2400" b="1" i="0" dirty="0">
                <a:solidFill>
                  <a:srgbClr val="333333"/>
                </a:solidFill>
                <a:effectLst/>
                <a:latin typeface="ヒラギノ角ゴ Pro W3"/>
              </a:rPr>
              <a:t>外注化マニュアル＆コンサル　再販４回、</a:t>
            </a:r>
            <a:r>
              <a:rPr lang="ja-JP" altLang="en-US" sz="2400" b="1" dirty="0">
                <a:solidFill>
                  <a:srgbClr val="333333"/>
                </a:solidFill>
                <a:latin typeface="ヒラギノ角ゴ Pro W3"/>
              </a:rPr>
              <a:t>累計</a:t>
            </a:r>
            <a:r>
              <a:rPr lang="en-US" altLang="ja-JP" sz="2400" b="1" dirty="0">
                <a:solidFill>
                  <a:srgbClr val="333333"/>
                </a:solidFill>
                <a:latin typeface="ヒラギノ角ゴ Pro W3"/>
              </a:rPr>
              <a:t>40</a:t>
            </a:r>
            <a:r>
              <a:rPr lang="ja-JP" altLang="en-US" sz="2400" b="1" dirty="0">
                <a:solidFill>
                  <a:srgbClr val="333333"/>
                </a:solidFill>
                <a:latin typeface="ヒラギノ角ゴ Pro W3"/>
              </a:rPr>
              <a:t>部完売！</a:t>
            </a:r>
            <a:br>
              <a:rPr lang="en-US" altLang="ja-JP" sz="2400" b="1" dirty="0">
                <a:solidFill>
                  <a:srgbClr val="333333"/>
                </a:solidFill>
                <a:latin typeface="ヒラギノ角ゴ Pro W3"/>
              </a:rPr>
            </a:br>
            <a:r>
              <a:rPr lang="en-US" altLang="ja-JP" sz="2400" b="1" dirty="0">
                <a:solidFill>
                  <a:srgbClr val="333333"/>
                </a:solidFill>
                <a:latin typeface="ヒラギノ角ゴ Pro W3"/>
              </a:rPr>
              <a:t>1</a:t>
            </a:r>
            <a:r>
              <a:rPr lang="ja-JP" altLang="en-US" sz="2400" b="1" dirty="0">
                <a:solidFill>
                  <a:srgbClr val="333333"/>
                </a:solidFill>
                <a:latin typeface="ヒラギノ角ゴ Pro W3"/>
              </a:rPr>
              <a:t>日で売上</a:t>
            </a:r>
            <a:r>
              <a:rPr lang="en-US" altLang="ja-JP" sz="2400" b="1" dirty="0">
                <a:solidFill>
                  <a:srgbClr val="333333"/>
                </a:solidFill>
                <a:latin typeface="ヒラギノ角ゴ Pro W3"/>
              </a:rPr>
              <a:t>200</a:t>
            </a:r>
            <a:r>
              <a:rPr lang="ja-JP" altLang="en-US" sz="2400" b="1" dirty="0">
                <a:solidFill>
                  <a:srgbClr val="333333"/>
                </a:solidFill>
                <a:latin typeface="ヒラギノ角ゴ Pro W3"/>
              </a:rPr>
              <a:t>万円</a:t>
            </a:r>
            <a:endParaRPr lang="en-US" altLang="ja-JP" sz="2400" b="1" dirty="0">
              <a:solidFill>
                <a:srgbClr val="333333"/>
              </a:solidFill>
              <a:latin typeface="ヒラギノ角ゴ Pro W3"/>
            </a:endParaRPr>
          </a:p>
          <a:p>
            <a:pPr marL="285750" indent="-285750">
              <a:buFont typeface="Arial" panose="020B0604020202020204" pitchFamily="34" charset="0"/>
              <a:buChar char="•"/>
            </a:pPr>
            <a:r>
              <a:rPr lang="ja-JP" altLang="en-US" sz="2400" b="1" dirty="0">
                <a:solidFill>
                  <a:srgbClr val="333333"/>
                </a:solidFill>
                <a:latin typeface="ヒラギノ角ゴ Pro W3"/>
              </a:rPr>
              <a:t>オリジナルサービス販売　</a:t>
            </a:r>
            <a:r>
              <a:rPr lang="en-US" altLang="ja-JP" sz="2400" b="1" dirty="0">
                <a:solidFill>
                  <a:srgbClr val="333333"/>
                </a:solidFill>
                <a:latin typeface="ヒラギノ角ゴ Pro W3"/>
              </a:rPr>
              <a:t>7</a:t>
            </a:r>
            <a:r>
              <a:rPr lang="ja-JP" altLang="en-US" sz="2400" b="1" dirty="0">
                <a:solidFill>
                  <a:srgbClr val="333333"/>
                </a:solidFill>
                <a:latin typeface="ヒラギノ角ゴ Pro W3"/>
              </a:rPr>
              <a:t>万</a:t>
            </a:r>
            <a:r>
              <a:rPr lang="en-US" altLang="ja-JP" sz="2400" b="1" dirty="0">
                <a:solidFill>
                  <a:srgbClr val="333333"/>
                </a:solidFill>
                <a:latin typeface="ヒラギノ角ゴ Pro W3"/>
              </a:rPr>
              <a:t>×5</a:t>
            </a:r>
            <a:r>
              <a:rPr lang="ja-JP" altLang="en-US" sz="2400" b="1" dirty="0">
                <a:solidFill>
                  <a:srgbClr val="333333"/>
                </a:solidFill>
                <a:latin typeface="ヒラギノ角ゴ Pro W3"/>
              </a:rPr>
              <a:t>名＋</a:t>
            </a:r>
            <a:r>
              <a:rPr lang="en-US" altLang="ja-JP" sz="2400" b="1" dirty="0">
                <a:solidFill>
                  <a:srgbClr val="333333"/>
                </a:solidFill>
                <a:latin typeface="ヒラギノ角ゴ Pro W3"/>
              </a:rPr>
              <a:t>8</a:t>
            </a:r>
            <a:r>
              <a:rPr lang="ja-JP" altLang="en-US" sz="2400" b="1" dirty="0">
                <a:solidFill>
                  <a:srgbClr val="333333"/>
                </a:solidFill>
                <a:latin typeface="ヒラギノ角ゴ Pro W3"/>
              </a:rPr>
              <a:t>万</a:t>
            </a:r>
            <a:r>
              <a:rPr lang="en-US" altLang="ja-JP" sz="2400" b="1" dirty="0">
                <a:solidFill>
                  <a:srgbClr val="333333"/>
                </a:solidFill>
                <a:latin typeface="ヒラギノ角ゴ Pro W3"/>
              </a:rPr>
              <a:t>×3</a:t>
            </a:r>
            <a:r>
              <a:rPr lang="ja-JP" altLang="en-US" sz="2400" b="1" dirty="0">
                <a:solidFill>
                  <a:srgbClr val="333333"/>
                </a:solidFill>
                <a:latin typeface="ヒラギノ角ゴ Pro W3"/>
              </a:rPr>
              <a:t>名　</a:t>
            </a:r>
            <a:r>
              <a:rPr lang="en-US" altLang="ja-JP" sz="2400" b="1" dirty="0">
                <a:solidFill>
                  <a:srgbClr val="333333"/>
                </a:solidFill>
                <a:latin typeface="ヒラギノ角ゴ Pro W3"/>
              </a:rPr>
              <a:t>59</a:t>
            </a:r>
            <a:r>
              <a:rPr lang="ja-JP" altLang="en-US" sz="2400" b="1" dirty="0">
                <a:solidFill>
                  <a:srgbClr val="333333"/>
                </a:solidFill>
                <a:latin typeface="ヒラギノ角ゴ Pro W3"/>
              </a:rPr>
              <a:t>万円！</a:t>
            </a:r>
            <a:endParaRPr lang="ja-JP" altLang="en-US" sz="2400" b="1" i="0" dirty="0">
              <a:solidFill>
                <a:srgbClr val="333333"/>
              </a:solidFill>
              <a:effectLst/>
              <a:latin typeface="ヒラギノ角ゴ Pro W3"/>
            </a:endParaRPr>
          </a:p>
        </p:txBody>
      </p:sp>
      <p:sp>
        <p:nvSpPr>
          <p:cNvPr id="5" name="正方形/長方形 4">
            <a:extLst>
              <a:ext uri="{FF2B5EF4-FFF2-40B4-BE49-F238E27FC236}">
                <a16:creationId xmlns:a16="http://schemas.microsoft.com/office/drawing/2014/main" id="{C9E9EF27-5EC6-1DB8-5158-0058A010E934}"/>
              </a:ext>
            </a:extLst>
          </p:cNvPr>
          <p:cNvSpPr/>
          <p:nvPr/>
        </p:nvSpPr>
        <p:spPr>
          <a:xfrm>
            <a:off x="950259" y="2113446"/>
            <a:ext cx="2895600" cy="95025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dirty="0"/>
              <a:t>協会メルマガや</a:t>
            </a:r>
            <a:r>
              <a:rPr kumimoji="1" lang="en-US" altLang="ja-JP" dirty="0"/>
              <a:t>SNS</a:t>
            </a:r>
            <a:r>
              <a:rPr kumimoji="1" lang="ja-JP" altLang="en-US" dirty="0"/>
              <a:t>で</a:t>
            </a:r>
            <a:endParaRPr kumimoji="1" lang="en-US" altLang="ja-JP" dirty="0"/>
          </a:p>
          <a:p>
            <a:pPr algn="ctr"/>
            <a:r>
              <a:rPr kumimoji="1" lang="ja-JP" altLang="en-US" dirty="0"/>
              <a:t>集客</a:t>
            </a:r>
          </a:p>
        </p:txBody>
      </p:sp>
      <p:sp>
        <p:nvSpPr>
          <p:cNvPr id="6" name="正方形/長方形 5">
            <a:extLst>
              <a:ext uri="{FF2B5EF4-FFF2-40B4-BE49-F238E27FC236}">
                <a16:creationId xmlns:a16="http://schemas.microsoft.com/office/drawing/2014/main" id="{7EDECE06-7B49-0492-5CB2-2A8ADE9C4D4F}"/>
              </a:ext>
            </a:extLst>
          </p:cNvPr>
          <p:cNvSpPr/>
          <p:nvPr/>
        </p:nvSpPr>
        <p:spPr>
          <a:xfrm>
            <a:off x="8153402" y="2113447"/>
            <a:ext cx="2895600" cy="95025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dirty="0"/>
              <a:t>オリジナル教材＆</a:t>
            </a:r>
            <a:endParaRPr kumimoji="1" lang="en-US" altLang="ja-JP" dirty="0"/>
          </a:p>
          <a:p>
            <a:pPr algn="ctr"/>
            <a:r>
              <a:rPr lang="ja-JP" altLang="en-US" dirty="0"/>
              <a:t>サービスの販売</a:t>
            </a:r>
            <a:endParaRPr kumimoji="1" lang="ja-JP" altLang="en-US" dirty="0"/>
          </a:p>
        </p:txBody>
      </p:sp>
      <p:sp>
        <p:nvSpPr>
          <p:cNvPr id="7" name="タイトル 1">
            <a:extLst>
              <a:ext uri="{FF2B5EF4-FFF2-40B4-BE49-F238E27FC236}">
                <a16:creationId xmlns:a16="http://schemas.microsoft.com/office/drawing/2014/main" id="{D9B52828-825A-7D4B-8768-2CB1E49A91A6}"/>
              </a:ext>
            </a:extLst>
          </p:cNvPr>
          <p:cNvSpPr txBox="1">
            <a:spLocks/>
          </p:cNvSpPr>
          <p:nvPr/>
        </p:nvSpPr>
        <p:spPr>
          <a:xfrm>
            <a:off x="684960" y="511852"/>
            <a:ext cx="10515600" cy="1325563"/>
          </a:xfrm>
          <a:prstGeom prst="rect">
            <a:avLst/>
          </a:prstGeom>
        </p:spPr>
        <p:txBody>
          <a:bodyP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dirty="0"/>
              <a:t>認定講師になると独自コンテンツやサービスを</a:t>
            </a:r>
            <a:endParaRPr lang="en-US" altLang="ja-JP" sz="3200" b="1" dirty="0"/>
          </a:p>
          <a:p>
            <a:r>
              <a:rPr lang="ja-JP" altLang="en-US" sz="3200" b="1" dirty="0"/>
              <a:t>協会のプラットフォーム（メルマガ・コミュ）で</a:t>
            </a:r>
            <a:endParaRPr lang="en-US" altLang="ja-JP" sz="3200" b="1" dirty="0"/>
          </a:p>
          <a:p>
            <a:r>
              <a:rPr lang="ja-JP" altLang="en-US" sz="3200" b="1" dirty="0"/>
              <a:t>販売ができます！</a:t>
            </a:r>
            <a:endParaRPr lang="en-US" altLang="ja-JP" sz="3200" b="1" dirty="0"/>
          </a:p>
        </p:txBody>
      </p:sp>
      <p:sp>
        <p:nvSpPr>
          <p:cNvPr id="8" name="矢印: 右 7">
            <a:extLst>
              <a:ext uri="{FF2B5EF4-FFF2-40B4-BE49-F238E27FC236}">
                <a16:creationId xmlns:a16="http://schemas.microsoft.com/office/drawing/2014/main" id="{BCAF1AAA-F751-227E-72CE-C73ABCF82E88}"/>
              </a:ext>
            </a:extLst>
          </p:cNvPr>
          <p:cNvSpPr/>
          <p:nvPr/>
        </p:nvSpPr>
        <p:spPr>
          <a:xfrm>
            <a:off x="6181166" y="2333082"/>
            <a:ext cx="1748118" cy="5109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65962F5B-A084-6ECD-A15E-46689802EFDA}"/>
              </a:ext>
            </a:extLst>
          </p:cNvPr>
          <p:cNvSpPr/>
          <p:nvPr/>
        </p:nvSpPr>
        <p:spPr>
          <a:xfrm>
            <a:off x="4361333" y="2113446"/>
            <a:ext cx="2895600" cy="95025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dirty="0"/>
              <a:t>協会主催セミナー開催</a:t>
            </a:r>
          </a:p>
        </p:txBody>
      </p:sp>
    </p:spTree>
    <p:extLst>
      <p:ext uri="{BB962C8B-B14F-4D97-AF65-F5344CB8AC3E}">
        <p14:creationId xmlns:p14="http://schemas.microsoft.com/office/powerpoint/2010/main" val="24750485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24CEA0-913E-47B3-A5EB-8F25A8E84D9B}"/>
              </a:ext>
            </a:extLst>
          </p:cNvPr>
          <p:cNvSpPr>
            <a:spLocks noGrp="1"/>
          </p:cNvSpPr>
          <p:nvPr>
            <p:ph type="ctrTitle"/>
          </p:nvPr>
        </p:nvSpPr>
        <p:spPr/>
        <p:txBody>
          <a:bodyPr/>
          <a:lstStyle/>
          <a:p>
            <a:endParaRPr kumimoji="1" lang="ja-JP" altLang="en-US"/>
          </a:p>
        </p:txBody>
      </p:sp>
      <p:sp>
        <p:nvSpPr>
          <p:cNvPr id="3" name="字幕 2">
            <a:extLst>
              <a:ext uri="{FF2B5EF4-FFF2-40B4-BE49-F238E27FC236}">
                <a16:creationId xmlns:a16="http://schemas.microsoft.com/office/drawing/2014/main" id="{DB0D3B25-F38E-4708-9640-C1DC83BD5B16}"/>
              </a:ext>
            </a:extLst>
          </p:cNvPr>
          <p:cNvSpPr>
            <a:spLocks noGrp="1"/>
          </p:cNvSpPr>
          <p:nvPr>
            <p:ph type="subTitle" idx="1"/>
          </p:nvPr>
        </p:nvSpPr>
        <p:spPr/>
        <p:txBody>
          <a:bodyPr/>
          <a:lstStyle/>
          <a:p>
            <a:endParaRPr kumimoji="1" lang="ja-JP" altLang="en-US"/>
          </a:p>
        </p:txBody>
      </p:sp>
      <p:pic>
        <p:nvPicPr>
          <p:cNvPr id="5" name="図 4" descr="スクリーンショット が含まれている画像&#10;&#10;自動的に生成された説明">
            <a:extLst>
              <a:ext uri="{FF2B5EF4-FFF2-40B4-BE49-F238E27FC236}">
                <a16:creationId xmlns:a16="http://schemas.microsoft.com/office/drawing/2014/main" id="{139DA8F4-5303-41F6-A72D-2BB3EF0A3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テキスト ボックス 5">
            <a:extLst>
              <a:ext uri="{FF2B5EF4-FFF2-40B4-BE49-F238E27FC236}">
                <a16:creationId xmlns:a16="http://schemas.microsoft.com/office/drawing/2014/main" id="{8EE1C8C1-BEEA-40A7-A55C-E3246D2E7571}"/>
              </a:ext>
            </a:extLst>
          </p:cNvPr>
          <p:cNvSpPr txBox="1"/>
          <p:nvPr/>
        </p:nvSpPr>
        <p:spPr>
          <a:xfrm>
            <a:off x="2827866" y="2235200"/>
            <a:ext cx="6536267" cy="461665"/>
          </a:xfrm>
          <a:prstGeom prst="rect">
            <a:avLst/>
          </a:prstGeom>
          <a:noFill/>
        </p:spPr>
        <p:txBody>
          <a:bodyPr wrap="square" rtlCol="0">
            <a:spAutoFit/>
          </a:bodyPr>
          <a:lstStyle/>
          <a:p>
            <a:pPr algn="ctr"/>
            <a:r>
              <a:rPr lang="ja-JP" altLang="en-US" sz="2400" dirty="0">
                <a:solidFill>
                  <a:srgbClr val="FF0000"/>
                </a:solidFill>
                <a:latin typeface="Yu Gothic UI Semibold" panose="020B0700000000000000" pitchFamily="50" charset="-128"/>
                <a:ea typeface="Yu Gothic UI Semibold" panose="020B0700000000000000" pitchFamily="50" charset="-128"/>
              </a:rPr>
              <a:t>感謝されながらブログで幸せになる人を増やせる！</a:t>
            </a:r>
          </a:p>
        </p:txBody>
      </p:sp>
      <p:sp>
        <p:nvSpPr>
          <p:cNvPr id="7" name="テキスト ボックス 6">
            <a:extLst>
              <a:ext uri="{FF2B5EF4-FFF2-40B4-BE49-F238E27FC236}">
                <a16:creationId xmlns:a16="http://schemas.microsoft.com/office/drawing/2014/main" id="{51BADA47-82EE-4053-B983-27F7F306B20E}"/>
              </a:ext>
            </a:extLst>
          </p:cNvPr>
          <p:cNvSpPr txBox="1"/>
          <p:nvPr/>
        </p:nvSpPr>
        <p:spPr>
          <a:xfrm>
            <a:off x="2827865" y="3174475"/>
            <a:ext cx="6536267" cy="1569660"/>
          </a:xfrm>
          <a:prstGeom prst="rect">
            <a:avLst/>
          </a:prstGeom>
          <a:noFill/>
        </p:spPr>
        <p:txBody>
          <a:bodyPr wrap="square" rtlCol="0">
            <a:spAutoFit/>
          </a:bodyPr>
          <a:lstStyle/>
          <a:p>
            <a:pPr algn="ctr"/>
            <a:r>
              <a:rPr lang="ja-JP" altLang="en-US" sz="4800" b="1" dirty="0">
                <a:latin typeface="Yu Gothic UI Semibold" panose="020B0700000000000000" pitchFamily="50" charset="-128"/>
                <a:ea typeface="Yu Gothic UI Semibold" panose="020B0700000000000000" pitchFamily="50" charset="-128"/>
                <a:cs typeface="Ebrima" panose="02000000000000000000" pitchFamily="2" charset="0"/>
              </a:rPr>
              <a:t>「おうちワークアドバイザー」</a:t>
            </a:r>
            <a:endParaRPr lang="en-US" altLang="ja-JP" sz="4800" b="1" dirty="0">
              <a:latin typeface="Yu Gothic UI Semibold" panose="020B0700000000000000" pitchFamily="50" charset="-128"/>
              <a:ea typeface="Yu Gothic UI Semibold" panose="020B0700000000000000" pitchFamily="50" charset="-128"/>
              <a:cs typeface="Ebrima" panose="02000000000000000000" pitchFamily="2" charset="0"/>
            </a:endParaRPr>
          </a:p>
          <a:p>
            <a:pPr algn="ctr"/>
            <a:r>
              <a:rPr lang="ja-JP" altLang="en-US" sz="4800" b="1" dirty="0">
                <a:latin typeface="Yu Gothic UI Semibold" panose="020B0700000000000000" pitchFamily="50" charset="-128"/>
                <a:ea typeface="Yu Gothic UI Semibold" panose="020B0700000000000000" pitchFamily="50" charset="-128"/>
                <a:cs typeface="Ebrima" panose="02000000000000000000" pitchFamily="2" charset="0"/>
              </a:rPr>
              <a:t>認定講座　</a:t>
            </a:r>
            <a:endParaRPr lang="ja-JP" altLang="en-US" sz="4800" dirty="0">
              <a:solidFill>
                <a:srgbClr val="FF0000"/>
              </a:solidFill>
              <a:latin typeface="Yu Gothic UI Semibold" panose="020B0700000000000000" pitchFamily="50" charset="-128"/>
              <a:ea typeface="Yu Gothic UI Semibold" panose="020B0700000000000000" pitchFamily="50" charset="-128"/>
            </a:endParaRPr>
          </a:p>
        </p:txBody>
      </p:sp>
      <p:sp>
        <p:nvSpPr>
          <p:cNvPr id="9" name="テキスト ボックス 8">
            <a:extLst>
              <a:ext uri="{FF2B5EF4-FFF2-40B4-BE49-F238E27FC236}">
                <a16:creationId xmlns:a16="http://schemas.microsoft.com/office/drawing/2014/main" id="{B01B64FD-A2CC-4CC6-9D80-B106318E0A95}"/>
              </a:ext>
            </a:extLst>
          </p:cNvPr>
          <p:cNvSpPr txBox="1"/>
          <p:nvPr/>
        </p:nvSpPr>
        <p:spPr>
          <a:xfrm>
            <a:off x="2827865" y="2712810"/>
            <a:ext cx="6536267" cy="461665"/>
          </a:xfrm>
          <a:prstGeom prst="rect">
            <a:avLst/>
          </a:prstGeom>
          <a:noFill/>
        </p:spPr>
        <p:txBody>
          <a:bodyPr wrap="square" rtlCol="0">
            <a:spAutoFit/>
          </a:bodyPr>
          <a:lstStyle/>
          <a:p>
            <a:pPr algn="ctr"/>
            <a:r>
              <a:rPr lang="ja-JP" altLang="en-US" sz="2400" dirty="0">
                <a:solidFill>
                  <a:srgbClr val="FF0000"/>
                </a:solidFill>
                <a:latin typeface="Yu Gothic UI Semibold" panose="020B0700000000000000" pitchFamily="50" charset="-128"/>
                <a:ea typeface="Yu Gothic UI Semibold" panose="020B0700000000000000" pitchFamily="50" charset="-128"/>
              </a:rPr>
              <a:t>あなたにもできる！</a:t>
            </a:r>
          </a:p>
        </p:txBody>
      </p:sp>
      <p:sp>
        <p:nvSpPr>
          <p:cNvPr id="10" name="テキスト ボックス 9">
            <a:extLst>
              <a:ext uri="{FF2B5EF4-FFF2-40B4-BE49-F238E27FC236}">
                <a16:creationId xmlns:a16="http://schemas.microsoft.com/office/drawing/2014/main" id="{BB515A8F-F458-470C-BA97-1BC95C49497B}"/>
              </a:ext>
            </a:extLst>
          </p:cNvPr>
          <p:cNvSpPr txBox="1"/>
          <p:nvPr/>
        </p:nvSpPr>
        <p:spPr>
          <a:xfrm>
            <a:off x="2565397" y="5349875"/>
            <a:ext cx="7061202" cy="307777"/>
          </a:xfrm>
          <a:prstGeom prst="rect">
            <a:avLst/>
          </a:prstGeom>
          <a:noFill/>
        </p:spPr>
        <p:txBody>
          <a:bodyPr wrap="square" rtlCol="0">
            <a:spAutoFit/>
          </a:bodyPr>
          <a:lstStyle/>
          <a:p>
            <a:pPr algn="ctr"/>
            <a:r>
              <a:rPr lang="ja-JP" altLang="en-US" sz="1400" b="1" dirty="0">
                <a:latin typeface="HGPｺﾞｼｯｸE" panose="020B0900000000000000" pitchFamily="50" charset="-128"/>
                <a:ea typeface="HGPｺﾞｼｯｸE" panose="020B0900000000000000" pitchFamily="50" charset="-128"/>
              </a:rPr>
              <a:t>資格名：おうちワークアドバイザー</a:t>
            </a:r>
            <a:r>
              <a:rPr lang="en-US" altLang="ja-JP" sz="1400" dirty="0">
                <a:solidFill>
                  <a:schemeClr val="tx1">
                    <a:lumMod val="95000"/>
                    <a:lumOff val="5000"/>
                  </a:schemeClr>
                </a:solidFill>
                <a:latin typeface="ＭＳ Ｐゴシック" panose="020B0600070205080204" pitchFamily="50" charset="-128"/>
                <a:ea typeface="ＭＳ Ｐゴシック" panose="020B0600070205080204" pitchFamily="50" charset="-128"/>
              </a:rPr>
              <a:t>®</a:t>
            </a:r>
            <a:endParaRPr kumimoji="1" lang="ja-JP" altLang="en-US" sz="1400" dirty="0">
              <a:latin typeface="Yu Gothic UI Semibold" panose="020B0700000000000000" pitchFamily="50" charset="-128"/>
              <a:ea typeface="Yu Gothic UI Semibold" panose="020B0700000000000000" pitchFamily="50" charset="-128"/>
            </a:endParaRPr>
          </a:p>
        </p:txBody>
      </p:sp>
      <p:pic>
        <p:nvPicPr>
          <p:cNvPr id="11" name="図 10">
            <a:extLst>
              <a:ext uri="{FF2B5EF4-FFF2-40B4-BE49-F238E27FC236}">
                <a16:creationId xmlns:a16="http://schemas.microsoft.com/office/drawing/2014/main" id="{F8CCA9D8-7377-482D-B2C1-1C1EBD2A8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973" y="1182085"/>
            <a:ext cx="2178050" cy="871220"/>
          </a:xfrm>
          <a:prstGeom prst="rect">
            <a:avLst/>
          </a:prstGeom>
        </p:spPr>
      </p:pic>
    </p:spTree>
    <p:extLst>
      <p:ext uri="{BB962C8B-B14F-4D97-AF65-F5344CB8AC3E}">
        <p14:creationId xmlns:p14="http://schemas.microsoft.com/office/powerpoint/2010/main" val="28478613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02543E-6E20-4D97-A11A-6D7BD505039E}"/>
              </a:ext>
            </a:extLst>
          </p:cNvPr>
          <p:cNvSpPr>
            <a:spLocks noGrp="1"/>
          </p:cNvSpPr>
          <p:nvPr>
            <p:ph type="title"/>
          </p:nvPr>
        </p:nvSpPr>
        <p:spPr/>
        <p:txBody>
          <a:bodyPr>
            <a:normAutofit/>
          </a:bodyPr>
          <a:lstStyle/>
          <a:p>
            <a:r>
              <a:rPr lang="ja-JP" altLang="en-US" b="1" dirty="0"/>
              <a:t>おうちワークアドバイザー</a:t>
            </a:r>
            <a:br>
              <a:rPr lang="en-US" altLang="ja-JP" b="1" dirty="0"/>
            </a:br>
            <a:r>
              <a:rPr lang="ja-JP" altLang="en-US" b="1" dirty="0"/>
              <a:t>認定講座</a:t>
            </a:r>
            <a:r>
              <a:rPr lang="en-US" altLang="ja-JP" b="1" dirty="0"/>
              <a:t> </a:t>
            </a:r>
            <a:r>
              <a:rPr kumimoji="1" lang="ja-JP" altLang="en-US" b="1" dirty="0"/>
              <a:t>開催日程</a:t>
            </a:r>
          </a:p>
        </p:txBody>
      </p:sp>
      <p:sp>
        <p:nvSpPr>
          <p:cNvPr id="3" name="コンテンツ プレースホルダー 2">
            <a:extLst>
              <a:ext uri="{FF2B5EF4-FFF2-40B4-BE49-F238E27FC236}">
                <a16:creationId xmlns:a16="http://schemas.microsoft.com/office/drawing/2014/main" id="{3A2623E6-43FE-462B-933C-B4853226186F}"/>
              </a:ext>
            </a:extLst>
          </p:cNvPr>
          <p:cNvSpPr>
            <a:spLocks noGrp="1"/>
          </p:cNvSpPr>
          <p:nvPr>
            <p:ph idx="1"/>
          </p:nvPr>
        </p:nvSpPr>
        <p:spPr>
          <a:xfrm>
            <a:off x="838200" y="1974052"/>
            <a:ext cx="10515600" cy="4351338"/>
          </a:xfrm>
        </p:spPr>
        <p:txBody>
          <a:bodyPr>
            <a:normAutofit fontScale="92500"/>
          </a:bodyPr>
          <a:lstStyle/>
          <a:p>
            <a:pPr marL="0" indent="0">
              <a:buNone/>
            </a:pPr>
            <a:r>
              <a:rPr lang="en-US" altLang="ja-JP" b="1" dirty="0"/>
              <a:t>2022</a:t>
            </a:r>
            <a:r>
              <a:rPr lang="ja-JP" altLang="en-US" b="1" dirty="0"/>
              <a:t>年</a:t>
            </a:r>
            <a:r>
              <a:rPr lang="en-US" altLang="ja-JP" b="1" dirty="0"/>
              <a:t>【</a:t>
            </a:r>
            <a:r>
              <a:rPr lang="ja-JP" altLang="en-US" b="1" dirty="0"/>
              <a:t>第</a:t>
            </a:r>
            <a:r>
              <a:rPr lang="en-US" altLang="ja-JP" b="1" dirty="0"/>
              <a:t>5</a:t>
            </a:r>
            <a:r>
              <a:rPr lang="ja-JP" altLang="en-US" b="1" dirty="0"/>
              <a:t>回</a:t>
            </a:r>
            <a:r>
              <a:rPr lang="en-US" altLang="ja-JP" b="1" dirty="0"/>
              <a:t>】</a:t>
            </a:r>
            <a:r>
              <a:rPr lang="ja-JP" altLang="en-US" b="1" dirty="0"/>
              <a:t>講座開催予定</a:t>
            </a:r>
          </a:p>
          <a:p>
            <a:r>
              <a:rPr lang="en-US" altLang="ja-JP" sz="2000" dirty="0"/>
              <a:t>1</a:t>
            </a:r>
            <a:r>
              <a:rPr lang="ja-JP" altLang="en-US" sz="2000" dirty="0"/>
              <a:t>日目　</a:t>
            </a:r>
            <a:r>
              <a:rPr lang="en-US" altLang="ja-JP" sz="2000" dirty="0"/>
              <a:t> 11</a:t>
            </a:r>
            <a:r>
              <a:rPr lang="ja-JP" altLang="en-US" sz="2000" dirty="0"/>
              <a:t>月</a:t>
            </a:r>
            <a:r>
              <a:rPr lang="en-US" altLang="ja-JP" sz="2000" dirty="0"/>
              <a:t>1</a:t>
            </a:r>
            <a:r>
              <a:rPr lang="ja-JP" altLang="en-US" sz="2000" dirty="0"/>
              <a:t>日（火）</a:t>
            </a:r>
            <a:r>
              <a:rPr lang="en-US" altLang="ja-JP" sz="2000" dirty="0"/>
              <a:t>10:00~12:00,13:00~15:00 </a:t>
            </a:r>
            <a:r>
              <a:rPr lang="ja-JP" altLang="en-US" sz="2000" dirty="0"/>
              <a:t>（オンライン </a:t>
            </a:r>
            <a:r>
              <a:rPr lang="en-US" altLang="ja-JP" sz="2000" dirty="0"/>
              <a:t>or </a:t>
            </a:r>
            <a:r>
              <a:rPr lang="ja-JP" altLang="en-US" sz="2000" dirty="0"/>
              <a:t>関東）</a:t>
            </a:r>
          </a:p>
          <a:p>
            <a:r>
              <a:rPr lang="en-US" altLang="ja-JP" sz="2000" dirty="0"/>
              <a:t>2</a:t>
            </a:r>
            <a:r>
              <a:rPr lang="ja-JP" altLang="en-US" sz="2000" dirty="0"/>
              <a:t>日目　</a:t>
            </a:r>
            <a:r>
              <a:rPr lang="en-US" altLang="ja-JP" sz="2000" dirty="0"/>
              <a:t> 11</a:t>
            </a:r>
            <a:r>
              <a:rPr lang="ja-JP" altLang="en-US" sz="2000" dirty="0"/>
              <a:t>月</a:t>
            </a:r>
            <a:r>
              <a:rPr lang="en-US" altLang="ja-JP" sz="2000" dirty="0"/>
              <a:t>15</a:t>
            </a:r>
            <a:r>
              <a:rPr lang="ja-JP" altLang="en-US" sz="2000" dirty="0"/>
              <a:t>日（火）</a:t>
            </a:r>
            <a:r>
              <a:rPr lang="en-US" altLang="ja-JP" sz="2000" dirty="0"/>
              <a:t>10:00~12:00,13:00~15:00 </a:t>
            </a:r>
            <a:r>
              <a:rPr lang="ja-JP" altLang="en-US" sz="2000" dirty="0"/>
              <a:t>（オンライン）</a:t>
            </a:r>
          </a:p>
          <a:p>
            <a:r>
              <a:rPr lang="en-US" altLang="ja-JP" sz="2000" dirty="0"/>
              <a:t>3</a:t>
            </a:r>
            <a:r>
              <a:rPr lang="ja-JP" altLang="en-US" sz="2000" dirty="0"/>
              <a:t>日目　</a:t>
            </a:r>
            <a:r>
              <a:rPr lang="en-US" altLang="ja-JP" sz="2000" dirty="0"/>
              <a:t> 11</a:t>
            </a:r>
            <a:r>
              <a:rPr lang="ja-JP" altLang="en-US" sz="2000" dirty="0"/>
              <a:t>月</a:t>
            </a:r>
            <a:r>
              <a:rPr lang="en-US" altLang="ja-JP" sz="2000" dirty="0"/>
              <a:t>29</a:t>
            </a:r>
            <a:r>
              <a:rPr lang="ja-JP" altLang="en-US" sz="2000" dirty="0"/>
              <a:t>日  （火）</a:t>
            </a:r>
            <a:r>
              <a:rPr lang="en-US" altLang="ja-JP" sz="2000" dirty="0"/>
              <a:t>10:00~12:00,13:00~15:00 </a:t>
            </a:r>
            <a:r>
              <a:rPr lang="ja-JP" altLang="en-US" sz="2000" dirty="0"/>
              <a:t>（オンライン）</a:t>
            </a:r>
          </a:p>
          <a:p>
            <a:r>
              <a:rPr lang="en-US" altLang="ja-JP" sz="2000" dirty="0"/>
              <a:t>4</a:t>
            </a:r>
            <a:r>
              <a:rPr lang="ja-JP" altLang="en-US" sz="2000" dirty="0"/>
              <a:t>日目　</a:t>
            </a:r>
            <a:r>
              <a:rPr lang="en-US" altLang="ja-JP" sz="2000" dirty="0"/>
              <a:t> 12</a:t>
            </a:r>
            <a:r>
              <a:rPr lang="ja-JP" altLang="en-US" sz="2000" dirty="0"/>
              <a:t>月</a:t>
            </a:r>
            <a:r>
              <a:rPr lang="en-US" altLang="ja-JP" sz="2000" dirty="0"/>
              <a:t>3</a:t>
            </a:r>
            <a:r>
              <a:rPr lang="ja-JP" altLang="en-US" sz="2000" dirty="0"/>
              <a:t>日（土）</a:t>
            </a:r>
            <a:r>
              <a:rPr lang="en-US" altLang="ja-JP" sz="2000" dirty="0"/>
              <a:t>13:00~17:00 ※</a:t>
            </a:r>
            <a:r>
              <a:rPr lang="ja-JP" altLang="en-US" sz="2000" dirty="0"/>
              <a:t>対面＠名古屋予定（認定試験実施）</a:t>
            </a:r>
          </a:p>
          <a:p>
            <a:r>
              <a:rPr lang="en-US" altLang="ja-JP" sz="2000" dirty="0"/>
              <a:t>5</a:t>
            </a:r>
            <a:r>
              <a:rPr lang="ja-JP" altLang="en-US" sz="2000" dirty="0"/>
              <a:t>日目　</a:t>
            </a:r>
            <a:r>
              <a:rPr lang="en-US" altLang="ja-JP" sz="2000" dirty="0"/>
              <a:t> 12</a:t>
            </a:r>
            <a:r>
              <a:rPr lang="ja-JP" altLang="en-US" sz="2000" dirty="0"/>
              <a:t>月</a:t>
            </a:r>
            <a:r>
              <a:rPr lang="en-US" altLang="ja-JP" sz="2000" dirty="0"/>
              <a:t>6</a:t>
            </a:r>
            <a:r>
              <a:rPr lang="ja-JP" altLang="en-US" sz="2000" dirty="0"/>
              <a:t>日（火）</a:t>
            </a:r>
            <a:r>
              <a:rPr lang="en-US" altLang="ja-JP" sz="2000" dirty="0"/>
              <a:t>10:00~12:00,13:00~15:00 </a:t>
            </a:r>
            <a:r>
              <a:rPr lang="ja-JP" altLang="en-US" sz="2000" dirty="0"/>
              <a:t>（オンライン）</a:t>
            </a:r>
            <a:endParaRPr lang="en-US" altLang="ja-JP" sz="2000" dirty="0"/>
          </a:p>
          <a:p>
            <a:r>
              <a:rPr lang="en-US" altLang="ja-JP" sz="2000" dirty="0"/>
              <a:t>6</a:t>
            </a:r>
            <a:r>
              <a:rPr lang="ja-JP" altLang="en-US" sz="2000" dirty="0"/>
              <a:t>日目　</a:t>
            </a:r>
            <a:r>
              <a:rPr lang="en-US" altLang="ja-JP" sz="2000" dirty="0"/>
              <a:t> 12</a:t>
            </a:r>
            <a:r>
              <a:rPr lang="ja-JP" altLang="en-US" sz="2000" dirty="0"/>
              <a:t>月</a:t>
            </a:r>
            <a:r>
              <a:rPr lang="en-US" altLang="ja-JP" sz="2000" dirty="0"/>
              <a:t>20</a:t>
            </a:r>
            <a:r>
              <a:rPr lang="ja-JP" altLang="en-US" sz="2000" dirty="0"/>
              <a:t>日（火）</a:t>
            </a:r>
            <a:r>
              <a:rPr lang="en-US" altLang="ja-JP" sz="2000" dirty="0"/>
              <a:t>10:00~12:00,13:00~15:00 </a:t>
            </a:r>
            <a:r>
              <a:rPr lang="ja-JP" altLang="en-US" sz="2000" dirty="0"/>
              <a:t>（オンライン）</a:t>
            </a:r>
            <a:r>
              <a:rPr lang="en-US" altLang="ja-JP" sz="2000" dirty="0"/>
              <a:t>※</a:t>
            </a:r>
            <a:r>
              <a:rPr lang="ja-JP" altLang="en-US" sz="2000" dirty="0"/>
              <a:t>特典でのセールス講座</a:t>
            </a:r>
          </a:p>
          <a:p>
            <a:pPr marL="0" indent="0">
              <a:buNone/>
            </a:pPr>
            <a:r>
              <a:rPr lang="ja-JP" altLang="en-US" sz="2000" dirty="0"/>
              <a:t>＊上記とは別に特典の「先輩講師との実践前相談会（</a:t>
            </a:r>
            <a:r>
              <a:rPr lang="en-US" altLang="ja-JP" sz="2000" dirty="0"/>
              <a:t>2h</a:t>
            </a:r>
            <a:r>
              <a:rPr lang="ja-JP" altLang="en-US" sz="2000" dirty="0"/>
              <a:t>）を別途実施予定）</a:t>
            </a:r>
            <a:endParaRPr lang="en-US" altLang="ja-JP" sz="2000" dirty="0"/>
          </a:p>
          <a:p>
            <a:pPr marL="0" indent="0">
              <a:buNone/>
            </a:pPr>
            <a:r>
              <a:rPr lang="ja-JP" altLang="en-US" sz="2000" dirty="0"/>
              <a:t>実施場所：オンライン受講可能です。後日動画での受講もできます。</a:t>
            </a:r>
            <a:endParaRPr lang="en-US" altLang="ja-JP" sz="2000" dirty="0"/>
          </a:p>
          <a:p>
            <a:pPr marL="0" indent="0">
              <a:buNone/>
            </a:pPr>
            <a:endParaRPr lang="en-US" altLang="ja-JP" sz="2000" dirty="0"/>
          </a:p>
          <a:p>
            <a:pPr marL="0" indent="0">
              <a:buNone/>
            </a:pPr>
            <a:r>
              <a:rPr lang="en-US" altLang="ja-JP" sz="2000" dirty="0"/>
              <a:t>※</a:t>
            </a:r>
            <a:r>
              <a:rPr lang="ja-JP" altLang="en-US" sz="2000" dirty="0"/>
              <a:t>申込締め切り：</a:t>
            </a:r>
            <a:r>
              <a:rPr lang="en-US" altLang="ja-JP" sz="2000" b="1" dirty="0"/>
              <a:t>2022</a:t>
            </a:r>
            <a:r>
              <a:rPr lang="ja-JP" altLang="en-US" sz="2000" b="1" dirty="0"/>
              <a:t>年</a:t>
            </a:r>
            <a:r>
              <a:rPr lang="en-US" altLang="ja-JP" sz="2000" b="1" dirty="0"/>
              <a:t>10</a:t>
            </a:r>
            <a:r>
              <a:rPr lang="ja-JP" altLang="en-US" sz="2000" b="1" dirty="0"/>
              <a:t>月</a:t>
            </a:r>
            <a:r>
              <a:rPr lang="en-US" altLang="ja-JP" sz="2000" b="1" dirty="0"/>
              <a:t>15</a:t>
            </a:r>
            <a:r>
              <a:rPr lang="ja-JP" altLang="en-US" sz="2000" b="1" dirty="0"/>
              <a:t>日（土）まで</a:t>
            </a:r>
            <a:endParaRPr lang="ja-JP" altLang="en-US" sz="2000" dirty="0"/>
          </a:p>
        </p:txBody>
      </p:sp>
      <p:sp>
        <p:nvSpPr>
          <p:cNvPr id="5" name="正方形/長方形 4">
            <a:extLst>
              <a:ext uri="{FF2B5EF4-FFF2-40B4-BE49-F238E27FC236}">
                <a16:creationId xmlns:a16="http://schemas.microsoft.com/office/drawing/2014/main" id="{896E41C0-B5BB-40EF-A191-74478FEFED84}"/>
              </a:ext>
            </a:extLst>
          </p:cNvPr>
          <p:cNvSpPr/>
          <p:nvPr/>
        </p:nvSpPr>
        <p:spPr>
          <a:xfrm>
            <a:off x="7735836" y="854013"/>
            <a:ext cx="3961584" cy="814519"/>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おうちワークアドバイザー認定講座</a:t>
            </a:r>
            <a:endParaRPr kumimoji="1" lang="ja-JP" altLang="en-US" b="1" dirty="0">
              <a:solidFill>
                <a:schemeClr val="bg1"/>
              </a:solidFill>
            </a:endParaRPr>
          </a:p>
        </p:txBody>
      </p:sp>
    </p:spTree>
    <p:extLst>
      <p:ext uri="{BB962C8B-B14F-4D97-AF65-F5344CB8AC3E}">
        <p14:creationId xmlns:p14="http://schemas.microsoft.com/office/powerpoint/2010/main" val="2346760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スクリーンショット が含まれている画像&#10;&#10;非常に高い精度で生成された説明">
            <a:extLst>
              <a:ext uri="{FF2B5EF4-FFF2-40B4-BE49-F238E27FC236}">
                <a16:creationId xmlns:a16="http://schemas.microsoft.com/office/drawing/2014/main" id="{D4594166-64D6-4800-A46F-A8BB5E54CC5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9236"/>
            <a:ext cx="12191980" cy="6857990"/>
          </a:xfrm>
          <a:prstGeom prst="rect">
            <a:avLst/>
          </a:prstGeom>
        </p:spPr>
      </p:pic>
      <p:sp>
        <p:nvSpPr>
          <p:cNvPr id="3" name="テキスト ボックス 2">
            <a:extLst>
              <a:ext uri="{FF2B5EF4-FFF2-40B4-BE49-F238E27FC236}">
                <a16:creationId xmlns:a16="http://schemas.microsoft.com/office/drawing/2014/main" id="{D2AC0656-08B8-43B3-BCC6-B57D6DB51969}"/>
              </a:ext>
            </a:extLst>
          </p:cNvPr>
          <p:cNvSpPr txBox="1"/>
          <p:nvPr/>
        </p:nvSpPr>
        <p:spPr>
          <a:xfrm>
            <a:off x="444844" y="303364"/>
            <a:ext cx="7069564" cy="707886"/>
          </a:xfrm>
          <a:prstGeom prst="rect">
            <a:avLst/>
          </a:prstGeom>
          <a:noFill/>
        </p:spPr>
        <p:txBody>
          <a:bodyPr wrap="none" rtlCol="0">
            <a:spAutoFit/>
          </a:bodyPr>
          <a:lstStyle/>
          <a:p>
            <a:r>
              <a:rPr lang="ja-JP" altLang="en-US" sz="4000" dirty="0">
                <a:latin typeface="Yu Gothic UI Semibold" panose="020B0700000000000000" pitchFamily="50" charset="-128"/>
                <a:ea typeface="Yu Gothic UI Semibold" panose="020B0700000000000000" pitchFamily="50" charset="-128"/>
              </a:rPr>
              <a:t>認定講座のスケジュール（予定）</a:t>
            </a:r>
          </a:p>
        </p:txBody>
      </p:sp>
      <p:graphicFrame>
        <p:nvGraphicFramePr>
          <p:cNvPr id="4" name="表 3">
            <a:extLst>
              <a:ext uri="{FF2B5EF4-FFF2-40B4-BE49-F238E27FC236}">
                <a16:creationId xmlns:a16="http://schemas.microsoft.com/office/drawing/2014/main" id="{A5B2C44B-A7C7-4FF9-9A9C-C5250DCBD006}"/>
              </a:ext>
            </a:extLst>
          </p:cNvPr>
          <p:cNvGraphicFramePr>
            <a:graphicFrameLocks noGrp="1"/>
          </p:cNvGraphicFramePr>
          <p:nvPr>
            <p:extLst>
              <p:ext uri="{D42A27DB-BD31-4B8C-83A1-F6EECF244321}">
                <p14:modId xmlns:p14="http://schemas.microsoft.com/office/powerpoint/2010/main" val="2296405385"/>
              </p:ext>
            </p:extLst>
          </p:nvPr>
        </p:nvGraphicFramePr>
        <p:xfrm>
          <a:off x="1269543" y="1155832"/>
          <a:ext cx="9871978" cy="5381880"/>
        </p:xfrm>
        <a:graphic>
          <a:graphicData uri="http://schemas.openxmlformats.org/drawingml/2006/table">
            <a:tbl>
              <a:tblPr firstRow="1" bandRow="1">
                <a:tableStyleId>{C4B1156A-380E-4F78-BDF5-A606A8083BF9}</a:tableStyleId>
              </a:tblPr>
              <a:tblGrid>
                <a:gridCol w="1751435">
                  <a:extLst>
                    <a:ext uri="{9D8B030D-6E8A-4147-A177-3AD203B41FA5}">
                      <a16:colId xmlns:a16="http://schemas.microsoft.com/office/drawing/2014/main" val="3087703047"/>
                    </a:ext>
                  </a:extLst>
                </a:gridCol>
                <a:gridCol w="8120543">
                  <a:extLst>
                    <a:ext uri="{9D8B030D-6E8A-4147-A177-3AD203B41FA5}">
                      <a16:colId xmlns:a16="http://schemas.microsoft.com/office/drawing/2014/main" val="888059279"/>
                    </a:ext>
                  </a:extLst>
                </a:gridCol>
              </a:tblGrid>
              <a:tr h="661432">
                <a:tc>
                  <a:txBody>
                    <a:bodyPr/>
                    <a:lstStyle/>
                    <a:p>
                      <a:pPr algn="ctr">
                        <a:lnSpc>
                          <a:spcPct val="200000"/>
                        </a:lnSpc>
                      </a:pPr>
                      <a:r>
                        <a:rPr kumimoji="1" lang="en-US" altLang="ja-JP" sz="2400" dirty="0"/>
                        <a:t>1</a:t>
                      </a:r>
                      <a:r>
                        <a:rPr kumimoji="1" lang="ja-JP" altLang="en-US" sz="2400" dirty="0"/>
                        <a:t>日目</a:t>
                      </a:r>
                    </a:p>
                  </a:txBody>
                  <a:tcPr/>
                </a:tc>
                <a:tc>
                  <a:txBody>
                    <a:bodyPr/>
                    <a:lstStyle/>
                    <a:p>
                      <a:r>
                        <a:rPr kumimoji="1" lang="ja-JP" altLang="en-US" sz="1800" b="0" i="0" kern="1200" dirty="0">
                          <a:solidFill>
                            <a:schemeClr val="dk1"/>
                          </a:solidFill>
                          <a:effectLst/>
                          <a:latin typeface="+mn-lt"/>
                          <a:ea typeface="+mn-ea"/>
                          <a:cs typeface="+mn-cs"/>
                        </a:rPr>
                        <a:t>・将来の「自分ビジョン」をつくるワーク</a:t>
                      </a:r>
                      <a:endParaRPr kumimoji="1" lang="en-US" altLang="ja-JP" sz="1800" b="0" i="0" kern="1200" dirty="0">
                        <a:solidFill>
                          <a:schemeClr val="dk1"/>
                        </a:solidFill>
                        <a:effectLst/>
                        <a:latin typeface="+mn-lt"/>
                        <a:ea typeface="+mn-ea"/>
                        <a:cs typeface="+mn-cs"/>
                      </a:endParaRPr>
                    </a:p>
                    <a:p>
                      <a:r>
                        <a:rPr kumimoji="1" lang="ja-JP" altLang="en-US" sz="1800" b="0" i="0" kern="1200" dirty="0">
                          <a:solidFill>
                            <a:schemeClr val="dk1"/>
                          </a:solidFill>
                          <a:effectLst/>
                          <a:latin typeface="+mn-lt"/>
                          <a:ea typeface="+mn-ea"/>
                          <a:cs typeface="+mn-cs"/>
                        </a:rPr>
                        <a:t>・講師プロフィール作成（ヒーローズジャーニーインタビュー）</a:t>
                      </a:r>
                      <a:endParaRPr kumimoji="1" lang="en-US" altLang="ja-JP" sz="1800" b="0" i="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kern="1200" dirty="0">
                          <a:solidFill>
                            <a:schemeClr val="dk1"/>
                          </a:solidFill>
                          <a:effectLst/>
                          <a:latin typeface="+mn-lt"/>
                          <a:ea typeface="+mn-ea"/>
                          <a:cs typeface="+mn-cs"/>
                        </a:rPr>
                        <a:t>・ブログ</a:t>
                      </a:r>
                      <a:r>
                        <a:rPr kumimoji="1" lang="en-US" altLang="ja-JP" sz="1800" b="0" i="0" kern="1200" dirty="0">
                          <a:solidFill>
                            <a:schemeClr val="dk1"/>
                          </a:solidFill>
                          <a:effectLst/>
                          <a:latin typeface="+mn-lt"/>
                          <a:ea typeface="+mn-ea"/>
                          <a:cs typeface="+mn-cs"/>
                        </a:rPr>
                        <a:t>/WEB</a:t>
                      </a:r>
                      <a:r>
                        <a:rPr kumimoji="1" lang="ja-JP" altLang="en-US" sz="1800" b="0" i="0" kern="1200" dirty="0">
                          <a:solidFill>
                            <a:schemeClr val="dk1"/>
                          </a:solidFill>
                          <a:effectLst/>
                          <a:latin typeface="+mn-lt"/>
                          <a:ea typeface="+mn-ea"/>
                          <a:cs typeface="+mn-cs"/>
                        </a:rPr>
                        <a:t>ライター</a:t>
                      </a:r>
                      <a:r>
                        <a:rPr kumimoji="1" lang="en-US" altLang="ja-JP" sz="1800" b="0" i="0" kern="1200" dirty="0">
                          <a:solidFill>
                            <a:schemeClr val="dk1"/>
                          </a:solidFill>
                          <a:effectLst/>
                          <a:latin typeface="+mn-lt"/>
                          <a:ea typeface="+mn-ea"/>
                          <a:cs typeface="+mn-cs"/>
                        </a:rPr>
                        <a:t>de</a:t>
                      </a:r>
                      <a:r>
                        <a:rPr kumimoji="1" lang="ja-JP" altLang="en-US" sz="1800" b="0" i="0" kern="1200" dirty="0">
                          <a:solidFill>
                            <a:schemeClr val="dk1"/>
                          </a:solidFill>
                          <a:effectLst/>
                          <a:latin typeface="+mn-lt"/>
                          <a:ea typeface="+mn-ea"/>
                          <a:cs typeface="+mn-cs"/>
                        </a:rPr>
                        <a:t>おうちワーク講座の内容理解と講師の心構え</a:t>
                      </a:r>
                      <a:endParaRPr kumimoji="1" lang="en-US" altLang="ja-JP" sz="1800" b="0" i="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kern="1200" dirty="0">
                          <a:solidFill>
                            <a:schemeClr val="dk1"/>
                          </a:solidFill>
                          <a:effectLst/>
                          <a:latin typeface="+mn-lt"/>
                          <a:ea typeface="+mn-ea"/>
                          <a:cs typeface="+mn-cs"/>
                        </a:rPr>
                        <a:t>・講師の情報発信メディア作成＆</a:t>
                      </a:r>
                      <a:r>
                        <a:rPr kumimoji="1" lang="en-US" altLang="ja-JP" sz="1800" b="0" i="0" kern="1200" dirty="0">
                          <a:solidFill>
                            <a:schemeClr val="dk1"/>
                          </a:solidFill>
                          <a:effectLst/>
                          <a:latin typeface="+mn-lt"/>
                          <a:ea typeface="+mn-ea"/>
                          <a:cs typeface="+mn-cs"/>
                        </a:rPr>
                        <a:t>SNS</a:t>
                      </a:r>
                      <a:r>
                        <a:rPr kumimoji="1" lang="ja-JP" altLang="en-US" sz="1800" b="0" i="0" kern="1200" dirty="0">
                          <a:solidFill>
                            <a:schemeClr val="dk1"/>
                          </a:solidFill>
                          <a:effectLst/>
                          <a:latin typeface="+mn-lt"/>
                          <a:ea typeface="+mn-ea"/>
                          <a:cs typeface="+mn-cs"/>
                        </a:rPr>
                        <a:t>活用方法</a:t>
                      </a:r>
                      <a:endParaRPr kumimoji="1" lang="en-US" altLang="ja-JP" sz="1800" b="0" i="0" kern="1200" dirty="0">
                        <a:solidFill>
                          <a:schemeClr val="dk1"/>
                        </a:solidFill>
                        <a:effectLst/>
                        <a:latin typeface="+mn-lt"/>
                        <a:ea typeface="+mn-ea"/>
                        <a:cs typeface="+mn-cs"/>
                      </a:endParaRPr>
                    </a:p>
                  </a:txBody>
                  <a:tcPr/>
                </a:tc>
                <a:extLst>
                  <a:ext uri="{0D108BD9-81ED-4DB2-BD59-A6C34878D82A}">
                    <a16:rowId xmlns:a16="http://schemas.microsoft.com/office/drawing/2014/main" val="3907351203"/>
                  </a:ext>
                </a:extLst>
              </a:tr>
              <a:tr h="717081">
                <a:tc>
                  <a:txBody>
                    <a:bodyPr/>
                    <a:lstStyle/>
                    <a:p>
                      <a:pPr algn="ctr">
                        <a:lnSpc>
                          <a:spcPct val="200000"/>
                        </a:lnSpc>
                      </a:pPr>
                      <a:r>
                        <a:rPr kumimoji="1" lang="en-US" altLang="ja-JP" sz="2400" b="1" dirty="0"/>
                        <a:t>2</a:t>
                      </a:r>
                      <a:r>
                        <a:rPr kumimoji="1" lang="ja-JP" altLang="en-US" sz="2400" b="1" dirty="0"/>
                        <a:t>日目</a:t>
                      </a:r>
                    </a:p>
                  </a:txBody>
                  <a:tcPr/>
                </a:tc>
                <a:tc>
                  <a:txBody>
                    <a:bodyPr/>
                    <a:lstStyle/>
                    <a:p>
                      <a:r>
                        <a:rPr kumimoji="1" lang="ja-JP" altLang="en-US" sz="1800" b="0" i="0" kern="1200" dirty="0">
                          <a:solidFill>
                            <a:schemeClr val="dk1"/>
                          </a:solidFill>
                          <a:effectLst/>
                          <a:latin typeface="+mn-lt"/>
                          <a:ea typeface="+mn-ea"/>
                          <a:cs typeface="+mn-cs"/>
                        </a:rPr>
                        <a:t>・講座開催実践ワーク</a:t>
                      </a:r>
                      <a:endParaRPr kumimoji="1" lang="en-US" altLang="ja-JP" sz="1800" b="0" i="0" kern="1200" dirty="0">
                        <a:solidFill>
                          <a:schemeClr val="dk1"/>
                        </a:solidFill>
                        <a:effectLst/>
                        <a:latin typeface="+mn-lt"/>
                        <a:ea typeface="+mn-ea"/>
                        <a:cs typeface="+mn-cs"/>
                      </a:endParaRPr>
                    </a:p>
                    <a:p>
                      <a:r>
                        <a:rPr kumimoji="1" lang="ja-JP" altLang="en-US" sz="1800" b="0" i="0" kern="1200" dirty="0">
                          <a:solidFill>
                            <a:schemeClr val="dk1"/>
                          </a:solidFill>
                          <a:effectLst/>
                          <a:latin typeface="+mn-lt"/>
                          <a:ea typeface="+mn-ea"/>
                          <a:cs typeface="+mn-cs"/>
                        </a:rPr>
                        <a:t>・講座に関する</a:t>
                      </a:r>
                      <a:r>
                        <a:rPr kumimoji="1" lang="en-US" altLang="ja-JP" sz="1800" b="0" i="0" kern="1200" dirty="0">
                          <a:solidFill>
                            <a:schemeClr val="dk1"/>
                          </a:solidFill>
                          <a:effectLst/>
                          <a:latin typeface="+mn-lt"/>
                          <a:ea typeface="+mn-ea"/>
                          <a:cs typeface="+mn-cs"/>
                        </a:rPr>
                        <a:t>Q&amp;A</a:t>
                      </a:r>
                    </a:p>
                    <a:p>
                      <a:r>
                        <a:rPr kumimoji="1" lang="ja-JP" altLang="en-US" sz="1800" b="0" i="0" kern="1200" dirty="0">
                          <a:solidFill>
                            <a:schemeClr val="dk1"/>
                          </a:solidFill>
                          <a:effectLst/>
                          <a:latin typeface="+mn-lt"/>
                          <a:ea typeface="+mn-ea"/>
                          <a:cs typeface="+mn-cs"/>
                        </a:rPr>
                        <a:t>・</a:t>
                      </a:r>
                      <a:r>
                        <a:rPr kumimoji="1" lang="en-US" altLang="ja-JP" sz="1800" b="0" i="0" kern="1200" dirty="0">
                          <a:solidFill>
                            <a:schemeClr val="dk1"/>
                          </a:solidFill>
                          <a:effectLst/>
                          <a:latin typeface="+mn-lt"/>
                          <a:ea typeface="+mn-ea"/>
                          <a:cs typeface="+mn-cs"/>
                        </a:rPr>
                        <a:t>20</a:t>
                      </a:r>
                      <a:r>
                        <a:rPr kumimoji="1" lang="ja-JP" altLang="en-US" sz="1800" b="0" i="0" kern="1200" dirty="0">
                          <a:solidFill>
                            <a:schemeClr val="dk1"/>
                          </a:solidFill>
                          <a:effectLst/>
                          <a:latin typeface="+mn-lt"/>
                          <a:ea typeface="+mn-ea"/>
                          <a:cs typeface="+mn-cs"/>
                        </a:rPr>
                        <a:t>秒で相手にほしいといわせる自己紹介作成ワーク</a:t>
                      </a:r>
                      <a:endParaRPr kumimoji="1" lang="en-US" altLang="ja-JP" sz="1800" b="0" i="0" kern="1200" dirty="0">
                        <a:solidFill>
                          <a:schemeClr val="dk1"/>
                        </a:solidFill>
                        <a:effectLst/>
                        <a:latin typeface="+mn-lt"/>
                        <a:ea typeface="+mn-ea"/>
                        <a:cs typeface="+mn-cs"/>
                      </a:endParaRPr>
                    </a:p>
                  </a:txBody>
                  <a:tcPr/>
                </a:tc>
                <a:extLst>
                  <a:ext uri="{0D108BD9-81ED-4DB2-BD59-A6C34878D82A}">
                    <a16:rowId xmlns:a16="http://schemas.microsoft.com/office/drawing/2014/main" val="1972085400"/>
                  </a:ext>
                </a:extLst>
              </a:tr>
              <a:tr h="717081">
                <a:tc>
                  <a:txBody>
                    <a:bodyPr/>
                    <a:lstStyle/>
                    <a:p>
                      <a:pPr algn="ctr">
                        <a:lnSpc>
                          <a:spcPct val="200000"/>
                        </a:lnSpc>
                      </a:pPr>
                      <a:r>
                        <a:rPr kumimoji="1" lang="en-US" altLang="ja-JP" sz="2400" b="1" dirty="0"/>
                        <a:t>3</a:t>
                      </a:r>
                      <a:r>
                        <a:rPr kumimoji="1" lang="ja-JP" altLang="en-US" sz="2400" b="1" dirty="0"/>
                        <a:t>日目</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kern="1200" dirty="0">
                          <a:solidFill>
                            <a:schemeClr val="dk1"/>
                          </a:solidFill>
                          <a:effectLst/>
                          <a:latin typeface="+mn-lt"/>
                          <a:ea typeface="+mn-ea"/>
                          <a:cs typeface="+mn-cs"/>
                        </a:rPr>
                        <a:t>・フロントセミナー開催の基本と実演練習</a:t>
                      </a:r>
                      <a:endParaRPr kumimoji="1" lang="en-US" altLang="ja-JP" sz="1800" b="0" i="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kern="1200" dirty="0">
                          <a:solidFill>
                            <a:schemeClr val="dk1"/>
                          </a:solidFill>
                          <a:effectLst/>
                          <a:latin typeface="+mn-lt"/>
                          <a:ea typeface="+mn-ea"/>
                          <a:cs typeface="+mn-cs"/>
                        </a:rPr>
                        <a:t>・フトントセミナー開催方法</a:t>
                      </a:r>
                      <a:endParaRPr kumimoji="1" lang="en-US" altLang="ja-JP" sz="1800" b="0" i="0" kern="1200" dirty="0">
                        <a:solidFill>
                          <a:schemeClr val="dk1"/>
                        </a:solidFill>
                        <a:effectLst/>
                        <a:latin typeface="+mn-lt"/>
                        <a:ea typeface="+mn-ea"/>
                        <a:cs typeface="+mn-cs"/>
                      </a:endParaRPr>
                    </a:p>
                    <a:p>
                      <a:r>
                        <a:rPr kumimoji="1" lang="ja-JP" altLang="en-US" sz="1800" b="0" i="0" kern="1200" dirty="0">
                          <a:solidFill>
                            <a:schemeClr val="dk1"/>
                          </a:solidFill>
                          <a:effectLst/>
                          <a:latin typeface="+mn-lt"/>
                          <a:ea typeface="+mn-ea"/>
                          <a:cs typeface="+mn-cs"/>
                        </a:rPr>
                        <a:t>・ブログ講師として講座練習実践</a:t>
                      </a:r>
                      <a:endParaRPr kumimoji="1" lang="en-US" altLang="ja-JP" sz="1800" b="0" i="0" kern="1200" dirty="0">
                        <a:solidFill>
                          <a:schemeClr val="dk1"/>
                        </a:solidFill>
                        <a:effectLst/>
                        <a:latin typeface="+mn-lt"/>
                        <a:ea typeface="+mn-ea"/>
                        <a:cs typeface="+mn-cs"/>
                      </a:endParaRPr>
                    </a:p>
                  </a:txBody>
                  <a:tcPr/>
                </a:tc>
                <a:extLst>
                  <a:ext uri="{0D108BD9-81ED-4DB2-BD59-A6C34878D82A}">
                    <a16:rowId xmlns:a16="http://schemas.microsoft.com/office/drawing/2014/main" val="1420809608"/>
                  </a:ext>
                </a:extLst>
              </a:tr>
              <a:tr h="691117">
                <a:tc>
                  <a:txBody>
                    <a:bodyPr/>
                    <a:lstStyle/>
                    <a:p>
                      <a:pPr algn="ctr">
                        <a:lnSpc>
                          <a:spcPct val="200000"/>
                        </a:lnSpc>
                      </a:pPr>
                      <a:r>
                        <a:rPr kumimoji="1" lang="en-US" altLang="ja-JP" sz="2400" b="1" dirty="0"/>
                        <a:t>4</a:t>
                      </a:r>
                      <a:r>
                        <a:rPr kumimoji="1" lang="ja-JP" altLang="en-US" sz="2400" b="1" dirty="0"/>
                        <a:t>日目</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kern="1200" dirty="0">
                          <a:solidFill>
                            <a:schemeClr val="dk1"/>
                          </a:solidFill>
                          <a:effectLst/>
                          <a:latin typeface="+mn-lt"/>
                          <a:ea typeface="+mn-ea"/>
                          <a:cs typeface="+mn-cs"/>
                        </a:rPr>
                        <a:t>【</a:t>
                      </a:r>
                      <a:r>
                        <a:rPr kumimoji="1" lang="ja-JP" altLang="en-US" sz="1800" b="1" i="0" kern="1200" dirty="0">
                          <a:solidFill>
                            <a:schemeClr val="dk1"/>
                          </a:solidFill>
                          <a:effectLst/>
                          <a:latin typeface="+mn-lt"/>
                          <a:ea typeface="+mn-ea"/>
                          <a:cs typeface="+mn-cs"/>
                        </a:rPr>
                        <a:t>筆記試験</a:t>
                      </a:r>
                      <a:r>
                        <a:rPr kumimoji="1" lang="en-US" altLang="ja-JP" sz="1800" b="1" i="0" kern="1200" dirty="0">
                          <a:solidFill>
                            <a:schemeClr val="dk1"/>
                          </a:solidFill>
                          <a:effectLst/>
                          <a:latin typeface="+mn-lt"/>
                          <a:ea typeface="+mn-ea"/>
                          <a:cs typeface="+mn-cs"/>
                        </a:rPr>
                        <a:t>】</a:t>
                      </a:r>
                      <a:r>
                        <a:rPr kumimoji="1" lang="ja-JP" altLang="en-US" sz="1800" b="1" i="0" kern="1200" dirty="0">
                          <a:solidFill>
                            <a:schemeClr val="dk1"/>
                          </a:solidFill>
                          <a:effectLst/>
                          <a:latin typeface="+mn-lt"/>
                          <a:ea typeface="+mn-ea"/>
                          <a:cs typeface="+mn-cs"/>
                        </a:rPr>
                        <a:t>＆</a:t>
                      </a:r>
                      <a:r>
                        <a:rPr kumimoji="1" lang="en-US" altLang="ja-JP" sz="1800" b="1" i="0" kern="1200" dirty="0">
                          <a:solidFill>
                            <a:schemeClr val="dk1"/>
                          </a:solidFill>
                          <a:effectLst/>
                          <a:latin typeface="+mn-lt"/>
                          <a:ea typeface="+mn-ea"/>
                          <a:cs typeface="+mn-cs"/>
                        </a:rPr>
                        <a:t>【</a:t>
                      </a:r>
                      <a:r>
                        <a:rPr kumimoji="1" lang="ja-JP" altLang="en-US" sz="1800" b="1" i="0" kern="1200" dirty="0">
                          <a:solidFill>
                            <a:schemeClr val="dk1"/>
                          </a:solidFill>
                          <a:effectLst/>
                          <a:latin typeface="+mn-lt"/>
                          <a:ea typeface="+mn-ea"/>
                          <a:cs typeface="+mn-cs"/>
                        </a:rPr>
                        <a:t>プレゼンテーション試験</a:t>
                      </a:r>
                      <a:r>
                        <a:rPr kumimoji="1" lang="en-US" altLang="ja-JP" sz="1800" b="1" i="0" kern="1200" dirty="0">
                          <a:solidFill>
                            <a:schemeClr val="dk1"/>
                          </a:solidFill>
                          <a:effectLst/>
                          <a:latin typeface="+mn-lt"/>
                          <a:ea typeface="+mn-ea"/>
                          <a:cs typeface="+mn-cs"/>
                        </a:rPr>
                        <a:t>】</a:t>
                      </a:r>
                    </a:p>
                    <a:p>
                      <a:r>
                        <a:rPr kumimoji="1" lang="ja-JP" altLang="en-US" sz="1800" b="1" i="0" kern="1200" dirty="0">
                          <a:solidFill>
                            <a:schemeClr val="dk1"/>
                          </a:solidFill>
                          <a:effectLst/>
                          <a:latin typeface="+mn-lt"/>
                          <a:ea typeface="+mn-ea"/>
                          <a:cs typeface="+mn-cs"/>
                        </a:rPr>
                        <a:t>（プロフィール写真撮影）</a:t>
                      </a:r>
                      <a:endParaRPr kumimoji="1" lang="en-US" altLang="ja-JP" sz="1800" b="1" i="0" kern="1200" dirty="0">
                        <a:solidFill>
                          <a:schemeClr val="dk1"/>
                        </a:solidFill>
                        <a:effectLst/>
                        <a:latin typeface="+mn-lt"/>
                        <a:ea typeface="+mn-ea"/>
                        <a:cs typeface="+mn-cs"/>
                      </a:endParaRPr>
                    </a:p>
                  </a:txBody>
                  <a:tcPr/>
                </a:tc>
                <a:extLst>
                  <a:ext uri="{0D108BD9-81ED-4DB2-BD59-A6C34878D82A}">
                    <a16:rowId xmlns:a16="http://schemas.microsoft.com/office/drawing/2014/main" val="10003"/>
                  </a:ext>
                </a:extLst>
              </a:tr>
              <a:tr h="691117">
                <a:tc>
                  <a:txBody>
                    <a:bodyPr/>
                    <a:lstStyle/>
                    <a:p>
                      <a:pPr algn="ctr">
                        <a:lnSpc>
                          <a:spcPct val="200000"/>
                        </a:lnSpc>
                      </a:pPr>
                      <a:r>
                        <a:rPr kumimoji="1" lang="en-US" altLang="ja-JP" sz="2400" b="1" dirty="0"/>
                        <a:t>5</a:t>
                      </a:r>
                      <a:r>
                        <a:rPr kumimoji="1" lang="ja-JP" altLang="en-US" sz="2400" b="1" dirty="0"/>
                        <a:t>日目</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t>・自分のブログもアドバイスしてもらえる実践ワーク</a:t>
                      </a:r>
                      <a:endParaRPr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t>・はじめてでもできるブログ</a:t>
                      </a:r>
                      <a:r>
                        <a:rPr lang="en-US" altLang="ja-JP" dirty="0"/>
                        <a:t>/WEB</a:t>
                      </a:r>
                      <a:r>
                        <a:rPr lang="ja-JP" altLang="en-US" dirty="0"/>
                        <a:t>ライター添削＆アドバイス実践ワーク</a:t>
                      </a:r>
                      <a:endParaRPr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kern="1200" dirty="0">
                          <a:solidFill>
                            <a:schemeClr val="dk1"/>
                          </a:solidFill>
                          <a:effectLst/>
                          <a:latin typeface="+mn-lt"/>
                          <a:ea typeface="+mn-ea"/>
                          <a:cs typeface="+mn-cs"/>
                        </a:rPr>
                        <a:t>・講師の為の</a:t>
                      </a:r>
                      <a:r>
                        <a:rPr kumimoji="1" lang="en-US" altLang="ja-JP" sz="1800" b="0" i="0" kern="1200" dirty="0">
                          <a:solidFill>
                            <a:schemeClr val="dk1"/>
                          </a:solidFill>
                          <a:effectLst/>
                          <a:latin typeface="+mn-lt"/>
                          <a:ea typeface="+mn-ea"/>
                          <a:cs typeface="+mn-cs"/>
                        </a:rPr>
                        <a:t>WEB</a:t>
                      </a:r>
                      <a:r>
                        <a:rPr kumimoji="1" lang="ja-JP" altLang="en-US" sz="1800" b="0" i="0" kern="1200" dirty="0">
                          <a:solidFill>
                            <a:schemeClr val="dk1"/>
                          </a:solidFill>
                          <a:effectLst/>
                          <a:latin typeface="+mn-lt"/>
                          <a:ea typeface="+mn-ea"/>
                          <a:cs typeface="+mn-cs"/>
                        </a:rPr>
                        <a:t>集客＆販売方法</a:t>
                      </a:r>
                      <a:endParaRPr kumimoji="1" lang="en-US" altLang="ja-JP" sz="1800" b="0" i="0" kern="1200" dirty="0">
                        <a:solidFill>
                          <a:schemeClr val="dk1"/>
                        </a:solidFill>
                        <a:effectLst/>
                        <a:latin typeface="+mn-lt"/>
                        <a:ea typeface="+mn-ea"/>
                        <a:cs typeface="+mn-cs"/>
                      </a:endParaRPr>
                    </a:p>
                  </a:txBody>
                  <a:tcPr/>
                </a:tc>
                <a:extLst>
                  <a:ext uri="{0D108BD9-81ED-4DB2-BD59-A6C34878D82A}">
                    <a16:rowId xmlns:a16="http://schemas.microsoft.com/office/drawing/2014/main" val="10004"/>
                  </a:ext>
                </a:extLst>
              </a:tr>
              <a:tr h="717081">
                <a:tc>
                  <a:txBody>
                    <a:bodyPr/>
                    <a:lstStyle/>
                    <a:p>
                      <a:pPr algn="ctr">
                        <a:lnSpc>
                          <a:spcPct val="200000"/>
                        </a:lnSpc>
                      </a:pPr>
                      <a:r>
                        <a:rPr kumimoji="1" lang="en-US" altLang="ja-JP" sz="2400" b="1" dirty="0"/>
                        <a:t>6</a:t>
                      </a:r>
                      <a:r>
                        <a:rPr kumimoji="1" lang="ja-JP" altLang="en-US" sz="2400" b="1" dirty="0"/>
                        <a:t>日目</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kern="1200" dirty="0">
                          <a:solidFill>
                            <a:schemeClr val="dk1"/>
                          </a:solidFill>
                          <a:effectLst/>
                          <a:latin typeface="+mn-lt"/>
                          <a:ea typeface="+mn-ea"/>
                          <a:cs typeface="+mn-cs"/>
                        </a:rPr>
                        <a:t>・全くのセールス経験なしでも大丈夫！</a:t>
                      </a:r>
                      <a:endParaRPr kumimoji="1" lang="en-US" altLang="ja-JP" sz="1800" b="0" i="0" kern="1200" dirty="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kern="1200" dirty="0">
                          <a:solidFill>
                            <a:schemeClr val="dk1"/>
                          </a:solidFill>
                          <a:effectLst/>
                          <a:latin typeface="+mn-lt"/>
                          <a:ea typeface="+mn-ea"/>
                          <a:cs typeface="+mn-cs"/>
                        </a:rPr>
                        <a:t>・はじめてのセールス実践講座＆ロープレ練習会</a:t>
                      </a:r>
                      <a:endParaRPr kumimoji="1" lang="en-US" altLang="ja-JP" sz="1800" b="0" i="0" kern="1200" dirty="0">
                        <a:solidFill>
                          <a:schemeClr val="dk1"/>
                        </a:solidFill>
                        <a:effectLst/>
                        <a:latin typeface="+mn-lt"/>
                        <a:ea typeface="+mn-ea"/>
                        <a:cs typeface="+mn-cs"/>
                      </a:endParaRPr>
                    </a:p>
                  </a:txBody>
                  <a:tcPr/>
                </a:tc>
                <a:extLst>
                  <a:ext uri="{0D108BD9-81ED-4DB2-BD59-A6C34878D82A}">
                    <a16:rowId xmlns:a16="http://schemas.microsoft.com/office/drawing/2014/main" val="2643265680"/>
                  </a:ext>
                </a:extLst>
              </a:tr>
            </a:tbl>
          </a:graphicData>
        </a:graphic>
      </p:graphicFrame>
    </p:spTree>
    <p:extLst>
      <p:ext uri="{BB962C8B-B14F-4D97-AF65-F5344CB8AC3E}">
        <p14:creationId xmlns:p14="http://schemas.microsoft.com/office/powerpoint/2010/main" val="20936856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C8B54D9-74E5-4822-B719-E9D53F3CA049}"/>
              </a:ext>
            </a:extLst>
          </p:cNvPr>
          <p:cNvSpPr/>
          <p:nvPr/>
        </p:nvSpPr>
        <p:spPr>
          <a:xfrm>
            <a:off x="8343001" y="5599373"/>
            <a:ext cx="3345446" cy="830997"/>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BA1ED483-CB15-4AA9-9E5A-C7D99B178018}"/>
              </a:ext>
            </a:extLst>
          </p:cNvPr>
          <p:cNvSpPr txBox="1">
            <a:spLocks/>
          </p:cNvSpPr>
          <p:nvPr/>
        </p:nvSpPr>
        <p:spPr>
          <a:xfrm>
            <a:off x="546847" y="395960"/>
            <a:ext cx="11141600" cy="1428802"/>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000" dirty="0">
                <a:latin typeface="HGPｺﾞｼｯｸE" panose="020B0900000000000000" pitchFamily="50" charset="-128"/>
                <a:ea typeface="HGPｺﾞｼｯｸE" panose="020B0900000000000000" pitchFamily="50" charset="-128"/>
              </a:rPr>
              <a:t>おうちワークアドバイザー認定</a:t>
            </a:r>
            <a:r>
              <a:rPr lang="ja-JP" altLang="ja-JP" sz="4000" dirty="0">
                <a:latin typeface="HGPｺﾞｼｯｸE" panose="020B0900000000000000" pitchFamily="50" charset="-128"/>
                <a:ea typeface="HGPｺﾞｼｯｸE" panose="020B0900000000000000" pitchFamily="50" charset="-128"/>
              </a:rPr>
              <a:t>講座</a:t>
            </a:r>
            <a:r>
              <a:rPr lang="ja-JP" altLang="en-US" sz="1800" dirty="0">
                <a:latin typeface="HGPｺﾞｼｯｸE" panose="020B0900000000000000" pitchFamily="50" charset="-128"/>
                <a:ea typeface="HGPｺﾞｼｯｸE" panose="020B0900000000000000" pitchFamily="50" charset="-128"/>
              </a:rPr>
              <a:t>（ブログコース）</a:t>
            </a:r>
          </a:p>
        </p:txBody>
      </p:sp>
      <p:sp>
        <p:nvSpPr>
          <p:cNvPr id="6" name="テキスト ボックス 5">
            <a:extLst>
              <a:ext uri="{FF2B5EF4-FFF2-40B4-BE49-F238E27FC236}">
                <a16:creationId xmlns:a16="http://schemas.microsoft.com/office/drawing/2014/main" id="{235EC2E0-E236-46E1-92F9-D32CF81BED61}"/>
              </a:ext>
            </a:extLst>
          </p:cNvPr>
          <p:cNvSpPr txBox="1"/>
          <p:nvPr/>
        </p:nvSpPr>
        <p:spPr>
          <a:xfrm>
            <a:off x="503553" y="1181750"/>
            <a:ext cx="11047217" cy="5509200"/>
          </a:xfrm>
          <a:prstGeom prst="rect">
            <a:avLst/>
          </a:prstGeom>
          <a:noFill/>
        </p:spPr>
        <p:txBody>
          <a:bodyPr wrap="square" rtlCol="0">
            <a:spAutoFit/>
          </a:bodyPr>
          <a:lstStyle/>
          <a:p>
            <a:r>
              <a:rPr lang="ja-JP" altLang="ja-JP" sz="2000" b="1" dirty="0">
                <a:latin typeface="ＭＳ Ｐゴシック" panose="020B0600070205080204" pitchFamily="50" charset="-128"/>
                <a:ea typeface="ＭＳ Ｐゴシック" panose="020B0600070205080204" pitchFamily="50" charset="-128"/>
              </a:rPr>
              <a:t>「</a:t>
            </a:r>
            <a:r>
              <a:rPr lang="ja-JP" altLang="en-US" sz="2000" b="1" dirty="0">
                <a:latin typeface="ＭＳ Ｐゴシック" panose="020B0600070205080204" pitchFamily="50" charset="-128"/>
                <a:ea typeface="ＭＳ Ｐゴシック" panose="020B0600070205080204" pitchFamily="50" charset="-128"/>
              </a:rPr>
              <a:t>おうちワークアドバイザー認定</a:t>
            </a:r>
            <a:r>
              <a:rPr lang="ja-JP" altLang="ja-JP" sz="2000" b="1" dirty="0">
                <a:latin typeface="ＭＳ Ｐゴシック" panose="020B0600070205080204" pitchFamily="50" charset="-128"/>
                <a:ea typeface="ＭＳ Ｐゴシック" panose="020B0600070205080204" pitchFamily="50" charset="-128"/>
              </a:rPr>
              <a:t>講座</a:t>
            </a:r>
            <a:r>
              <a:rPr lang="ja-JP" altLang="en-US" sz="2000" b="1" dirty="0">
                <a:latin typeface="ＭＳ Ｐゴシック" panose="020B0600070205080204" pitchFamily="50" charset="-128"/>
                <a:ea typeface="ＭＳ Ｐゴシック" panose="020B0600070205080204" pitchFamily="50" charset="-128"/>
              </a:rPr>
              <a:t>」</a:t>
            </a:r>
            <a:r>
              <a:rPr lang="ja-JP" altLang="ja-JP" sz="2000" b="1" dirty="0">
                <a:latin typeface="ＭＳ Ｐゴシック" panose="020B0600070205080204" pitchFamily="50" charset="-128"/>
                <a:ea typeface="ＭＳ Ｐゴシック" panose="020B0600070205080204" pitchFamily="50" charset="-128"/>
              </a:rPr>
              <a:t>では、</a:t>
            </a:r>
            <a:r>
              <a:rPr lang="ja-JP" altLang="en-US" sz="2000" b="1" dirty="0">
                <a:latin typeface="ＭＳ Ｐゴシック" panose="020B0600070205080204" pitchFamily="50" charset="-128"/>
                <a:ea typeface="ＭＳ Ｐゴシック" panose="020B0600070205080204" pitchFamily="50" charset="-128"/>
              </a:rPr>
              <a:t>アドセンスで月３万円稼ぐブログ</a:t>
            </a:r>
            <a:r>
              <a:rPr lang="ja-JP" altLang="ja-JP" sz="2000" b="1" dirty="0">
                <a:latin typeface="ＭＳ Ｐゴシック" panose="020B0600070205080204" pitchFamily="50" charset="-128"/>
                <a:ea typeface="ＭＳ Ｐゴシック" panose="020B0600070205080204" pitchFamily="50" charset="-128"/>
              </a:rPr>
              <a:t>講座開講の知識と技術</a:t>
            </a:r>
            <a:r>
              <a:rPr lang="ja-JP" altLang="en-US" sz="2000" b="1" dirty="0">
                <a:latin typeface="ＭＳ Ｐゴシック" panose="020B0600070205080204" pitchFamily="50" charset="-128"/>
                <a:ea typeface="ＭＳ Ｐゴシック" panose="020B0600070205080204" pitchFamily="50" charset="-128"/>
              </a:rPr>
              <a:t>、</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ブログ初心者セミナー開設の為の集客やセールスの方法</a:t>
            </a:r>
            <a:r>
              <a:rPr lang="ja-JP" altLang="ja-JP" sz="2000" b="1" dirty="0">
                <a:latin typeface="ＭＳ Ｐゴシック" panose="020B0600070205080204" pitchFamily="50" charset="-128"/>
                <a:ea typeface="ＭＳ Ｐゴシック" panose="020B0600070205080204" pitchFamily="50" charset="-128"/>
              </a:rPr>
              <a:t>を</a:t>
            </a:r>
            <a:r>
              <a:rPr lang="ja-JP" altLang="en-US" sz="2000" b="1" dirty="0">
                <a:latin typeface="ＭＳ Ｐゴシック" panose="020B0600070205080204" pitchFamily="50" charset="-128"/>
                <a:ea typeface="ＭＳ Ｐゴシック" panose="020B0600070205080204" pitchFamily="50" charset="-128"/>
              </a:rPr>
              <a:t>２か月間</a:t>
            </a:r>
            <a:r>
              <a:rPr lang="ja-JP" altLang="ja-JP" sz="2000" b="1" dirty="0">
                <a:latin typeface="ＭＳ Ｐゴシック" panose="020B0600070205080204" pitchFamily="50" charset="-128"/>
                <a:ea typeface="ＭＳ Ｐゴシック" panose="020B0600070205080204" pitchFamily="50" charset="-128"/>
              </a:rPr>
              <a:t>で身につけることができます。</a:t>
            </a:r>
            <a:endParaRPr lang="en-US" altLang="ja-JP" sz="2000" b="1" dirty="0">
              <a:latin typeface="ＭＳ Ｐゴシック" panose="020B0600070205080204" pitchFamily="50" charset="-128"/>
              <a:ea typeface="ＭＳ Ｐゴシック" panose="020B0600070205080204" pitchFamily="50" charset="-128"/>
            </a:endParaRPr>
          </a:p>
          <a:p>
            <a:endParaRPr lang="en-US" altLang="ja-JP" b="1" dirty="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＜参加資格＞　自身の</a:t>
            </a:r>
            <a:r>
              <a:rPr lang="en-US" altLang="ja-JP" sz="1600" b="1" dirty="0" err="1">
                <a:latin typeface="ＭＳ Ｐゴシック" panose="020B0600070205080204" pitchFamily="50" charset="-128"/>
                <a:ea typeface="ＭＳ Ｐゴシック" panose="020B0600070205080204" pitchFamily="50" charset="-128"/>
              </a:rPr>
              <a:t>Wordpress</a:t>
            </a:r>
            <a:r>
              <a:rPr lang="ja-JP" altLang="en-US" sz="1600" b="1" dirty="0">
                <a:latin typeface="ＭＳ Ｐゴシック" panose="020B0600070205080204" pitchFamily="50" charset="-128"/>
                <a:ea typeface="ＭＳ Ｐゴシック" panose="020B0600070205080204" pitchFamily="50" charset="-128"/>
              </a:rPr>
              <a:t>のブログを持っていること、アドセンスで月</a:t>
            </a:r>
            <a:r>
              <a:rPr lang="en-US" altLang="ja-JP" sz="1600" b="1" dirty="0">
                <a:latin typeface="ＭＳ Ｐゴシック" panose="020B0600070205080204" pitchFamily="50" charset="-128"/>
                <a:ea typeface="ＭＳ Ｐゴシック" panose="020B0600070205080204" pitchFamily="50" charset="-128"/>
              </a:rPr>
              <a:t>5000</a:t>
            </a:r>
            <a:r>
              <a:rPr lang="ja-JP" altLang="en-US" sz="1600" b="1" dirty="0">
                <a:latin typeface="ＭＳ Ｐゴシック" panose="020B0600070205080204" pitchFamily="50" charset="-128"/>
                <a:ea typeface="ＭＳ Ｐゴシック" panose="020B0600070205080204" pitchFamily="50" charset="-128"/>
              </a:rPr>
              <a:t>円以上稼いでいる人（やる気重視！）</a:t>
            </a:r>
            <a:endParaRPr lang="en-US" altLang="ja-JP" sz="1600" b="1" dirty="0">
              <a:latin typeface="ＭＳ Ｐゴシック" panose="020B0600070205080204" pitchFamily="50" charset="-128"/>
              <a:ea typeface="ＭＳ Ｐゴシック" panose="020B0600070205080204" pitchFamily="50" charset="-128"/>
            </a:endParaRPr>
          </a:p>
          <a:p>
            <a:endParaRPr lang="ja-JP" altLang="ja-JP" sz="1600" b="1" dirty="0">
              <a:latin typeface="ＭＳ Ｐゴシック" panose="020B0600070205080204" pitchFamily="50" charset="-128"/>
              <a:ea typeface="ＭＳ Ｐゴシック" panose="020B0600070205080204" pitchFamily="50" charset="-128"/>
            </a:endParaRPr>
          </a:p>
          <a:p>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a:t>
            </a:r>
            <a:r>
              <a:rPr lang="ja-JP"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第</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３</a:t>
            </a:r>
            <a:r>
              <a:rPr lang="ja-JP"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期生</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受講期間＞　</a:t>
            </a:r>
            <a:r>
              <a:rPr lang="ja-JP"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　</a:t>
            </a:r>
            <a:r>
              <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2</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か月間　</a:t>
            </a:r>
            <a:r>
              <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4</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時間</a:t>
            </a:r>
            <a:r>
              <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×5</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日間＋</a:t>
            </a:r>
            <a:r>
              <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4</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時間　オンライン＆対面（名古屋）での試験開催</a:t>
            </a:r>
            <a:endPar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　</a:t>
            </a:r>
            <a:r>
              <a:rPr lang="en-US" altLang="ja-JP" sz="1600" b="1" dirty="0">
                <a:latin typeface="ＭＳ Ｐゴシック" panose="020B0600070205080204" pitchFamily="50" charset="-128"/>
                <a:ea typeface="ＭＳ Ｐゴシック" panose="020B0600070205080204" pitchFamily="50" charset="-128"/>
              </a:rPr>
              <a:t>※</a:t>
            </a:r>
            <a:r>
              <a:rPr lang="ja-JP" altLang="en-US" sz="1600" b="1" dirty="0">
                <a:latin typeface="ＭＳ Ｐゴシック" panose="020B0600070205080204" pitchFamily="50" charset="-128"/>
                <a:ea typeface="ＭＳ Ｐゴシック" panose="020B0600070205080204" pitchFamily="50" charset="-128"/>
              </a:rPr>
              <a:t>上記日程は、対面での受講</a:t>
            </a:r>
            <a:r>
              <a:rPr lang="en-US" altLang="ja-JP" sz="1600" b="1" dirty="0" err="1">
                <a:latin typeface="ＭＳ Ｐゴシック" panose="020B0600070205080204" pitchFamily="50" charset="-128"/>
                <a:ea typeface="ＭＳ Ｐゴシック" panose="020B0600070205080204" pitchFamily="50" charset="-128"/>
              </a:rPr>
              <a:t>orZoom</a:t>
            </a:r>
            <a:r>
              <a:rPr lang="ja-JP" altLang="en-US" sz="1600" b="1" dirty="0" err="1">
                <a:latin typeface="ＭＳ Ｐゴシック" panose="020B0600070205080204" pitchFamily="50" charset="-128"/>
                <a:ea typeface="ＭＳ Ｐゴシック" panose="020B0600070205080204" pitchFamily="50" charset="-128"/>
              </a:rPr>
              <a:t>での</a:t>
            </a:r>
            <a:r>
              <a:rPr lang="ja-JP" altLang="en-US" sz="1600" b="1" dirty="0">
                <a:latin typeface="ＭＳ Ｐゴシック" panose="020B0600070205080204" pitchFamily="50" charset="-128"/>
                <a:ea typeface="ＭＳ Ｐゴシック" panose="020B0600070205080204" pitchFamily="50" charset="-128"/>
              </a:rPr>
              <a:t>参加が可能。このほかオンラインでもサポートします。</a:t>
            </a:r>
            <a:endParaRPr lang="en-US" altLang="ja-JP" sz="1600" b="1" dirty="0">
              <a:latin typeface="ＭＳ Ｐゴシック" panose="020B0600070205080204" pitchFamily="50" charset="-128"/>
              <a:ea typeface="ＭＳ Ｐゴシック" panose="020B0600070205080204" pitchFamily="50" charset="-128"/>
            </a:endParaRPr>
          </a:p>
          <a:p>
            <a:endParaRPr lang="en-US" altLang="ja-JP" sz="1600" b="1" dirty="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a:t>
            </a:r>
            <a:r>
              <a:rPr lang="ja-JP" altLang="ja-JP" sz="1600" b="1" dirty="0">
                <a:latin typeface="ＭＳ Ｐゴシック" panose="020B0600070205080204" pitchFamily="50" charset="-128"/>
                <a:ea typeface="ＭＳ Ｐゴシック" panose="020B0600070205080204" pitchFamily="50" charset="-128"/>
              </a:rPr>
              <a:t>受講料</a:t>
            </a:r>
            <a:r>
              <a:rPr lang="ja-JP" altLang="en-US" sz="1600" b="1" dirty="0">
                <a:latin typeface="ＭＳ Ｐゴシック" panose="020B0600070205080204" pitchFamily="50" charset="-128"/>
                <a:ea typeface="ＭＳ Ｐゴシック" panose="020B0600070205080204" pitchFamily="50" charset="-128"/>
              </a:rPr>
              <a:t>＞　</a:t>
            </a:r>
            <a:r>
              <a:rPr lang="ja-JP" altLang="en-US" sz="4000" b="1" dirty="0">
                <a:solidFill>
                  <a:srgbClr val="FF0000"/>
                </a:solidFill>
                <a:latin typeface="ＭＳ Ｐゴシック" panose="020B0600070205080204" pitchFamily="50" charset="-128"/>
                <a:ea typeface="ＭＳ Ｐゴシック" panose="020B0600070205080204" pitchFamily="50" charset="-128"/>
              </a:rPr>
              <a:t>　　　</a:t>
            </a:r>
            <a:r>
              <a:rPr lang="ja-JP" altLang="en-US" sz="4000" dirty="0">
                <a:solidFill>
                  <a:srgbClr val="FF0000"/>
                </a:solidFill>
                <a:latin typeface="ＭＳ Ｐゴシック" panose="020B0600070205080204" pitchFamily="50" charset="-128"/>
                <a:ea typeface="ＭＳ Ｐゴシック" panose="020B0600070205080204" pitchFamily="50" charset="-128"/>
              </a:rPr>
              <a:t>　　　　　　　</a:t>
            </a:r>
            <a:endParaRPr lang="en-US" altLang="ja-JP" sz="4000" dirty="0">
              <a:solidFill>
                <a:srgbClr val="FF0000"/>
              </a:solidFill>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　　　　　　　　銀行振り込み　　分割払い</a:t>
            </a:r>
            <a:r>
              <a:rPr lang="en-US" altLang="ja-JP" sz="1600" b="1" dirty="0">
                <a:latin typeface="ＭＳ Ｐゴシック" panose="020B0600070205080204" pitchFamily="50" charset="-128"/>
                <a:ea typeface="ＭＳ Ｐゴシック" panose="020B0600070205080204" pitchFamily="50" charset="-128"/>
              </a:rPr>
              <a:t>3</a:t>
            </a:r>
            <a:r>
              <a:rPr lang="ja-JP" altLang="en-US" sz="1600" b="1" dirty="0">
                <a:latin typeface="ＭＳ Ｐゴシック" panose="020B0600070205080204" pitchFamily="50" charset="-128"/>
                <a:ea typeface="ＭＳ Ｐゴシック" panose="020B0600070205080204" pitchFamily="50" charset="-128"/>
              </a:rPr>
              <a:t>回までＯＫ（カード）</a:t>
            </a:r>
            <a:endParaRPr lang="en-US" altLang="ja-JP" sz="1600" b="1" dirty="0">
              <a:latin typeface="ＭＳ Ｐゴシック" panose="020B0600070205080204" pitchFamily="50" charset="-128"/>
              <a:ea typeface="ＭＳ Ｐゴシック" panose="020B0600070205080204" pitchFamily="50" charset="-128"/>
            </a:endParaRPr>
          </a:p>
          <a:p>
            <a:endParaRPr lang="en-US" altLang="ja-JP" sz="1600" b="1"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＜認定試験＞　　認定試験：</a:t>
            </a:r>
            <a:r>
              <a:rPr lang="en-US" altLang="ja-JP" sz="1400" dirty="0">
                <a:latin typeface="ＭＳ Ｐゴシック" panose="020B0600070205080204" pitchFamily="50" charset="-128"/>
                <a:ea typeface="ＭＳ Ｐゴシック" panose="020B0600070205080204" pitchFamily="50" charset="-128"/>
              </a:rPr>
              <a:t>5,500</a:t>
            </a:r>
            <a:r>
              <a:rPr lang="ja-JP" altLang="en-US" sz="1400" dirty="0">
                <a:latin typeface="ＭＳ Ｐゴシック" panose="020B0600070205080204" pitchFamily="50" charset="-128"/>
                <a:ea typeface="ＭＳ Ｐゴシック" panose="020B0600070205080204" pitchFamily="50" charset="-128"/>
              </a:rPr>
              <a:t>円税込を上記に含む。</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＜活動に必要な費用＞合格後の認定料</a:t>
            </a:r>
            <a:r>
              <a:rPr lang="en-US" altLang="ja-JP" sz="1400" dirty="0">
                <a:latin typeface="ＭＳ Ｐゴシック" panose="020B0600070205080204" pitchFamily="50" charset="-128"/>
                <a:ea typeface="ＭＳ Ｐゴシック" panose="020B0600070205080204" pitchFamily="50" charset="-128"/>
              </a:rPr>
              <a:t>1</a:t>
            </a:r>
            <a:r>
              <a:rPr lang="ja-JP" altLang="en-US" sz="1400" dirty="0">
                <a:latin typeface="ＭＳ Ｐゴシック" panose="020B0600070205080204" pitchFamily="50" charset="-128"/>
                <a:ea typeface="ＭＳ Ｐゴシック" panose="020B0600070205080204" pitchFamily="50" charset="-128"/>
              </a:rPr>
              <a:t>万円税別、認定講師会員年会費</a:t>
            </a:r>
            <a:r>
              <a:rPr lang="en-US" altLang="ja-JP" sz="1400" dirty="0">
                <a:latin typeface="ＭＳ Ｐゴシック" panose="020B0600070205080204" pitchFamily="50" charset="-128"/>
                <a:ea typeface="ＭＳ Ｐゴシック" panose="020B0600070205080204" pitchFamily="50" charset="-128"/>
              </a:rPr>
              <a:t>3</a:t>
            </a:r>
            <a:r>
              <a:rPr lang="ja-JP" altLang="en-US" sz="1400" dirty="0">
                <a:latin typeface="ＭＳ Ｐゴシック" panose="020B0600070205080204" pitchFamily="50" charset="-128"/>
                <a:ea typeface="ＭＳ Ｐゴシック" panose="020B0600070205080204" pitchFamily="50" charset="-128"/>
              </a:rPr>
              <a:t>万円税別は試験合格後に別途必要となります。</a:t>
            </a:r>
            <a:endParaRPr lang="en-US" altLang="ja-JP" sz="1400" dirty="0">
              <a:latin typeface="ＭＳ Ｐゴシック" panose="020B0600070205080204" pitchFamily="50" charset="-128"/>
              <a:ea typeface="ＭＳ Ｐゴシック" panose="020B0600070205080204" pitchFamily="50" charset="-128"/>
            </a:endParaRPr>
          </a:p>
          <a:p>
            <a:endParaRPr lang="en-US" altLang="ja-JP" sz="1600" b="1" dirty="0">
              <a:latin typeface="ＭＳ Ｐゴシック" panose="020B0600070205080204" pitchFamily="50" charset="-128"/>
              <a:ea typeface="ＭＳ Ｐゴシック" panose="020B0600070205080204" pitchFamily="50" charset="-128"/>
            </a:endParaRPr>
          </a:p>
          <a:p>
            <a:r>
              <a:rPr lang="ja-JP" altLang="en-US" sz="1600" b="1" dirty="0">
                <a:solidFill>
                  <a:srgbClr val="FF0000"/>
                </a:solidFill>
                <a:latin typeface="ＭＳ Ｐゴシック" panose="020B0600070205080204" pitchFamily="50" charset="-128"/>
                <a:ea typeface="ＭＳ Ｐゴシック" panose="020B0600070205080204" pitchFamily="50" charset="-128"/>
              </a:rPr>
              <a:t>＜定員＞　６名限定</a:t>
            </a:r>
            <a:endParaRPr lang="en-US" altLang="ja-JP" sz="1600" b="1" dirty="0">
              <a:solidFill>
                <a:srgbClr val="FF0000"/>
              </a:solidFill>
              <a:latin typeface="ＭＳ Ｐゴシック" panose="020B0600070205080204" pitchFamily="50" charset="-128"/>
              <a:ea typeface="ＭＳ Ｐゴシック" panose="020B0600070205080204" pitchFamily="50" charset="-128"/>
            </a:endParaRPr>
          </a:p>
          <a:p>
            <a:r>
              <a:rPr lang="ja-JP" altLang="en-US" sz="1600" b="1" dirty="0">
                <a:solidFill>
                  <a:srgbClr val="FF0000"/>
                </a:solidFill>
                <a:latin typeface="ＭＳ Ｐゴシック" panose="020B0600070205080204" pitchFamily="50" charset="-128"/>
                <a:ea typeface="ＭＳ Ｐゴシック" panose="020B0600070205080204" pitchFamily="50" charset="-128"/>
              </a:rPr>
              <a:t>＜申込〆切＞　</a:t>
            </a:r>
            <a:r>
              <a:rPr lang="en-US" altLang="ja-JP" sz="1600" b="1" dirty="0">
                <a:solidFill>
                  <a:srgbClr val="FF0000"/>
                </a:solidFill>
                <a:latin typeface="ＭＳ Ｐゴシック" panose="020B0600070205080204" pitchFamily="50" charset="-128"/>
                <a:ea typeface="ＭＳ Ｐゴシック" panose="020B0600070205080204" pitchFamily="50" charset="-128"/>
              </a:rPr>
              <a:t>10</a:t>
            </a:r>
            <a:r>
              <a:rPr lang="ja-JP" altLang="en-US" sz="1600" b="1" dirty="0">
                <a:solidFill>
                  <a:srgbClr val="FF0000"/>
                </a:solidFill>
                <a:latin typeface="ＭＳ Ｐゴシック" panose="020B0600070205080204" pitchFamily="50" charset="-128"/>
                <a:ea typeface="ＭＳ Ｐゴシック" panose="020B0600070205080204" pitchFamily="50" charset="-128"/>
              </a:rPr>
              <a:t>月</a:t>
            </a:r>
            <a:r>
              <a:rPr lang="en-US" altLang="ja-JP" sz="1600" b="1" dirty="0">
                <a:solidFill>
                  <a:srgbClr val="FF0000"/>
                </a:solidFill>
                <a:latin typeface="ＭＳ Ｐゴシック" panose="020B0600070205080204" pitchFamily="50" charset="-128"/>
                <a:ea typeface="ＭＳ Ｐゴシック" panose="020B0600070205080204" pitchFamily="50" charset="-128"/>
              </a:rPr>
              <a:t>15</a:t>
            </a:r>
            <a:r>
              <a:rPr lang="ja-JP" altLang="en-US" sz="1600" b="1" dirty="0">
                <a:solidFill>
                  <a:srgbClr val="FF0000"/>
                </a:solidFill>
                <a:latin typeface="ＭＳ Ｐゴシック" panose="020B0600070205080204" pitchFamily="50" charset="-128"/>
                <a:ea typeface="ＭＳ Ｐゴシック" panose="020B0600070205080204" pitchFamily="50" charset="-128"/>
              </a:rPr>
              <a:t>日（土）</a:t>
            </a:r>
            <a:r>
              <a:rPr lang="en-US" altLang="ja-JP" sz="1600" b="1" dirty="0">
                <a:solidFill>
                  <a:srgbClr val="FF0000"/>
                </a:solidFill>
                <a:latin typeface="ＭＳ Ｐゴシック" panose="020B0600070205080204" pitchFamily="50" charset="-128"/>
                <a:ea typeface="ＭＳ Ｐゴシック" panose="020B0600070205080204" pitchFamily="50" charset="-128"/>
              </a:rPr>
              <a:t>23</a:t>
            </a:r>
            <a:r>
              <a:rPr lang="ja-JP" altLang="en-US" sz="1600" b="1" dirty="0">
                <a:solidFill>
                  <a:srgbClr val="FF0000"/>
                </a:solidFill>
                <a:latin typeface="ＭＳ Ｐゴシック" panose="020B0600070205080204" pitchFamily="50" charset="-128"/>
                <a:ea typeface="ＭＳ Ｐゴシック" panose="020B0600070205080204" pitchFamily="50" charset="-128"/>
              </a:rPr>
              <a:t>：</a:t>
            </a:r>
            <a:r>
              <a:rPr lang="en-US" altLang="ja-JP" sz="1600" b="1" dirty="0">
                <a:solidFill>
                  <a:srgbClr val="FF0000"/>
                </a:solidFill>
                <a:latin typeface="ＭＳ Ｐゴシック" panose="020B0600070205080204" pitchFamily="50" charset="-128"/>
                <a:ea typeface="ＭＳ Ｐゴシック" panose="020B0600070205080204" pitchFamily="50" charset="-128"/>
              </a:rPr>
              <a:t>59</a:t>
            </a:r>
            <a:r>
              <a:rPr lang="ja-JP" altLang="en-US" sz="1600" b="1" dirty="0">
                <a:solidFill>
                  <a:srgbClr val="FF0000"/>
                </a:solidFill>
                <a:latin typeface="ＭＳ Ｐゴシック" panose="020B0600070205080204" pitchFamily="50" charset="-128"/>
                <a:ea typeface="ＭＳ Ｐゴシック" panose="020B0600070205080204" pitchFamily="50" charset="-128"/>
              </a:rPr>
              <a:t>まで</a:t>
            </a:r>
            <a:endParaRPr lang="en-US" altLang="ja-JP" sz="1600" b="1" dirty="0">
              <a:solidFill>
                <a:srgbClr val="FF0000"/>
              </a:solidFill>
              <a:latin typeface="ＭＳ Ｐゴシック" panose="020B0600070205080204" pitchFamily="50" charset="-128"/>
              <a:ea typeface="ＭＳ Ｐゴシック" panose="020B0600070205080204" pitchFamily="50" charset="-128"/>
            </a:endParaRPr>
          </a:p>
          <a:p>
            <a:endParaRPr lang="en-US" altLang="ja-JP" sz="1600" b="1" dirty="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a:t>
            </a:r>
            <a:r>
              <a:rPr lang="ja-JP" altLang="ja-JP" sz="1600" b="1" dirty="0">
                <a:latin typeface="ＭＳ Ｐゴシック" panose="020B0600070205080204" pitchFamily="50" charset="-128"/>
                <a:ea typeface="ＭＳ Ｐゴシック" panose="020B0600070205080204" pitchFamily="50" charset="-128"/>
              </a:rPr>
              <a:t>講座内容</a:t>
            </a:r>
            <a:r>
              <a:rPr lang="ja-JP" altLang="en-US" sz="1600" b="1" dirty="0">
                <a:latin typeface="ＭＳ Ｐゴシック" panose="020B0600070205080204" pitchFamily="50" charset="-128"/>
                <a:ea typeface="ＭＳ Ｐゴシック" panose="020B0600070205080204" pitchFamily="50" charset="-128"/>
              </a:rPr>
              <a:t>＞　入門講座開講スキル、教材を使った講座のプレゼンや受講生への教え方、</a:t>
            </a:r>
            <a:r>
              <a:rPr lang="en-US" altLang="ja-JP" sz="1600" b="1" dirty="0">
                <a:latin typeface="ＭＳ Ｐゴシック" panose="020B0600070205080204" pitchFamily="50" charset="-128"/>
                <a:ea typeface="ＭＳ Ｐゴシック" panose="020B0600070205080204" pitchFamily="50" charset="-128"/>
              </a:rPr>
              <a:t>SNS</a:t>
            </a:r>
            <a:r>
              <a:rPr lang="ja-JP" altLang="en-US" sz="1600" b="1" dirty="0">
                <a:latin typeface="ＭＳ Ｐゴシック" panose="020B0600070205080204" pitchFamily="50" charset="-128"/>
                <a:ea typeface="ＭＳ Ｐゴシック" panose="020B0600070205080204" pitchFamily="50" charset="-128"/>
              </a:rPr>
              <a:t>開設や集客方法、地域密着型での集客導線の作成と実施をしていきます。</a:t>
            </a:r>
            <a:endParaRPr lang="ja-JP" altLang="ja-JP" sz="1600" b="1" dirty="0">
              <a:latin typeface="ＭＳ Ｐゴシック" panose="020B0600070205080204" pitchFamily="50" charset="-128"/>
              <a:ea typeface="ＭＳ Ｐゴシック" panose="020B0600070205080204" pitchFamily="50" charset="-128"/>
            </a:endParaRPr>
          </a:p>
          <a:p>
            <a:endParaRPr kumimoji="1" lang="ja-JP" altLang="en-US" dirty="0"/>
          </a:p>
        </p:txBody>
      </p:sp>
      <p:grpSp>
        <p:nvGrpSpPr>
          <p:cNvPr id="14" name="グループ化 13">
            <a:extLst>
              <a:ext uri="{FF2B5EF4-FFF2-40B4-BE49-F238E27FC236}">
                <a16:creationId xmlns:a16="http://schemas.microsoft.com/office/drawing/2014/main" id="{8A596E26-F27F-43AF-B6F0-EC5C2E259497}"/>
              </a:ext>
            </a:extLst>
          </p:cNvPr>
          <p:cNvGrpSpPr/>
          <p:nvPr/>
        </p:nvGrpSpPr>
        <p:grpSpPr>
          <a:xfrm>
            <a:off x="5380359" y="3383668"/>
            <a:ext cx="2415989" cy="646331"/>
            <a:chOff x="5105399" y="3382351"/>
            <a:chExt cx="2415989" cy="646331"/>
          </a:xfrm>
        </p:grpSpPr>
        <p:sp>
          <p:nvSpPr>
            <p:cNvPr id="2" name="テキスト ボックス 1">
              <a:extLst>
                <a:ext uri="{FF2B5EF4-FFF2-40B4-BE49-F238E27FC236}">
                  <a16:creationId xmlns:a16="http://schemas.microsoft.com/office/drawing/2014/main" id="{131FAB50-0D69-4759-9E40-04A7E9D7476D}"/>
                </a:ext>
              </a:extLst>
            </p:cNvPr>
            <p:cNvSpPr txBox="1"/>
            <p:nvPr/>
          </p:nvSpPr>
          <p:spPr>
            <a:xfrm>
              <a:off x="5105399" y="3382351"/>
              <a:ext cx="2415989" cy="646331"/>
            </a:xfrm>
            <a:prstGeom prst="rect">
              <a:avLst/>
            </a:prstGeom>
            <a:noFill/>
          </p:spPr>
          <p:txBody>
            <a:bodyPr wrap="square" rtlCol="0">
              <a:spAutoFit/>
            </a:bodyPr>
            <a:lstStyle/>
            <a:p>
              <a:r>
                <a:rPr kumimoji="1" lang="en-US" altLang="ja-JP" sz="3600" b="1" dirty="0">
                  <a:solidFill>
                    <a:srgbClr val="FF0000"/>
                  </a:solidFill>
                </a:rPr>
                <a:t>330,000</a:t>
              </a:r>
              <a:endParaRPr kumimoji="1" lang="ja-JP" altLang="en-US" sz="3600" b="1" dirty="0">
                <a:solidFill>
                  <a:srgbClr val="FF0000"/>
                </a:solidFill>
              </a:endParaRPr>
            </a:p>
          </p:txBody>
        </p:sp>
        <p:grpSp>
          <p:nvGrpSpPr>
            <p:cNvPr id="11" name="グループ化 10">
              <a:extLst>
                <a:ext uri="{FF2B5EF4-FFF2-40B4-BE49-F238E27FC236}">
                  <a16:creationId xmlns:a16="http://schemas.microsoft.com/office/drawing/2014/main" id="{96ED764F-8445-47ED-BCB5-35FE9BD04B9B}"/>
                </a:ext>
              </a:extLst>
            </p:cNvPr>
            <p:cNvGrpSpPr/>
            <p:nvPr/>
          </p:nvGrpSpPr>
          <p:grpSpPr>
            <a:xfrm>
              <a:off x="6722999" y="3433634"/>
              <a:ext cx="779074" cy="514318"/>
              <a:chOff x="9803536" y="2805442"/>
              <a:chExt cx="779074" cy="514318"/>
            </a:xfrm>
          </p:grpSpPr>
          <p:sp>
            <p:nvSpPr>
              <p:cNvPr id="12" name="テキスト ボックス 11">
                <a:extLst>
                  <a:ext uri="{FF2B5EF4-FFF2-40B4-BE49-F238E27FC236}">
                    <a16:creationId xmlns:a16="http://schemas.microsoft.com/office/drawing/2014/main" id="{52459C6C-0A6E-45EC-8341-57F97A521010}"/>
                  </a:ext>
                </a:extLst>
              </p:cNvPr>
              <p:cNvSpPr txBox="1"/>
              <p:nvPr/>
            </p:nvSpPr>
            <p:spPr>
              <a:xfrm>
                <a:off x="9803536" y="2805442"/>
                <a:ext cx="779074" cy="246221"/>
              </a:xfrm>
              <a:prstGeom prst="rect">
                <a:avLst/>
              </a:prstGeom>
              <a:noFill/>
            </p:spPr>
            <p:txBody>
              <a:bodyPr wrap="square" rtlCol="0">
                <a:spAutoFit/>
              </a:bodyPr>
              <a:lstStyle/>
              <a:p>
                <a:r>
                  <a:rPr kumimoji="1" lang="ja-JP" altLang="en-US" sz="1000" dirty="0">
                    <a:solidFill>
                      <a:srgbClr val="FF0000"/>
                    </a:solidFill>
                  </a:rPr>
                  <a:t>（税込）</a:t>
                </a:r>
              </a:p>
            </p:txBody>
          </p:sp>
          <p:sp>
            <p:nvSpPr>
              <p:cNvPr id="13" name="テキスト ボックス 12">
                <a:extLst>
                  <a:ext uri="{FF2B5EF4-FFF2-40B4-BE49-F238E27FC236}">
                    <a16:creationId xmlns:a16="http://schemas.microsoft.com/office/drawing/2014/main" id="{6C69F334-86AF-47BC-939E-4EE31C10656E}"/>
                  </a:ext>
                </a:extLst>
              </p:cNvPr>
              <p:cNvSpPr txBox="1"/>
              <p:nvPr/>
            </p:nvSpPr>
            <p:spPr>
              <a:xfrm>
                <a:off x="9930377" y="2950428"/>
                <a:ext cx="539041" cy="369332"/>
              </a:xfrm>
              <a:prstGeom prst="rect">
                <a:avLst/>
              </a:prstGeom>
              <a:noFill/>
            </p:spPr>
            <p:txBody>
              <a:bodyPr wrap="square" rtlCol="0">
                <a:spAutoFit/>
              </a:bodyPr>
              <a:lstStyle/>
              <a:p>
                <a:r>
                  <a:rPr kumimoji="1" lang="ja-JP" altLang="en-US" b="1" dirty="0">
                    <a:solidFill>
                      <a:srgbClr val="FF0000"/>
                    </a:solidFill>
                  </a:rPr>
                  <a:t>円</a:t>
                </a:r>
              </a:p>
            </p:txBody>
          </p:sp>
        </p:grpSp>
      </p:grpSp>
      <p:sp>
        <p:nvSpPr>
          <p:cNvPr id="20" name="テキスト ボックス 19">
            <a:extLst>
              <a:ext uri="{FF2B5EF4-FFF2-40B4-BE49-F238E27FC236}">
                <a16:creationId xmlns:a16="http://schemas.microsoft.com/office/drawing/2014/main" id="{457384F1-F7CF-4457-B1EE-03EB0E1617C3}"/>
              </a:ext>
            </a:extLst>
          </p:cNvPr>
          <p:cNvSpPr txBox="1"/>
          <p:nvPr/>
        </p:nvSpPr>
        <p:spPr>
          <a:xfrm>
            <a:off x="1590762" y="3414445"/>
            <a:ext cx="3963043" cy="584775"/>
          </a:xfrm>
          <a:prstGeom prst="rect">
            <a:avLst/>
          </a:prstGeom>
          <a:noFill/>
        </p:spPr>
        <p:txBody>
          <a:bodyPr wrap="square" rtlCol="0">
            <a:spAutoFit/>
          </a:bodyPr>
          <a:lstStyle/>
          <a:p>
            <a:r>
              <a:rPr kumimoji="1" lang="ja-JP" altLang="en-US" sz="3200" b="1" dirty="0">
                <a:solidFill>
                  <a:srgbClr val="FF0000"/>
                </a:solidFill>
              </a:rPr>
              <a:t>説明会参加限定価格</a:t>
            </a:r>
          </a:p>
        </p:txBody>
      </p:sp>
    </p:spTree>
    <p:extLst>
      <p:ext uri="{BB962C8B-B14F-4D97-AF65-F5344CB8AC3E}">
        <p14:creationId xmlns:p14="http://schemas.microsoft.com/office/powerpoint/2010/main" val="40526261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51C61D0-99AC-5EBF-F98B-73B0B2357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正方形/長方形 3">
            <a:extLst>
              <a:ext uri="{FF2B5EF4-FFF2-40B4-BE49-F238E27FC236}">
                <a16:creationId xmlns:a16="http://schemas.microsoft.com/office/drawing/2014/main" id="{1C8B54D9-74E5-4822-B719-E9D53F3CA049}"/>
              </a:ext>
            </a:extLst>
          </p:cNvPr>
          <p:cNvSpPr/>
          <p:nvPr/>
        </p:nvSpPr>
        <p:spPr>
          <a:xfrm>
            <a:off x="8343001" y="5599373"/>
            <a:ext cx="3345446" cy="830997"/>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BA1ED483-CB15-4AA9-9E5A-C7D99B178018}"/>
              </a:ext>
            </a:extLst>
          </p:cNvPr>
          <p:cNvSpPr txBox="1">
            <a:spLocks/>
          </p:cNvSpPr>
          <p:nvPr/>
        </p:nvSpPr>
        <p:spPr>
          <a:xfrm>
            <a:off x="960753" y="427630"/>
            <a:ext cx="10515600" cy="1428802"/>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000" dirty="0">
                <a:latin typeface="HGPｺﾞｼｯｸE" panose="020B0900000000000000" pitchFamily="50" charset="-128"/>
                <a:ea typeface="HGPｺﾞｼｯｸE" panose="020B0900000000000000" pitchFamily="50" charset="-128"/>
              </a:rPr>
              <a:t>おうちワークアドバイザー認定</a:t>
            </a:r>
            <a:r>
              <a:rPr lang="ja-JP" altLang="ja-JP" sz="4000" dirty="0">
                <a:latin typeface="HGPｺﾞｼｯｸE" panose="020B0900000000000000" pitchFamily="50" charset="-128"/>
                <a:ea typeface="HGPｺﾞｼｯｸE" panose="020B0900000000000000" pitchFamily="50" charset="-128"/>
              </a:rPr>
              <a:t>講座</a:t>
            </a:r>
            <a:r>
              <a:rPr lang="en-US" altLang="ja-JP" sz="2000" dirty="0">
                <a:latin typeface="HGPｺﾞｼｯｸE" panose="020B0900000000000000" pitchFamily="50" charset="-128"/>
                <a:ea typeface="HGPｺﾞｼｯｸE" panose="020B0900000000000000" pitchFamily="50" charset="-128"/>
              </a:rPr>
              <a:t>(WEB</a:t>
            </a:r>
            <a:r>
              <a:rPr lang="ja-JP" altLang="en-US" sz="2000" dirty="0">
                <a:latin typeface="HGPｺﾞｼｯｸE" panose="020B0900000000000000" pitchFamily="50" charset="-128"/>
                <a:ea typeface="HGPｺﾞｼｯｸE" panose="020B0900000000000000" pitchFamily="50" charset="-128"/>
              </a:rPr>
              <a:t>ライターコース</a:t>
            </a:r>
            <a:r>
              <a:rPr lang="en-US" altLang="ja-JP" sz="2000" dirty="0">
                <a:latin typeface="HGPｺﾞｼｯｸE" panose="020B0900000000000000" pitchFamily="50" charset="-128"/>
                <a:ea typeface="HGPｺﾞｼｯｸE" panose="020B0900000000000000" pitchFamily="50" charset="-128"/>
              </a:rPr>
              <a:t>)</a:t>
            </a:r>
            <a:endParaRPr lang="ja-JP" altLang="en-US" sz="4000" dirty="0">
              <a:latin typeface="HGPｺﾞｼｯｸE" panose="020B0900000000000000" pitchFamily="50" charset="-128"/>
              <a:ea typeface="HGPｺﾞｼｯｸE" panose="020B0900000000000000" pitchFamily="50" charset="-128"/>
            </a:endParaRPr>
          </a:p>
        </p:txBody>
      </p:sp>
      <p:sp>
        <p:nvSpPr>
          <p:cNvPr id="6" name="テキスト ボックス 5">
            <a:extLst>
              <a:ext uri="{FF2B5EF4-FFF2-40B4-BE49-F238E27FC236}">
                <a16:creationId xmlns:a16="http://schemas.microsoft.com/office/drawing/2014/main" id="{235EC2E0-E236-46E1-92F9-D32CF81BED61}"/>
              </a:ext>
            </a:extLst>
          </p:cNvPr>
          <p:cNvSpPr txBox="1"/>
          <p:nvPr/>
        </p:nvSpPr>
        <p:spPr>
          <a:xfrm>
            <a:off x="503553" y="1142031"/>
            <a:ext cx="11047217" cy="5786199"/>
          </a:xfrm>
          <a:prstGeom prst="rect">
            <a:avLst/>
          </a:prstGeom>
          <a:noFill/>
        </p:spPr>
        <p:txBody>
          <a:bodyPr wrap="square" rtlCol="0">
            <a:spAutoFit/>
          </a:bodyPr>
          <a:lstStyle/>
          <a:p>
            <a:r>
              <a:rPr lang="ja-JP" altLang="ja-JP" sz="2000" b="1" dirty="0">
                <a:latin typeface="ＭＳ Ｐゴシック" panose="020B0600070205080204" pitchFamily="50" charset="-128"/>
                <a:ea typeface="ＭＳ Ｐゴシック" panose="020B0600070205080204" pitchFamily="50" charset="-128"/>
              </a:rPr>
              <a:t>「</a:t>
            </a:r>
            <a:r>
              <a:rPr lang="ja-JP" altLang="en-US" sz="2000" b="1" dirty="0">
                <a:latin typeface="ＭＳ Ｐゴシック" panose="020B0600070205080204" pitchFamily="50" charset="-128"/>
                <a:ea typeface="ＭＳ Ｐゴシック" panose="020B0600070205080204" pitchFamily="50" charset="-128"/>
              </a:rPr>
              <a:t>おうちワークアドバイザー認定</a:t>
            </a:r>
            <a:r>
              <a:rPr lang="ja-JP" altLang="ja-JP" sz="2000" b="1" dirty="0">
                <a:latin typeface="ＭＳ Ｐゴシック" panose="020B0600070205080204" pitchFamily="50" charset="-128"/>
                <a:ea typeface="ＭＳ Ｐゴシック" panose="020B0600070205080204" pitchFamily="50" charset="-128"/>
              </a:rPr>
              <a:t>講座</a:t>
            </a:r>
            <a:r>
              <a:rPr lang="ja-JP" altLang="en-US" sz="2000" b="1" dirty="0">
                <a:latin typeface="ＭＳ Ｐゴシック" panose="020B0600070205080204" pitchFamily="50" charset="-128"/>
                <a:ea typeface="ＭＳ Ｐゴシック" panose="020B0600070205080204" pitchFamily="50" charset="-128"/>
              </a:rPr>
              <a:t>」</a:t>
            </a:r>
            <a:r>
              <a:rPr lang="ja-JP" altLang="ja-JP" sz="2000" b="1" dirty="0">
                <a:latin typeface="ＭＳ Ｐゴシック" panose="020B0600070205080204" pitchFamily="50" charset="-128"/>
                <a:ea typeface="ＭＳ Ｐゴシック" panose="020B0600070205080204" pitchFamily="50" charset="-128"/>
              </a:rPr>
              <a:t>では、</a:t>
            </a:r>
            <a:r>
              <a:rPr lang="ja-JP" altLang="en-US" sz="2000" b="1" dirty="0">
                <a:latin typeface="ＭＳ Ｐゴシック" panose="020B0600070205080204" pitchFamily="50" charset="-128"/>
                <a:ea typeface="ＭＳ Ｐゴシック" panose="020B0600070205080204" pitchFamily="50" charset="-128"/>
              </a:rPr>
              <a:t>プロ</a:t>
            </a:r>
            <a:r>
              <a:rPr lang="en-US" altLang="ja-JP" sz="2000" b="1" dirty="0">
                <a:latin typeface="ＭＳ Ｐゴシック" panose="020B0600070205080204" pitchFamily="50" charset="-128"/>
                <a:ea typeface="ＭＳ Ｐゴシック" panose="020B0600070205080204" pitchFamily="50" charset="-128"/>
              </a:rPr>
              <a:t>Web</a:t>
            </a:r>
            <a:r>
              <a:rPr lang="ja-JP" altLang="en-US" sz="2000" b="1" dirty="0">
                <a:latin typeface="ＭＳ Ｐゴシック" panose="020B0600070205080204" pitchFamily="50" charset="-128"/>
                <a:ea typeface="ＭＳ Ｐゴシック" panose="020B0600070205080204" pitchFamily="50" charset="-128"/>
              </a:rPr>
              <a:t>ライターとして月</a:t>
            </a:r>
            <a:r>
              <a:rPr lang="en-US" altLang="ja-JP" sz="2000" b="1" dirty="0">
                <a:latin typeface="ＭＳ Ｐゴシック" panose="020B0600070205080204" pitchFamily="50" charset="-128"/>
                <a:ea typeface="ＭＳ Ｐゴシック" panose="020B0600070205080204" pitchFamily="50" charset="-128"/>
              </a:rPr>
              <a:t>5</a:t>
            </a:r>
            <a:r>
              <a:rPr lang="ja-JP" altLang="en-US" sz="2000" b="1" dirty="0">
                <a:latin typeface="ＭＳ Ｐゴシック" panose="020B0600070205080204" pitchFamily="50" charset="-128"/>
                <a:ea typeface="ＭＳ Ｐゴシック" panose="020B0600070205080204" pitchFamily="50" charset="-128"/>
              </a:rPr>
              <a:t>万円以上を稼ぐスキルを身につける</a:t>
            </a:r>
            <a:r>
              <a:rPr lang="ja-JP" altLang="ja-JP" sz="2000" b="1" dirty="0">
                <a:latin typeface="ＭＳ Ｐゴシック" panose="020B0600070205080204" pitchFamily="50" charset="-128"/>
                <a:ea typeface="ＭＳ Ｐゴシック" panose="020B0600070205080204" pitchFamily="50" charset="-128"/>
              </a:rPr>
              <a:t>講座開講の知識と技術</a:t>
            </a:r>
            <a:r>
              <a:rPr lang="ja-JP" altLang="en-US" sz="2000" b="1" dirty="0">
                <a:latin typeface="ＭＳ Ｐゴシック" panose="020B0600070205080204" pitchFamily="50" charset="-128"/>
                <a:ea typeface="ＭＳ Ｐゴシック" panose="020B0600070205080204" pitchFamily="50" charset="-128"/>
              </a:rPr>
              <a:t>、入門講座や単発セミナー開催のための集客やセールスの方法</a:t>
            </a:r>
            <a:r>
              <a:rPr lang="ja-JP" altLang="ja-JP" sz="2000" b="1" dirty="0">
                <a:latin typeface="ＭＳ Ｐゴシック" panose="020B0600070205080204" pitchFamily="50" charset="-128"/>
                <a:ea typeface="ＭＳ Ｐゴシック" panose="020B0600070205080204" pitchFamily="50" charset="-128"/>
              </a:rPr>
              <a:t>を</a:t>
            </a:r>
            <a:r>
              <a:rPr lang="en-US" altLang="ja-JP" sz="2000" b="1" dirty="0">
                <a:latin typeface="ＭＳ Ｐゴシック" panose="020B0600070205080204" pitchFamily="50" charset="-128"/>
                <a:ea typeface="ＭＳ Ｐゴシック" panose="020B0600070205080204" pitchFamily="50" charset="-128"/>
              </a:rPr>
              <a:t>3</a:t>
            </a:r>
            <a:r>
              <a:rPr lang="ja-JP" altLang="en-US" sz="2000" b="1" dirty="0">
                <a:latin typeface="ＭＳ Ｐゴシック" panose="020B0600070205080204" pitchFamily="50" charset="-128"/>
                <a:ea typeface="ＭＳ Ｐゴシック" panose="020B0600070205080204" pitchFamily="50" charset="-128"/>
              </a:rPr>
              <a:t>か月間</a:t>
            </a:r>
            <a:r>
              <a:rPr lang="ja-JP" altLang="ja-JP" sz="2000" b="1" dirty="0">
                <a:latin typeface="ＭＳ Ｐゴシック" panose="020B0600070205080204" pitchFamily="50" charset="-128"/>
                <a:ea typeface="ＭＳ Ｐゴシック" panose="020B0600070205080204" pitchFamily="50" charset="-128"/>
              </a:rPr>
              <a:t>で身につけることができます。</a:t>
            </a:r>
            <a:endParaRPr lang="en-US" altLang="ja-JP" sz="2000" b="1" dirty="0">
              <a:latin typeface="ＭＳ Ｐゴシック" panose="020B0600070205080204" pitchFamily="50" charset="-128"/>
              <a:ea typeface="ＭＳ Ｐゴシック" panose="020B0600070205080204" pitchFamily="50" charset="-128"/>
            </a:endParaRPr>
          </a:p>
          <a:p>
            <a:endParaRPr lang="en-US" altLang="ja-JP" b="1" dirty="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＜参加資格＞　</a:t>
            </a:r>
            <a:r>
              <a:rPr lang="en-US" altLang="ja-JP" sz="1600" b="1" dirty="0">
                <a:latin typeface="ＭＳ Ｐゴシック" panose="020B0600070205080204" pitchFamily="50" charset="-128"/>
                <a:ea typeface="ＭＳ Ｐゴシック" panose="020B0600070205080204" pitchFamily="50" charset="-128"/>
              </a:rPr>
              <a:t>Web</a:t>
            </a:r>
            <a:r>
              <a:rPr lang="ja-JP" altLang="en-US" sz="1600" b="1" dirty="0">
                <a:latin typeface="ＭＳ Ｐゴシック" panose="020B0600070205080204" pitchFamily="50" charset="-128"/>
                <a:ea typeface="ＭＳ Ｐゴシック" panose="020B0600070205080204" pitchFamily="50" charset="-128"/>
              </a:rPr>
              <a:t>ライターもしくは編集者として月</a:t>
            </a:r>
            <a:r>
              <a:rPr lang="en-US" altLang="ja-JP" sz="1600" b="1" dirty="0">
                <a:latin typeface="ＭＳ Ｐゴシック" panose="020B0600070205080204" pitchFamily="50" charset="-128"/>
                <a:ea typeface="ＭＳ Ｐゴシック" panose="020B0600070205080204" pitchFamily="50" charset="-128"/>
              </a:rPr>
              <a:t>5</a:t>
            </a:r>
            <a:r>
              <a:rPr lang="ja-JP" altLang="en-US" sz="1600" b="1" dirty="0">
                <a:latin typeface="ＭＳ Ｐゴシック" panose="020B0600070205080204" pitchFamily="50" charset="-128"/>
                <a:ea typeface="ＭＳ Ｐゴシック" panose="020B0600070205080204" pitchFamily="50" charset="-128"/>
              </a:rPr>
              <a:t>万円以上稼いだことのある人（やる気重視！）</a:t>
            </a:r>
            <a:endParaRPr lang="en-US" altLang="ja-JP" sz="1600" b="1" dirty="0">
              <a:latin typeface="ＭＳ Ｐゴシック" panose="020B0600070205080204" pitchFamily="50" charset="-128"/>
              <a:ea typeface="ＭＳ Ｐゴシック" panose="020B0600070205080204" pitchFamily="50" charset="-128"/>
            </a:endParaRPr>
          </a:p>
          <a:p>
            <a:endParaRPr lang="ja-JP" altLang="ja-JP" sz="1600" b="1" dirty="0">
              <a:latin typeface="ＭＳ Ｐゴシック" panose="020B0600070205080204" pitchFamily="50" charset="-128"/>
              <a:ea typeface="ＭＳ Ｐゴシック" panose="020B0600070205080204" pitchFamily="50" charset="-128"/>
            </a:endParaRPr>
          </a:p>
          <a:p>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a:t>
            </a:r>
            <a:r>
              <a:rPr lang="ja-JP"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第</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１</a:t>
            </a:r>
            <a:r>
              <a:rPr lang="ja-JP"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期生</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受講期間＞　</a:t>
            </a:r>
            <a:r>
              <a:rPr lang="ja-JP"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　</a:t>
            </a:r>
            <a:r>
              <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2</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か月間　</a:t>
            </a:r>
            <a:r>
              <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4</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時間</a:t>
            </a:r>
            <a:r>
              <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×5</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日間＋</a:t>
            </a:r>
            <a:r>
              <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4</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時間　オンライン＆対面（名古屋近郊）での試験開催</a:t>
            </a:r>
            <a:endPar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　</a:t>
            </a:r>
            <a:r>
              <a:rPr lang="en-US" altLang="ja-JP" sz="1600" b="1" dirty="0">
                <a:latin typeface="ＭＳ Ｐゴシック" panose="020B0600070205080204" pitchFamily="50" charset="-128"/>
                <a:ea typeface="ＭＳ Ｐゴシック" panose="020B0600070205080204" pitchFamily="50" charset="-128"/>
              </a:rPr>
              <a:t>※</a:t>
            </a:r>
            <a:r>
              <a:rPr lang="ja-JP" altLang="en-US" sz="1600" b="1" dirty="0">
                <a:latin typeface="ＭＳ Ｐゴシック" panose="020B0600070205080204" pitchFamily="50" charset="-128"/>
                <a:ea typeface="ＭＳ Ｐゴシック" panose="020B0600070205080204" pitchFamily="50" charset="-128"/>
              </a:rPr>
              <a:t>上記日程は、対面での受講</a:t>
            </a:r>
            <a:r>
              <a:rPr lang="en-US" altLang="ja-JP" sz="1600" b="1" dirty="0" err="1">
                <a:latin typeface="ＭＳ Ｐゴシック" panose="020B0600070205080204" pitchFamily="50" charset="-128"/>
                <a:ea typeface="ＭＳ Ｐゴシック" panose="020B0600070205080204" pitchFamily="50" charset="-128"/>
              </a:rPr>
              <a:t>orZoom</a:t>
            </a:r>
            <a:r>
              <a:rPr lang="ja-JP" altLang="en-US" sz="1600" b="1" dirty="0" err="1">
                <a:latin typeface="ＭＳ Ｐゴシック" panose="020B0600070205080204" pitchFamily="50" charset="-128"/>
                <a:ea typeface="ＭＳ Ｐゴシック" panose="020B0600070205080204" pitchFamily="50" charset="-128"/>
              </a:rPr>
              <a:t>での</a:t>
            </a:r>
            <a:r>
              <a:rPr lang="ja-JP" altLang="en-US" sz="1600" b="1" dirty="0">
                <a:latin typeface="ＭＳ Ｐゴシック" panose="020B0600070205080204" pitchFamily="50" charset="-128"/>
                <a:ea typeface="ＭＳ Ｐゴシック" panose="020B0600070205080204" pitchFamily="50" charset="-128"/>
              </a:rPr>
              <a:t>参加が可能。このほかオンラインでもサポートします。</a:t>
            </a:r>
            <a:endParaRPr lang="en-US" altLang="ja-JP" sz="1600" b="1" dirty="0">
              <a:latin typeface="ＭＳ Ｐゴシック" panose="020B0600070205080204" pitchFamily="50" charset="-128"/>
              <a:ea typeface="ＭＳ Ｐゴシック" panose="020B0600070205080204" pitchFamily="50" charset="-128"/>
            </a:endParaRPr>
          </a:p>
          <a:p>
            <a:endParaRPr lang="en-US" altLang="ja-JP" sz="1600" b="1" dirty="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a:t>
            </a:r>
            <a:r>
              <a:rPr lang="ja-JP" altLang="ja-JP" sz="1600" b="1" dirty="0">
                <a:latin typeface="ＭＳ Ｐゴシック" panose="020B0600070205080204" pitchFamily="50" charset="-128"/>
                <a:ea typeface="ＭＳ Ｐゴシック" panose="020B0600070205080204" pitchFamily="50" charset="-128"/>
              </a:rPr>
              <a:t>受講料</a:t>
            </a:r>
            <a:r>
              <a:rPr lang="ja-JP" altLang="en-US" sz="1600" b="1" dirty="0">
                <a:latin typeface="ＭＳ Ｐゴシック" panose="020B0600070205080204" pitchFamily="50" charset="-128"/>
                <a:ea typeface="ＭＳ Ｐゴシック" panose="020B0600070205080204" pitchFamily="50" charset="-128"/>
              </a:rPr>
              <a:t>＞　</a:t>
            </a:r>
            <a:r>
              <a:rPr lang="ja-JP" altLang="en-US" sz="4000" b="1" dirty="0">
                <a:solidFill>
                  <a:srgbClr val="FF0000"/>
                </a:solidFill>
                <a:latin typeface="ＭＳ Ｐゴシック" panose="020B0600070205080204" pitchFamily="50" charset="-128"/>
                <a:ea typeface="ＭＳ Ｐゴシック" panose="020B0600070205080204" pitchFamily="50" charset="-128"/>
              </a:rPr>
              <a:t>　　　</a:t>
            </a:r>
            <a:r>
              <a:rPr lang="ja-JP" altLang="en-US" sz="4000" dirty="0">
                <a:solidFill>
                  <a:srgbClr val="FF0000"/>
                </a:solidFill>
                <a:latin typeface="ＭＳ Ｐゴシック" panose="020B0600070205080204" pitchFamily="50" charset="-128"/>
                <a:ea typeface="ＭＳ Ｐゴシック" panose="020B0600070205080204" pitchFamily="50" charset="-128"/>
              </a:rPr>
              <a:t>　　　　　　　</a:t>
            </a:r>
            <a:endParaRPr lang="en-US" altLang="ja-JP" sz="4000" dirty="0">
              <a:solidFill>
                <a:srgbClr val="FF0000"/>
              </a:solidFill>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　　　　　　　　銀行振り込み　　分割払い</a:t>
            </a:r>
            <a:r>
              <a:rPr lang="en-US" altLang="ja-JP" sz="1600" b="1" dirty="0">
                <a:latin typeface="ＭＳ Ｐゴシック" panose="020B0600070205080204" pitchFamily="50" charset="-128"/>
                <a:ea typeface="ＭＳ Ｐゴシック" panose="020B0600070205080204" pitchFamily="50" charset="-128"/>
              </a:rPr>
              <a:t>3</a:t>
            </a:r>
            <a:r>
              <a:rPr lang="ja-JP" altLang="en-US" sz="1600" b="1" dirty="0">
                <a:latin typeface="ＭＳ Ｐゴシック" panose="020B0600070205080204" pitchFamily="50" charset="-128"/>
                <a:ea typeface="ＭＳ Ｐゴシック" panose="020B0600070205080204" pitchFamily="50" charset="-128"/>
              </a:rPr>
              <a:t>回までＯＫ（カード）</a:t>
            </a:r>
            <a:endParaRPr lang="en-US" altLang="ja-JP" sz="1600" b="1" dirty="0">
              <a:latin typeface="ＭＳ Ｐゴシック" panose="020B0600070205080204" pitchFamily="50" charset="-128"/>
              <a:ea typeface="ＭＳ Ｐゴシック" panose="020B0600070205080204" pitchFamily="50" charset="-128"/>
            </a:endParaRPr>
          </a:p>
          <a:p>
            <a:endParaRPr lang="en-US" altLang="ja-JP" sz="1600" b="1"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＜認定試験＞　　認定試験：</a:t>
            </a:r>
            <a:r>
              <a:rPr lang="en-US" altLang="ja-JP" sz="1400" dirty="0">
                <a:latin typeface="ＭＳ Ｐゴシック" panose="020B0600070205080204" pitchFamily="50" charset="-128"/>
                <a:ea typeface="ＭＳ Ｐゴシック" panose="020B0600070205080204" pitchFamily="50" charset="-128"/>
              </a:rPr>
              <a:t>5,500</a:t>
            </a:r>
            <a:r>
              <a:rPr lang="ja-JP" altLang="en-US" sz="1400" dirty="0">
                <a:latin typeface="ＭＳ Ｐゴシック" panose="020B0600070205080204" pitchFamily="50" charset="-128"/>
                <a:ea typeface="ＭＳ Ｐゴシック" panose="020B0600070205080204" pitchFamily="50" charset="-128"/>
              </a:rPr>
              <a:t>円税込を上記に含む。</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＜活動に必要な費用＞合格後の認定料</a:t>
            </a:r>
            <a:r>
              <a:rPr lang="en-US" altLang="ja-JP" sz="1400" dirty="0">
                <a:latin typeface="ＭＳ Ｐゴシック" panose="020B0600070205080204" pitchFamily="50" charset="-128"/>
                <a:ea typeface="ＭＳ Ｐゴシック" panose="020B0600070205080204" pitchFamily="50" charset="-128"/>
              </a:rPr>
              <a:t>1</a:t>
            </a:r>
            <a:r>
              <a:rPr lang="ja-JP" altLang="en-US" sz="1400" dirty="0">
                <a:latin typeface="ＭＳ Ｐゴシック" panose="020B0600070205080204" pitchFamily="50" charset="-128"/>
                <a:ea typeface="ＭＳ Ｐゴシック" panose="020B0600070205080204" pitchFamily="50" charset="-128"/>
              </a:rPr>
              <a:t>万円税別、認定講師会員年会費</a:t>
            </a:r>
            <a:r>
              <a:rPr lang="en-US" altLang="ja-JP" sz="1400" dirty="0">
                <a:latin typeface="ＭＳ Ｐゴシック" panose="020B0600070205080204" pitchFamily="50" charset="-128"/>
                <a:ea typeface="ＭＳ Ｐゴシック" panose="020B0600070205080204" pitchFamily="50" charset="-128"/>
              </a:rPr>
              <a:t>3</a:t>
            </a:r>
            <a:r>
              <a:rPr lang="ja-JP" altLang="en-US" sz="1400" dirty="0">
                <a:latin typeface="ＭＳ Ｐゴシック" panose="020B0600070205080204" pitchFamily="50" charset="-128"/>
                <a:ea typeface="ＭＳ Ｐゴシック" panose="020B0600070205080204" pitchFamily="50" charset="-128"/>
              </a:rPr>
              <a:t>万円税別は試験合格後に別途必要となります。</a:t>
            </a:r>
            <a:endParaRPr lang="en-US" altLang="ja-JP" sz="1400" dirty="0">
              <a:latin typeface="ＭＳ Ｐゴシック" panose="020B0600070205080204" pitchFamily="50" charset="-128"/>
              <a:ea typeface="ＭＳ Ｐゴシック" panose="020B0600070205080204" pitchFamily="50" charset="-128"/>
            </a:endParaRPr>
          </a:p>
          <a:p>
            <a:endParaRPr lang="en-US" altLang="ja-JP" sz="1600" b="1" dirty="0">
              <a:latin typeface="ＭＳ Ｐゴシック" panose="020B0600070205080204" pitchFamily="50" charset="-128"/>
              <a:ea typeface="ＭＳ Ｐゴシック" panose="020B0600070205080204" pitchFamily="50" charset="-128"/>
            </a:endParaRPr>
          </a:p>
          <a:p>
            <a:r>
              <a:rPr lang="ja-JP" altLang="en-US" sz="1600" b="1" dirty="0">
                <a:solidFill>
                  <a:srgbClr val="FF0000"/>
                </a:solidFill>
                <a:latin typeface="ＭＳ Ｐゴシック" panose="020B0600070205080204" pitchFamily="50" charset="-128"/>
                <a:ea typeface="ＭＳ Ｐゴシック" panose="020B0600070205080204" pitchFamily="50" charset="-128"/>
              </a:rPr>
              <a:t>＜定員＞　６名限定</a:t>
            </a:r>
            <a:endParaRPr lang="en-US" altLang="ja-JP" sz="1600" b="1" dirty="0">
              <a:solidFill>
                <a:srgbClr val="FF0000"/>
              </a:solidFill>
              <a:latin typeface="ＭＳ Ｐゴシック" panose="020B0600070205080204" pitchFamily="50" charset="-128"/>
              <a:ea typeface="ＭＳ Ｐゴシック" panose="020B0600070205080204" pitchFamily="50" charset="-128"/>
            </a:endParaRPr>
          </a:p>
          <a:p>
            <a:r>
              <a:rPr lang="ja-JP" altLang="en-US" sz="1600" b="1" dirty="0">
                <a:solidFill>
                  <a:srgbClr val="FF0000"/>
                </a:solidFill>
                <a:latin typeface="ＭＳ Ｐゴシック" panose="020B0600070205080204" pitchFamily="50" charset="-128"/>
                <a:ea typeface="ＭＳ Ｐゴシック" panose="020B0600070205080204" pitchFamily="50" charset="-128"/>
              </a:rPr>
              <a:t>＜申込〆切＞　</a:t>
            </a:r>
            <a:r>
              <a:rPr lang="en-US" altLang="ja-JP" sz="1600" b="1" dirty="0">
                <a:solidFill>
                  <a:srgbClr val="FF0000"/>
                </a:solidFill>
                <a:latin typeface="ＭＳ Ｐゴシック" panose="020B0600070205080204" pitchFamily="50" charset="-128"/>
                <a:ea typeface="ＭＳ Ｐゴシック" panose="020B0600070205080204" pitchFamily="50" charset="-128"/>
              </a:rPr>
              <a:t>10</a:t>
            </a:r>
            <a:r>
              <a:rPr lang="ja-JP" altLang="en-US" sz="1600" b="1" dirty="0">
                <a:solidFill>
                  <a:srgbClr val="FF0000"/>
                </a:solidFill>
                <a:latin typeface="ＭＳ Ｐゴシック" panose="020B0600070205080204" pitchFamily="50" charset="-128"/>
                <a:ea typeface="ＭＳ Ｐゴシック" panose="020B0600070205080204" pitchFamily="50" charset="-128"/>
              </a:rPr>
              <a:t>月</a:t>
            </a:r>
            <a:r>
              <a:rPr lang="en-US" altLang="ja-JP" sz="1600" b="1" dirty="0">
                <a:solidFill>
                  <a:srgbClr val="FF0000"/>
                </a:solidFill>
                <a:latin typeface="ＭＳ Ｐゴシック" panose="020B0600070205080204" pitchFamily="50" charset="-128"/>
                <a:ea typeface="ＭＳ Ｐゴシック" panose="020B0600070205080204" pitchFamily="50" charset="-128"/>
              </a:rPr>
              <a:t>15</a:t>
            </a:r>
            <a:r>
              <a:rPr lang="ja-JP" altLang="en-US" sz="1600" b="1" dirty="0">
                <a:solidFill>
                  <a:srgbClr val="FF0000"/>
                </a:solidFill>
                <a:latin typeface="ＭＳ Ｐゴシック" panose="020B0600070205080204" pitchFamily="50" charset="-128"/>
                <a:ea typeface="ＭＳ Ｐゴシック" panose="020B0600070205080204" pitchFamily="50" charset="-128"/>
              </a:rPr>
              <a:t>日</a:t>
            </a:r>
            <a:r>
              <a:rPr lang="en-US" altLang="ja-JP" sz="1600" b="1" dirty="0">
                <a:solidFill>
                  <a:srgbClr val="FF0000"/>
                </a:solidFill>
                <a:latin typeface="ＭＳ Ｐゴシック" panose="020B0600070205080204" pitchFamily="50" charset="-128"/>
                <a:ea typeface="ＭＳ Ｐゴシック" panose="020B0600070205080204" pitchFamily="50" charset="-128"/>
              </a:rPr>
              <a:t>(</a:t>
            </a:r>
            <a:r>
              <a:rPr lang="ja-JP" altLang="en-US" sz="1600" b="1" dirty="0">
                <a:solidFill>
                  <a:srgbClr val="FF0000"/>
                </a:solidFill>
                <a:latin typeface="ＭＳ Ｐゴシック" panose="020B0600070205080204" pitchFamily="50" charset="-128"/>
                <a:ea typeface="ＭＳ Ｐゴシック" panose="020B0600070205080204" pitchFamily="50" charset="-128"/>
              </a:rPr>
              <a:t>土）</a:t>
            </a:r>
            <a:r>
              <a:rPr lang="en-US" altLang="ja-JP" sz="1600" b="1" dirty="0">
                <a:solidFill>
                  <a:srgbClr val="FF0000"/>
                </a:solidFill>
                <a:latin typeface="ＭＳ Ｐゴシック" panose="020B0600070205080204" pitchFamily="50" charset="-128"/>
                <a:ea typeface="ＭＳ Ｐゴシック" panose="020B0600070205080204" pitchFamily="50" charset="-128"/>
              </a:rPr>
              <a:t>23:59</a:t>
            </a:r>
            <a:r>
              <a:rPr lang="ja-JP" altLang="en-US" sz="1600" b="1" dirty="0">
                <a:solidFill>
                  <a:srgbClr val="FF0000"/>
                </a:solidFill>
                <a:latin typeface="ＭＳ Ｐゴシック" panose="020B0600070205080204" pitchFamily="50" charset="-128"/>
                <a:ea typeface="ＭＳ Ｐゴシック" panose="020B0600070205080204" pitchFamily="50" charset="-128"/>
              </a:rPr>
              <a:t>まで</a:t>
            </a:r>
            <a:endParaRPr lang="en-US" altLang="ja-JP" sz="1600" b="1" dirty="0">
              <a:solidFill>
                <a:srgbClr val="FF0000"/>
              </a:solidFill>
              <a:latin typeface="ＭＳ Ｐゴシック" panose="020B0600070205080204" pitchFamily="50" charset="-128"/>
              <a:ea typeface="ＭＳ Ｐゴシック" panose="020B0600070205080204" pitchFamily="50" charset="-128"/>
            </a:endParaRPr>
          </a:p>
          <a:p>
            <a:endParaRPr lang="en-US" altLang="ja-JP" sz="1600" b="1" dirty="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a:t>
            </a:r>
            <a:r>
              <a:rPr lang="ja-JP" altLang="ja-JP" sz="1600" b="1" dirty="0">
                <a:latin typeface="ＭＳ Ｐゴシック" panose="020B0600070205080204" pitchFamily="50" charset="-128"/>
                <a:ea typeface="ＭＳ Ｐゴシック" panose="020B0600070205080204" pitchFamily="50" charset="-128"/>
              </a:rPr>
              <a:t>講座内容</a:t>
            </a:r>
            <a:r>
              <a:rPr lang="ja-JP" altLang="en-US" sz="1600" b="1" dirty="0">
                <a:latin typeface="ＭＳ Ｐゴシック" panose="020B0600070205080204" pitchFamily="50" charset="-128"/>
                <a:ea typeface="ＭＳ Ｐゴシック" panose="020B0600070205080204" pitchFamily="50" charset="-128"/>
              </a:rPr>
              <a:t>＞　入門講座開講スキル、教材を使った講座のプレゼンや受講生への教え方、</a:t>
            </a:r>
            <a:r>
              <a:rPr lang="en-US" altLang="ja-JP" sz="1600" b="1" dirty="0">
                <a:latin typeface="ＭＳ Ｐゴシック" panose="020B0600070205080204" pitchFamily="50" charset="-128"/>
                <a:ea typeface="ＭＳ Ｐゴシック" panose="020B0600070205080204" pitchFamily="50" charset="-128"/>
              </a:rPr>
              <a:t>SNS</a:t>
            </a:r>
            <a:r>
              <a:rPr lang="ja-JP" altLang="en-US" sz="1600" b="1" dirty="0">
                <a:latin typeface="ＭＳ Ｐゴシック" panose="020B0600070205080204" pitchFamily="50" charset="-128"/>
                <a:ea typeface="ＭＳ Ｐゴシック" panose="020B0600070205080204" pitchFamily="50" charset="-128"/>
              </a:rPr>
              <a:t>開設や集客方法、地域密着型での集客導線の作成と実施をしていきます。</a:t>
            </a:r>
            <a:endParaRPr lang="en-US" altLang="ja-JP" sz="1600" b="1" dirty="0">
              <a:latin typeface="ＭＳ Ｐゴシック" panose="020B0600070205080204" pitchFamily="50" charset="-128"/>
              <a:ea typeface="ＭＳ Ｐゴシック" panose="020B0600070205080204" pitchFamily="50" charset="-128"/>
            </a:endParaRPr>
          </a:p>
          <a:p>
            <a:endParaRPr lang="ja-JP" altLang="ja-JP" sz="1600" b="1" dirty="0">
              <a:latin typeface="ＭＳ Ｐゴシック" panose="020B0600070205080204" pitchFamily="50" charset="-128"/>
              <a:ea typeface="ＭＳ Ｐゴシック" panose="020B0600070205080204" pitchFamily="50" charset="-128"/>
            </a:endParaRPr>
          </a:p>
        </p:txBody>
      </p:sp>
      <p:grpSp>
        <p:nvGrpSpPr>
          <p:cNvPr id="14" name="グループ化 13">
            <a:extLst>
              <a:ext uri="{FF2B5EF4-FFF2-40B4-BE49-F238E27FC236}">
                <a16:creationId xmlns:a16="http://schemas.microsoft.com/office/drawing/2014/main" id="{8A596E26-F27F-43AF-B6F0-EC5C2E259497}"/>
              </a:ext>
            </a:extLst>
          </p:cNvPr>
          <p:cNvGrpSpPr/>
          <p:nvPr/>
        </p:nvGrpSpPr>
        <p:grpSpPr>
          <a:xfrm>
            <a:off x="5380359" y="3383668"/>
            <a:ext cx="2415989" cy="646331"/>
            <a:chOff x="5105399" y="3382351"/>
            <a:chExt cx="2415989" cy="646331"/>
          </a:xfrm>
        </p:grpSpPr>
        <p:sp>
          <p:nvSpPr>
            <p:cNvPr id="2" name="テキスト ボックス 1">
              <a:extLst>
                <a:ext uri="{FF2B5EF4-FFF2-40B4-BE49-F238E27FC236}">
                  <a16:creationId xmlns:a16="http://schemas.microsoft.com/office/drawing/2014/main" id="{131FAB50-0D69-4759-9E40-04A7E9D7476D}"/>
                </a:ext>
              </a:extLst>
            </p:cNvPr>
            <p:cNvSpPr txBox="1"/>
            <p:nvPr/>
          </p:nvSpPr>
          <p:spPr>
            <a:xfrm>
              <a:off x="5105399" y="3382351"/>
              <a:ext cx="2415989" cy="646331"/>
            </a:xfrm>
            <a:prstGeom prst="rect">
              <a:avLst/>
            </a:prstGeom>
            <a:noFill/>
          </p:spPr>
          <p:txBody>
            <a:bodyPr wrap="square" rtlCol="0">
              <a:spAutoFit/>
            </a:bodyPr>
            <a:lstStyle/>
            <a:p>
              <a:r>
                <a:rPr kumimoji="1" lang="en-US" altLang="ja-JP" sz="3600" b="1" dirty="0">
                  <a:solidFill>
                    <a:srgbClr val="FF0000"/>
                  </a:solidFill>
                </a:rPr>
                <a:t>330,000</a:t>
              </a:r>
              <a:endParaRPr kumimoji="1" lang="ja-JP" altLang="en-US" sz="3600" b="1" dirty="0">
                <a:solidFill>
                  <a:srgbClr val="FF0000"/>
                </a:solidFill>
              </a:endParaRPr>
            </a:p>
          </p:txBody>
        </p:sp>
        <p:grpSp>
          <p:nvGrpSpPr>
            <p:cNvPr id="11" name="グループ化 10">
              <a:extLst>
                <a:ext uri="{FF2B5EF4-FFF2-40B4-BE49-F238E27FC236}">
                  <a16:creationId xmlns:a16="http://schemas.microsoft.com/office/drawing/2014/main" id="{96ED764F-8445-47ED-BCB5-35FE9BD04B9B}"/>
                </a:ext>
              </a:extLst>
            </p:cNvPr>
            <p:cNvGrpSpPr/>
            <p:nvPr/>
          </p:nvGrpSpPr>
          <p:grpSpPr>
            <a:xfrm>
              <a:off x="6722999" y="3433634"/>
              <a:ext cx="779074" cy="514318"/>
              <a:chOff x="9803536" y="2805442"/>
              <a:chExt cx="779074" cy="514318"/>
            </a:xfrm>
          </p:grpSpPr>
          <p:sp>
            <p:nvSpPr>
              <p:cNvPr id="12" name="テキスト ボックス 11">
                <a:extLst>
                  <a:ext uri="{FF2B5EF4-FFF2-40B4-BE49-F238E27FC236}">
                    <a16:creationId xmlns:a16="http://schemas.microsoft.com/office/drawing/2014/main" id="{52459C6C-0A6E-45EC-8341-57F97A521010}"/>
                  </a:ext>
                </a:extLst>
              </p:cNvPr>
              <p:cNvSpPr txBox="1"/>
              <p:nvPr/>
            </p:nvSpPr>
            <p:spPr>
              <a:xfrm>
                <a:off x="9803536" y="2805442"/>
                <a:ext cx="779074" cy="246221"/>
              </a:xfrm>
              <a:prstGeom prst="rect">
                <a:avLst/>
              </a:prstGeom>
              <a:noFill/>
            </p:spPr>
            <p:txBody>
              <a:bodyPr wrap="square" rtlCol="0">
                <a:spAutoFit/>
              </a:bodyPr>
              <a:lstStyle/>
              <a:p>
                <a:r>
                  <a:rPr kumimoji="1" lang="ja-JP" altLang="en-US" sz="1000" dirty="0">
                    <a:solidFill>
                      <a:srgbClr val="FF0000"/>
                    </a:solidFill>
                  </a:rPr>
                  <a:t>（税込）</a:t>
                </a:r>
              </a:p>
            </p:txBody>
          </p:sp>
          <p:sp>
            <p:nvSpPr>
              <p:cNvPr id="13" name="テキスト ボックス 12">
                <a:extLst>
                  <a:ext uri="{FF2B5EF4-FFF2-40B4-BE49-F238E27FC236}">
                    <a16:creationId xmlns:a16="http://schemas.microsoft.com/office/drawing/2014/main" id="{6C69F334-86AF-47BC-939E-4EE31C10656E}"/>
                  </a:ext>
                </a:extLst>
              </p:cNvPr>
              <p:cNvSpPr txBox="1"/>
              <p:nvPr/>
            </p:nvSpPr>
            <p:spPr>
              <a:xfrm>
                <a:off x="9930377" y="2950428"/>
                <a:ext cx="539041" cy="369332"/>
              </a:xfrm>
              <a:prstGeom prst="rect">
                <a:avLst/>
              </a:prstGeom>
              <a:noFill/>
            </p:spPr>
            <p:txBody>
              <a:bodyPr wrap="square" rtlCol="0">
                <a:spAutoFit/>
              </a:bodyPr>
              <a:lstStyle/>
              <a:p>
                <a:r>
                  <a:rPr kumimoji="1" lang="ja-JP" altLang="en-US" b="1" dirty="0">
                    <a:solidFill>
                      <a:srgbClr val="FF0000"/>
                    </a:solidFill>
                  </a:rPr>
                  <a:t>円</a:t>
                </a:r>
              </a:p>
            </p:txBody>
          </p:sp>
        </p:grpSp>
      </p:grpSp>
      <p:sp>
        <p:nvSpPr>
          <p:cNvPr id="20" name="テキスト ボックス 19">
            <a:extLst>
              <a:ext uri="{FF2B5EF4-FFF2-40B4-BE49-F238E27FC236}">
                <a16:creationId xmlns:a16="http://schemas.microsoft.com/office/drawing/2014/main" id="{457384F1-F7CF-4457-B1EE-03EB0E1617C3}"/>
              </a:ext>
            </a:extLst>
          </p:cNvPr>
          <p:cNvSpPr txBox="1"/>
          <p:nvPr/>
        </p:nvSpPr>
        <p:spPr>
          <a:xfrm>
            <a:off x="1590762" y="3414445"/>
            <a:ext cx="3963043" cy="584775"/>
          </a:xfrm>
          <a:prstGeom prst="rect">
            <a:avLst/>
          </a:prstGeom>
          <a:noFill/>
        </p:spPr>
        <p:txBody>
          <a:bodyPr wrap="square" rtlCol="0">
            <a:spAutoFit/>
          </a:bodyPr>
          <a:lstStyle/>
          <a:p>
            <a:r>
              <a:rPr kumimoji="1" lang="ja-JP" altLang="en-US" sz="3200" b="1" dirty="0">
                <a:solidFill>
                  <a:srgbClr val="FF0000"/>
                </a:solidFill>
              </a:rPr>
              <a:t>説明会参加限定価格</a:t>
            </a:r>
          </a:p>
        </p:txBody>
      </p:sp>
    </p:spTree>
    <p:extLst>
      <p:ext uri="{BB962C8B-B14F-4D97-AF65-F5344CB8AC3E}">
        <p14:creationId xmlns:p14="http://schemas.microsoft.com/office/powerpoint/2010/main" val="27855123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C8B54D9-74E5-4822-B719-E9D53F3CA049}"/>
              </a:ext>
            </a:extLst>
          </p:cNvPr>
          <p:cNvSpPr/>
          <p:nvPr/>
        </p:nvSpPr>
        <p:spPr>
          <a:xfrm>
            <a:off x="7863328" y="5292072"/>
            <a:ext cx="3345446" cy="830997"/>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rtlCol="0" anchor="ctr"/>
          <a:lstStyle/>
          <a:p>
            <a:r>
              <a:rPr lang="ja-JP" altLang="en-US" sz="1800" b="1" dirty="0">
                <a:solidFill>
                  <a:srgbClr val="FF0000"/>
                </a:solidFill>
                <a:latin typeface="ＭＳ Ｐゴシック" panose="020B0600070205080204" pitchFamily="50" charset="-128"/>
                <a:ea typeface="ＭＳ Ｐゴシック" panose="020B0600070205080204" pitchFamily="50" charset="-128"/>
              </a:rPr>
              <a:t>＜定員＞　６名限定</a:t>
            </a:r>
            <a:endParaRPr lang="en-US" altLang="ja-JP" sz="1800" b="1" dirty="0">
              <a:solidFill>
                <a:srgbClr val="FF0000"/>
              </a:solidFill>
              <a:latin typeface="ＭＳ Ｐゴシック" panose="020B0600070205080204" pitchFamily="50" charset="-128"/>
              <a:ea typeface="ＭＳ Ｐゴシック" panose="020B0600070205080204" pitchFamily="50" charset="-128"/>
            </a:endParaRPr>
          </a:p>
          <a:p>
            <a:r>
              <a:rPr lang="ja-JP" altLang="en-US" sz="1800" b="1" dirty="0">
                <a:solidFill>
                  <a:srgbClr val="FF0000"/>
                </a:solidFill>
                <a:latin typeface="ＭＳ Ｐゴシック" panose="020B0600070205080204" pitchFamily="50" charset="-128"/>
                <a:ea typeface="ＭＳ Ｐゴシック" panose="020B0600070205080204" pitchFamily="50" charset="-128"/>
              </a:rPr>
              <a:t>＜申込〆切＞　</a:t>
            </a:r>
            <a:r>
              <a:rPr lang="en-US" altLang="ja-JP" sz="1800" b="1" dirty="0">
                <a:solidFill>
                  <a:srgbClr val="FF0000"/>
                </a:solidFill>
                <a:latin typeface="ＭＳ Ｐゴシック" panose="020B0600070205080204" pitchFamily="50" charset="-128"/>
                <a:ea typeface="ＭＳ Ｐゴシック" panose="020B0600070205080204" pitchFamily="50" charset="-128"/>
              </a:rPr>
              <a:t>10</a:t>
            </a:r>
            <a:r>
              <a:rPr lang="ja-JP" altLang="en-US" sz="1800" b="1" dirty="0">
                <a:solidFill>
                  <a:srgbClr val="FF0000"/>
                </a:solidFill>
                <a:latin typeface="ＭＳ Ｐゴシック" panose="020B0600070205080204" pitchFamily="50" charset="-128"/>
                <a:ea typeface="ＭＳ Ｐゴシック" panose="020B0600070205080204" pitchFamily="50" charset="-128"/>
              </a:rPr>
              <a:t>月</a:t>
            </a:r>
            <a:r>
              <a:rPr lang="en-US" altLang="ja-JP" sz="1800" b="1" dirty="0">
                <a:solidFill>
                  <a:srgbClr val="FF0000"/>
                </a:solidFill>
                <a:latin typeface="ＭＳ Ｐゴシック" panose="020B0600070205080204" pitchFamily="50" charset="-128"/>
                <a:ea typeface="ＭＳ Ｐゴシック" panose="020B0600070205080204" pitchFamily="50" charset="-128"/>
              </a:rPr>
              <a:t>15</a:t>
            </a:r>
            <a:r>
              <a:rPr lang="ja-JP" altLang="en-US" sz="1800" b="1" dirty="0">
                <a:solidFill>
                  <a:srgbClr val="FF0000"/>
                </a:solidFill>
                <a:latin typeface="ＭＳ Ｐゴシック" panose="020B0600070205080204" pitchFamily="50" charset="-128"/>
                <a:ea typeface="ＭＳ Ｐゴシック" panose="020B0600070205080204" pitchFamily="50" charset="-128"/>
              </a:rPr>
              <a:t>日（土）</a:t>
            </a:r>
            <a:r>
              <a:rPr lang="en-US" altLang="ja-JP" sz="1800" b="1" dirty="0">
                <a:solidFill>
                  <a:srgbClr val="FF0000"/>
                </a:solidFill>
                <a:latin typeface="ＭＳ Ｐゴシック" panose="020B0600070205080204" pitchFamily="50" charset="-128"/>
                <a:ea typeface="ＭＳ Ｐゴシック" panose="020B0600070205080204" pitchFamily="50" charset="-128"/>
              </a:rPr>
              <a:t>23</a:t>
            </a:r>
            <a:r>
              <a:rPr lang="ja-JP" altLang="en-US" sz="1800" b="1" dirty="0">
                <a:solidFill>
                  <a:srgbClr val="FF0000"/>
                </a:solidFill>
                <a:latin typeface="ＭＳ Ｐゴシック" panose="020B0600070205080204" pitchFamily="50" charset="-128"/>
                <a:ea typeface="ＭＳ Ｐゴシック" panose="020B0600070205080204" pitchFamily="50" charset="-128"/>
              </a:rPr>
              <a:t>：</a:t>
            </a:r>
            <a:r>
              <a:rPr lang="en-US" altLang="ja-JP" sz="1800" b="1" dirty="0">
                <a:solidFill>
                  <a:srgbClr val="FF0000"/>
                </a:solidFill>
                <a:latin typeface="ＭＳ Ｐゴシック" panose="020B0600070205080204" pitchFamily="50" charset="-128"/>
                <a:ea typeface="ＭＳ Ｐゴシック" panose="020B0600070205080204" pitchFamily="50" charset="-128"/>
              </a:rPr>
              <a:t>59</a:t>
            </a:r>
            <a:r>
              <a:rPr lang="ja-JP" altLang="en-US" sz="1800" b="1" dirty="0">
                <a:solidFill>
                  <a:srgbClr val="FF0000"/>
                </a:solidFill>
                <a:latin typeface="ＭＳ Ｐゴシック" panose="020B0600070205080204" pitchFamily="50" charset="-128"/>
                <a:ea typeface="ＭＳ Ｐゴシック" panose="020B0600070205080204" pitchFamily="50" charset="-128"/>
              </a:rPr>
              <a:t>まで</a:t>
            </a:r>
            <a:endParaRPr lang="en-US" altLang="ja-JP" sz="1800" b="1" dirty="0">
              <a:solidFill>
                <a:srgbClr val="FF0000"/>
              </a:solidFill>
              <a:latin typeface="ＭＳ Ｐゴシック" panose="020B0600070205080204" pitchFamily="50" charset="-128"/>
              <a:ea typeface="ＭＳ Ｐゴシック" panose="020B0600070205080204" pitchFamily="50" charset="-128"/>
            </a:endParaRPr>
          </a:p>
        </p:txBody>
      </p:sp>
      <p:grpSp>
        <p:nvGrpSpPr>
          <p:cNvPr id="14" name="グループ化 13">
            <a:extLst>
              <a:ext uri="{FF2B5EF4-FFF2-40B4-BE49-F238E27FC236}">
                <a16:creationId xmlns:a16="http://schemas.microsoft.com/office/drawing/2014/main" id="{8A596E26-F27F-43AF-B6F0-EC5C2E259497}"/>
              </a:ext>
            </a:extLst>
          </p:cNvPr>
          <p:cNvGrpSpPr/>
          <p:nvPr/>
        </p:nvGrpSpPr>
        <p:grpSpPr>
          <a:xfrm>
            <a:off x="5120382" y="4171515"/>
            <a:ext cx="2415989" cy="646331"/>
            <a:chOff x="5105399" y="3382351"/>
            <a:chExt cx="2415989" cy="646331"/>
          </a:xfrm>
        </p:grpSpPr>
        <p:sp>
          <p:nvSpPr>
            <p:cNvPr id="2" name="テキスト ボックス 1">
              <a:extLst>
                <a:ext uri="{FF2B5EF4-FFF2-40B4-BE49-F238E27FC236}">
                  <a16:creationId xmlns:a16="http://schemas.microsoft.com/office/drawing/2014/main" id="{131FAB50-0D69-4759-9E40-04A7E9D7476D}"/>
                </a:ext>
              </a:extLst>
            </p:cNvPr>
            <p:cNvSpPr txBox="1"/>
            <p:nvPr/>
          </p:nvSpPr>
          <p:spPr>
            <a:xfrm>
              <a:off x="5105399" y="3382351"/>
              <a:ext cx="2415989" cy="646331"/>
            </a:xfrm>
            <a:prstGeom prst="rect">
              <a:avLst/>
            </a:prstGeom>
            <a:noFill/>
          </p:spPr>
          <p:txBody>
            <a:bodyPr wrap="square" rtlCol="0">
              <a:spAutoFit/>
            </a:bodyPr>
            <a:lstStyle/>
            <a:p>
              <a:r>
                <a:rPr lang="en-US" altLang="ja-JP" sz="3600" b="1" dirty="0">
                  <a:solidFill>
                    <a:srgbClr val="FF0000"/>
                  </a:solidFill>
                </a:rPr>
                <a:t>55</a:t>
              </a:r>
              <a:r>
                <a:rPr kumimoji="1" lang="en-US" altLang="ja-JP" sz="3600" b="1" dirty="0">
                  <a:solidFill>
                    <a:srgbClr val="FF0000"/>
                  </a:solidFill>
                </a:rPr>
                <a:t>0,000</a:t>
              </a:r>
              <a:endParaRPr kumimoji="1" lang="ja-JP" altLang="en-US" sz="3600" b="1" dirty="0">
                <a:solidFill>
                  <a:srgbClr val="FF0000"/>
                </a:solidFill>
              </a:endParaRPr>
            </a:p>
          </p:txBody>
        </p:sp>
        <p:grpSp>
          <p:nvGrpSpPr>
            <p:cNvPr id="11" name="グループ化 10">
              <a:extLst>
                <a:ext uri="{FF2B5EF4-FFF2-40B4-BE49-F238E27FC236}">
                  <a16:creationId xmlns:a16="http://schemas.microsoft.com/office/drawing/2014/main" id="{96ED764F-8445-47ED-BCB5-35FE9BD04B9B}"/>
                </a:ext>
              </a:extLst>
            </p:cNvPr>
            <p:cNvGrpSpPr/>
            <p:nvPr/>
          </p:nvGrpSpPr>
          <p:grpSpPr>
            <a:xfrm>
              <a:off x="6722999" y="3433634"/>
              <a:ext cx="779074" cy="514318"/>
              <a:chOff x="9803536" y="2805442"/>
              <a:chExt cx="779074" cy="514318"/>
            </a:xfrm>
          </p:grpSpPr>
          <p:sp>
            <p:nvSpPr>
              <p:cNvPr id="12" name="テキスト ボックス 11">
                <a:extLst>
                  <a:ext uri="{FF2B5EF4-FFF2-40B4-BE49-F238E27FC236}">
                    <a16:creationId xmlns:a16="http://schemas.microsoft.com/office/drawing/2014/main" id="{52459C6C-0A6E-45EC-8341-57F97A521010}"/>
                  </a:ext>
                </a:extLst>
              </p:cNvPr>
              <p:cNvSpPr txBox="1"/>
              <p:nvPr/>
            </p:nvSpPr>
            <p:spPr>
              <a:xfrm>
                <a:off x="9803536" y="2805442"/>
                <a:ext cx="779074" cy="246221"/>
              </a:xfrm>
              <a:prstGeom prst="rect">
                <a:avLst/>
              </a:prstGeom>
              <a:noFill/>
            </p:spPr>
            <p:txBody>
              <a:bodyPr wrap="square" rtlCol="0">
                <a:spAutoFit/>
              </a:bodyPr>
              <a:lstStyle/>
              <a:p>
                <a:r>
                  <a:rPr kumimoji="1" lang="ja-JP" altLang="en-US" sz="1000" dirty="0">
                    <a:solidFill>
                      <a:srgbClr val="FF0000"/>
                    </a:solidFill>
                  </a:rPr>
                  <a:t>（税込）</a:t>
                </a:r>
              </a:p>
            </p:txBody>
          </p:sp>
          <p:sp>
            <p:nvSpPr>
              <p:cNvPr id="13" name="テキスト ボックス 12">
                <a:extLst>
                  <a:ext uri="{FF2B5EF4-FFF2-40B4-BE49-F238E27FC236}">
                    <a16:creationId xmlns:a16="http://schemas.microsoft.com/office/drawing/2014/main" id="{6C69F334-86AF-47BC-939E-4EE31C10656E}"/>
                  </a:ext>
                </a:extLst>
              </p:cNvPr>
              <p:cNvSpPr txBox="1"/>
              <p:nvPr/>
            </p:nvSpPr>
            <p:spPr>
              <a:xfrm>
                <a:off x="9930377" y="2950428"/>
                <a:ext cx="539041" cy="369332"/>
              </a:xfrm>
              <a:prstGeom prst="rect">
                <a:avLst/>
              </a:prstGeom>
              <a:noFill/>
            </p:spPr>
            <p:txBody>
              <a:bodyPr wrap="square" rtlCol="0">
                <a:spAutoFit/>
              </a:bodyPr>
              <a:lstStyle/>
              <a:p>
                <a:r>
                  <a:rPr kumimoji="1" lang="ja-JP" altLang="en-US" b="1" dirty="0">
                    <a:solidFill>
                      <a:srgbClr val="FF0000"/>
                    </a:solidFill>
                  </a:rPr>
                  <a:t>円</a:t>
                </a:r>
              </a:p>
            </p:txBody>
          </p:sp>
        </p:grpSp>
      </p:grpSp>
      <p:sp>
        <p:nvSpPr>
          <p:cNvPr id="20" name="テキスト ボックス 19">
            <a:extLst>
              <a:ext uri="{FF2B5EF4-FFF2-40B4-BE49-F238E27FC236}">
                <a16:creationId xmlns:a16="http://schemas.microsoft.com/office/drawing/2014/main" id="{457384F1-F7CF-4457-B1EE-03EB0E1617C3}"/>
              </a:ext>
            </a:extLst>
          </p:cNvPr>
          <p:cNvSpPr txBox="1"/>
          <p:nvPr/>
        </p:nvSpPr>
        <p:spPr>
          <a:xfrm>
            <a:off x="1330785" y="4202292"/>
            <a:ext cx="3963043" cy="584775"/>
          </a:xfrm>
          <a:prstGeom prst="rect">
            <a:avLst/>
          </a:prstGeom>
          <a:noFill/>
        </p:spPr>
        <p:txBody>
          <a:bodyPr wrap="square" rtlCol="0">
            <a:spAutoFit/>
          </a:bodyPr>
          <a:lstStyle/>
          <a:p>
            <a:r>
              <a:rPr kumimoji="1" lang="ja-JP" altLang="en-US" sz="3200" b="1" dirty="0">
                <a:solidFill>
                  <a:srgbClr val="FF0000"/>
                </a:solidFill>
              </a:rPr>
              <a:t>説明会参加限定価格</a:t>
            </a:r>
          </a:p>
        </p:txBody>
      </p:sp>
      <p:sp>
        <p:nvSpPr>
          <p:cNvPr id="3" name="タイトル 1">
            <a:extLst>
              <a:ext uri="{FF2B5EF4-FFF2-40B4-BE49-F238E27FC236}">
                <a16:creationId xmlns:a16="http://schemas.microsoft.com/office/drawing/2014/main" id="{FBD27B74-6C12-F41A-D184-24A0D9F51ED3}"/>
              </a:ext>
            </a:extLst>
          </p:cNvPr>
          <p:cNvSpPr txBox="1">
            <a:spLocks/>
          </p:cNvSpPr>
          <p:nvPr/>
        </p:nvSpPr>
        <p:spPr>
          <a:xfrm>
            <a:off x="546847" y="395960"/>
            <a:ext cx="11141600" cy="1428802"/>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000" dirty="0">
                <a:latin typeface="HGPｺﾞｼｯｸE" panose="020B0900000000000000" pitchFamily="50" charset="-128"/>
                <a:ea typeface="HGPｺﾞｼｯｸE" panose="020B0900000000000000" pitchFamily="50" charset="-128"/>
              </a:rPr>
              <a:t>おうちワークアドバイザー認定</a:t>
            </a:r>
            <a:r>
              <a:rPr lang="ja-JP" altLang="ja-JP" sz="4000" dirty="0">
                <a:latin typeface="HGPｺﾞｼｯｸE" panose="020B0900000000000000" pitchFamily="50" charset="-128"/>
                <a:ea typeface="HGPｺﾞｼｯｸE" panose="020B0900000000000000" pitchFamily="50" charset="-128"/>
              </a:rPr>
              <a:t>講座</a:t>
            </a:r>
            <a:endParaRPr lang="en-US" altLang="ja-JP" sz="4000" dirty="0">
              <a:latin typeface="HGPｺﾞｼｯｸE" panose="020B0900000000000000" pitchFamily="50" charset="-128"/>
              <a:ea typeface="HGPｺﾞｼｯｸE" panose="020B0900000000000000" pitchFamily="50" charset="-128"/>
            </a:endParaRPr>
          </a:p>
          <a:p>
            <a:pPr algn="ctr"/>
            <a:r>
              <a:rPr lang="en-US" altLang="ja-JP" sz="2800" dirty="0">
                <a:latin typeface="HGPｺﾞｼｯｸE" panose="020B0900000000000000" pitchFamily="50" charset="-128"/>
                <a:ea typeface="HGPｺﾞｼｯｸE" panose="020B0900000000000000" pitchFamily="50" charset="-128"/>
              </a:rPr>
              <a:t>(</a:t>
            </a:r>
            <a:r>
              <a:rPr lang="ja-JP" altLang="en-US" sz="2800" dirty="0">
                <a:latin typeface="HGPｺﾞｼｯｸE" panose="020B0900000000000000" pitchFamily="50" charset="-128"/>
                <a:ea typeface="HGPｺﾞｼｯｸE" panose="020B0900000000000000" pitchFamily="50" charset="-128"/>
              </a:rPr>
              <a:t>セット申込：ブログコース＋</a:t>
            </a:r>
            <a:r>
              <a:rPr lang="en-US" altLang="ja-JP" sz="2800" dirty="0">
                <a:latin typeface="HGPｺﾞｼｯｸE" panose="020B0900000000000000" pitchFamily="50" charset="-128"/>
                <a:ea typeface="HGPｺﾞｼｯｸE" panose="020B0900000000000000" pitchFamily="50" charset="-128"/>
              </a:rPr>
              <a:t>WEB</a:t>
            </a:r>
            <a:r>
              <a:rPr lang="ja-JP" altLang="en-US" sz="2800" dirty="0">
                <a:latin typeface="HGPｺﾞｼｯｸE" panose="020B0900000000000000" pitchFamily="50" charset="-128"/>
                <a:ea typeface="HGPｺﾞｼｯｸE" panose="020B0900000000000000" pitchFamily="50" charset="-128"/>
              </a:rPr>
              <a:t>ライターコース）</a:t>
            </a:r>
          </a:p>
        </p:txBody>
      </p:sp>
      <p:sp>
        <p:nvSpPr>
          <p:cNvPr id="5" name="テキスト ボックス 4">
            <a:extLst>
              <a:ext uri="{FF2B5EF4-FFF2-40B4-BE49-F238E27FC236}">
                <a16:creationId xmlns:a16="http://schemas.microsoft.com/office/drawing/2014/main" id="{87E6E875-70E2-5240-C432-8984A5CC9EF1}"/>
              </a:ext>
            </a:extLst>
          </p:cNvPr>
          <p:cNvSpPr txBox="1"/>
          <p:nvPr/>
        </p:nvSpPr>
        <p:spPr>
          <a:xfrm>
            <a:off x="572391" y="1773075"/>
            <a:ext cx="11047217" cy="1938992"/>
          </a:xfrm>
          <a:prstGeom prst="rect">
            <a:avLst/>
          </a:prstGeom>
          <a:noFill/>
        </p:spPr>
        <p:txBody>
          <a:bodyPr wrap="square" rtlCol="0">
            <a:spAutoFit/>
          </a:bodyPr>
          <a:lstStyle/>
          <a:p>
            <a:r>
              <a:rPr lang="ja-JP" altLang="ja-JP" sz="2000" b="1" dirty="0">
                <a:latin typeface="ＭＳ Ｐゴシック" panose="020B0600070205080204" pitchFamily="50" charset="-128"/>
                <a:ea typeface="ＭＳ Ｐゴシック" panose="020B0600070205080204" pitchFamily="50" charset="-128"/>
              </a:rPr>
              <a:t>「</a:t>
            </a:r>
            <a:r>
              <a:rPr lang="ja-JP" altLang="en-US" sz="2000" b="1" dirty="0">
                <a:latin typeface="ＭＳ Ｐゴシック" panose="020B0600070205080204" pitchFamily="50" charset="-128"/>
                <a:ea typeface="ＭＳ Ｐゴシック" panose="020B0600070205080204" pitchFamily="50" charset="-128"/>
              </a:rPr>
              <a:t>おうちワークアドバイザー認定</a:t>
            </a:r>
            <a:r>
              <a:rPr lang="ja-JP" altLang="ja-JP" sz="2000" b="1" dirty="0">
                <a:latin typeface="ＭＳ Ｐゴシック" panose="020B0600070205080204" pitchFamily="50" charset="-128"/>
                <a:ea typeface="ＭＳ Ｐゴシック" panose="020B0600070205080204" pitchFamily="50" charset="-128"/>
              </a:rPr>
              <a:t>講座</a:t>
            </a:r>
            <a:r>
              <a:rPr lang="ja-JP" altLang="en-US" sz="2000" b="1" dirty="0">
                <a:latin typeface="ＭＳ Ｐゴシック" panose="020B0600070205080204" pitchFamily="50" charset="-128"/>
                <a:ea typeface="ＭＳ Ｐゴシック" panose="020B0600070205080204" pitchFamily="50" charset="-128"/>
              </a:rPr>
              <a:t>」はブログコースと</a:t>
            </a:r>
            <a:r>
              <a:rPr lang="en-US" altLang="ja-JP" sz="2000" b="1" dirty="0">
                <a:latin typeface="ＭＳ Ｐゴシック" panose="020B0600070205080204" pitchFamily="50" charset="-128"/>
                <a:ea typeface="ＭＳ Ｐゴシック" panose="020B0600070205080204" pitchFamily="50" charset="-128"/>
              </a:rPr>
              <a:t>WEB</a:t>
            </a:r>
            <a:r>
              <a:rPr lang="ja-JP" altLang="en-US" sz="2000" b="1" dirty="0">
                <a:latin typeface="ＭＳ Ｐゴシック" panose="020B0600070205080204" pitchFamily="50" charset="-128"/>
                <a:ea typeface="ＭＳ Ｐゴシック" panose="020B0600070205080204" pitchFamily="50" charset="-128"/>
              </a:rPr>
              <a:t>ライターコースと同時開催となり、アドバイザーの基本の部分は一緒に、ブログ・ライターに特化したワークの部分はそれぞれのコースに分かれて実施いたします。</a:t>
            </a:r>
            <a:endParaRPr lang="en-US" altLang="ja-JP" sz="2000" b="1" dirty="0">
              <a:latin typeface="ＭＳ Ｐゴシック" panose="020B0600070205080204" pitchFamily="50" charset="-128"/>
              <a:ea typeface="ＭＳ Ｐゴシック" panose="020B0600070205080204" pitchFamily="50" charset="-128"/>
            </a:endParaRPr>
          </a:p>
          <a:p>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今回は、特別に、ブログと</a:t>
            </a:r>
            <a:r>
              <a:rPr lang="en-US" altLang="ja-JP" sz="2000" b="1" dirty="0">
                <a:latin typeface="ＭＳ Ｐゴシック" panose="020B0600070205080204" pitchFamily="50" charset="-128"/>
                <a:ea typeface="ＭＳ Ｐゴシック" panose="020B0600070205080204" pitchFamily="50" charset="-128"/>
              </a:rPr>
              <a:t>WEB</a:t>
            </a:r>
            <a:r>
              <a:rPr lang="ja-JP" altLang="en-US" sz="2000" b="1" dirty="0">
                <a:latin typeface="ＭＳ Ｐゴシック" panose="020B0600070205080204" pitchFamily="50" charset="-128"/>
                <a:ea typeface="ＭＳ Ｐゴシック" panose="020B0600070205080204" pitchFamily="50" charset="-128"/>
              </a:rPr>
              <a:t>ライターの両方のアドバイザー講座を同時に取得できるプランも登場いたしました！</a:t>
            </a:r>
            <a:endParaRPr lang="en-US" altLang="ja-JP" sz="2000" b="1" dirty="0">
              <a:latin typeface="ＭＳ Ｐゴシック" panose="020B0600070205080204" pitchFamily="50" charset="-128"/>
              <a:ea typeface="ＭＳ Ｐゴシック" panose="020B0600070205080204" pitchFamily="50" charset="-128"/>
            </a:endParaRPr>
          </a:p>
        </p:txBody>
      </p:sp>
      <p:sp>
        <p:nvSpPr>
          <p:cNvPr id="17" name="テキスト ボックス 16">
            <a:extLst>
              <a:ext uri="{FF2B5EF4-FFF2-40B4-BE49-F238E27FC236}">
                <a16:creationId xmlns:a16="http://schemas.microsoft.com/office/drawing/2014/main" id="{2D944635-A2FC-CF15-12FC-BE92E5781143}"/>
              </a:ext>
            </a:extLst>
          </p:cNvPr>
          <p:cNvSpPr txBox="1"/>
          <p:nvPr/>
        </p:nvSpPr>
        <p:spPr>
          <a:xfrm>
            <a:off x="1330785" y="5384405"/>
            <a:ext cx="7726471" cy="738664"/>
          </a:xfrm>
          <a:prstGeom prst="rect">
            <a:avLst/>
          </a:prstGeom>
          <a:noFill/>
        </p:spPr>
        <p:txBody>
          <a:bodyPr wrap="square">
            <a:spAutoFit/>
          </a:bodyPr>
          <a:lstStyle/>
          <a:p>
            <a:r>
              <a:rPr lang="ja-JP" altLang="en-US" sz="1400" dirty="0">
                <a:latin typeface="ＭＳ Ｐゴシック" panose="020B0600070205080204" pitchFamily="50" charset="-128"/>
                <a:ea typeface="ＭＳ Ｐゴシック" panose="020B0600070205080204" pitchFamily="50" charset="-128"/>
              </a:rPr>
              <a:t>＜認定試験＞　　認定試験：</a:t>
            </a:r>
            <a:r>
              <a:rPr lang="en-US" altLang="ja-JP" sz="1400" dirty="0">
                <a:latin typeface="ＭＳ Ｐゴシック" panose="020B0600070205080204" pitchFamily="50" charset="-128"/>
                <a:ea typeface="ＭＳ Ｐゴシック" panose="020B0600070205080204" pitchFamily="50" charset="-128"/>
              </a:rPr>
              <a:t>5,500</a:t>
            </a:r>
            <a:r>
              <a:rPr lang="ja-JP" altLang="en-US" sz="1400" dirty="0">
                <a:latin typeface="ＭＳ Ｐゴシック" panose="020B0600070205080204" pitchFamily="50" charset="-128"/>
                <a:ea typeface="ＭＳ Ｐゴシック" panose="020B0600070205080204" pitchFamily="50" charset="-128"/>
              </a:rPr>
              <a:t>円税込</a:t>
            </a:r>
            <a:r>
              <a:rPr lang="en-US" altLang="ja-JP" sz="1400" dirty="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２＝</a:t>
            </a:r>
            <a:r>
              <a:rPr lang="en-US" altLang="ja-JP" sz="1400" dirty="0">
                <a:latin typeface="ＭＳ Ｐゴシック" panose="020B0600070205080204" pitchFamily="50" charset="-128"/>
                <a:ea typeface="ＭＳ Ｐゴシック" panose="020B0600070205080204" pitchFamily="50" charset="-128"/>
              </a:rPr>
              <a:t>11,000</a:t>
            </a:r>
            <a:r>
              <a:rPr lang="ja-JP" altLang="en-US" sz="1400" dirty="0">
                <a:latin typeface="ＭＳ Ｐゴシック" panose="020B0600070205080204" pitchFamily="50" charset="-128"/>
                <a:ea typeface="ＭＳ Ｐゴシック" panose="020B0600070205080204" pitchFamily="50" charset="-128"/>
              </a:rPr>
              <a:t>円を上記に含む。</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＜活動に必要な費用＞合格後の認定料</a:t>
            </a:r>
            <a:r>
              <a:rPr lang="en-US" altLang="ja-JP" sz="1400" dirty="0">
                <a:latin typeface="ＭＳ Ｐゴシック" panose="020B0600070205080204" pitchFamily="50" charset="-128"/>
                <a:ea typeface="ＭＳ Ｐゴシック" panose="020B0600070205080204" pitchFamily="50" charset="-128"/>
              </a:rPr>
              <a:t>1</a:t>
            </a:r>
            <a:r>
              <a:rPr lang="ja-JP" altLang="en-US" sz="1400" dirty="0">
                <a:latin typeface="ＭＳ Ｐゴシック" panose="020B0600070205080204" pitchFamily="50" charset="-128"/>
                <a:ea typeface="ＭＳ Ｐゴシック" panose="020B0600070205080204" pitchFamily="50" charset="-128"/>
              </a:rPr>
              <a:t>万円税別、</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認定講師会員年会費</a:t>
            </a:r>
            <a:r>
              <a:rPr lang="en-US" altLang="ja-JP" sz="1400" dirty="0">
                <a:latin typeface="ＭＳ Ｐゴシック" panose="020B0600070205080204" pitchFamily="50" charset="-128"/>
                <a:ea typeface="ＭＳ Ｐゴシック" panose="020B0600070205080204" pitchFamily="50" charset="-128"/>
              </a:rPr>
              <a:t>3</a:t>
            </a:r>
            <a:r>
              <a:rPr lang="ja-JP" altLang="en-US" sz="1400" dirty="0">
                <a:latin typeface="ＭＳ Ｐゴシック" panose="020B0600070205080204" pitchFamily="50" charset="-128"/>
                <a:ea typeface="ＭＳ Ｐゴシック" panose="020B0600070205080204" pitchFamily="50" charset="-128"/>
              </a:rPr>
              <a:t>万円税別は試験合格後に別途必要となります。</a:t>
            </a:r>
            <a:endParaRPr lang="en-US" altLang="ja-JP" sz="1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7200147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2C400FD-C324-DEBE-C644-F0619B42C0C2}"/>
              </a:ext>
            </a:extLst>
          </p:cNvPr>
          <p:cNvSpPr txBox="1"/>
          <p:nvPr/>
        </p:nvSpPr>
        <p:spPr>
          <a:xfrm>
            <a:off x="1160928" y="1251082"/>
            <a:ext cx="10443883" cy="4524315"/>
          </a:xfrm>
          <a:prstGeom prst="rect">
            <a:avLst/>
          </a:prstGeom>
          <a:noFill/>
        </p:spPr>
        <p:txBody>
          <a:bodyPr wrap="square" rtlCol="0">
            <a:spAutoFit/>
          </a:bodyPr>
          <a:lstStyle/>
          <a:p>
            <a:pPr algn="ctr"/>
            <a:r>
              <a:rPr kumimoji="1" lang="ja-JP" altLang="en-US" sz="9600" b="1" dirty="0"/>
              <a:t>ですが、</a:t>
            </a:r>
            <a:endParaRPr kumimoji="1" lang="en-US" altLang="ja-JP" sz="9600" b="1" dirty="0"/>
          </a:p>
          <a:p>
            <a:pPr algn="ctr"/>
            <a:r>
              <a:rPr lang="en-US" altLang="ja-JP" sz="9600" b="1" dirty="0"/>
              <a:t>WEB</a:t>
            </a:r>
            <a:r>
              <a:rPr lang="ja-JP" altLang="en-US" sz="9600" b="1" dirty="0"/>
              <a:t>説明会参加者限定で</a:t>
            </a:r>
            <a:endParaRPr kumimoji="1" lang="ja-JP" altLang="en-US" sz="9600" b="1" dirty="0"/>
          </a:p>
        </p:txBody>
      </p:sp>
    </p:spTree>
    <p:extLst>
      <p:ext uri="{BB962C8B-B14F-4D97-AF65-F5344CB8AC3E}">
        <p14:creationId xmlns:p14="http://schemas.microsoft.com/office/powerpoint/2010/main" val="10776315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58BA8D3-192D-5183-4A9F-3F65117123C9}"/>
              </a:ext>
            </a:extLst>
          </p:cNvPr>
          <p:cNvSpPr txBox="1"/>
          <p:nvPr/>
        </p:nvSpPr>
        <p:spPr>
          <a:xfrm>
            <a:off x="874058" y="1968259"/>
            <a:ext cx="10443883" cy="3046988"/>
          </a:xfrm>
          <a:prstGeom prst="rect">
            <a:avLst/>
          </a:prstGeom>
          <a:noFill/>
        </p:spPr>
        <p:txBody>
          <a:bodyPr wrap="square" rtlCol="0">
            <a:spAutoFit/>
          </a:bodyPr>
          <a:lstStyle/>
          <a:p>
            <a:pPr algn="ctr"/>
            <a:r>
              <a:rPr kumimoji="1" lang="en-US" altLang="ja-JP" sz="9600" b="1" dirty="0"/>
              <a:t>3</a:t>
            </a:r>
            <a:r>
              <a:rPr kumimoji="1" lang="ja-JP" altLang="en-US" sz="9600" b="1" dirty="0"/>
              <a:t>日間限定</a:t>
            </a:r>
            <a:endParaRPr kumimoji="1" lang="en-US" altLang="ja-JP" sz="9600" b="1" dirty="0"/>
          </a:p>
          <a:p>
            <a:pPr algn="ctr"/>
            <a:r>
              <a:rPr kumimoji="1" lang="ja-JP" altLang="en-US" sz="9600" b="1" dirty="0"/>
              <a:t>特別価格！</a:t>
            </a:r>
          </a:p>
        </p:txBody>
      </p:sp>
    </p:spTree>
    <p:extLst>
      <p:ext uri="{BB962C8B-B14F-4D97-AF65-F5344CB8AC3E}">
        <p14:creationId xmlns:p14="http://schemas.microsoft.com/office/powerpoint/2010/main" val="1243953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5EBB88-D18F-448A-A066-C9A72635C5B8}"/>
              </a:ext>
            </a:extLst>
          </p:cNvPr>
          <p:cNvSpPr>
            <a:spLocks noGrp="1"/>
          </p:cNvSpPr>
          <p:nvPr>
            <p:ph type="title"/>
          </p:nvPr>
        </p:nvSpPr>
        <p:spPr/>
        <p:txBody>
          <a:bodyPr>
            <a:normAutofit/>
          </a:bodyPr>
          <a:lstStyle/>
          <a:p>
            <a:r>
              <a:rPr kumimoji="1" lang="ja-JP" altLang="en-US" sz="3600" dirty="0"/>
              <a:t>一般社団法人日本おうちワーク協会とは？</a:t>
            </a:r>
          </a:p>
        </p:txBody>
      </p:sp>
      <p:pic>
        <p:nvPicPr>
          <p:cNvPr id="1026" name="Picture 2" descr="https://i1.wp.com/ouchi-work.jp/wp-content/uploads/2018/10/%E3%82%A8%E3%83%9E%E3%83%8E%E3%83%B3%E3%83%98%E3%83%83%E3%83%80%E3%83%BC-1.png?resize=750%2C195&amp;ssl=1">
            <a:extLst>
              <a:ext uri="{FF2B5EF4-FFF2-40B4-BE49-F238E27FC236}">
                <a16:creationId xmlns:a16="http://schemas.microsoft.com/office/drawing/2014/main" id="{D919366D-DBFC-44A8-9605-F42EDF1D2F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866" y="2655278"/>
            <a:ext cx="9523592" cy="24761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ããã¡ã¯ã¼ã¯åä¼æ¨ªé·">
            <a:extLst>
              <a:ext uri="{FF2B5EF4-FFF2-40B4-BE49-F238E27FC236}">
                <a16:creationId xmlns:a16="http://schemas.microsoft.com/office/drawing/2014/main" id="{28F5CA50-2165-4258-BE4F-9F4D1C122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0037" y="1815611"/>
            <a:ext cx="6191250" cy="142875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1F42961C-E155-433A-A8C2-8C01A2BE7755}"/>
              </a:ext>
            </a:extLst>
          </p:cNvPr>
          <p:cNvSpPr txBox="1"/>
          <p:nvPr/>
        </p:nvSpPr>
        <p:spPr>
          <a:xfrm>
            <a:off x="2716823" y="4967654"/>
            <a:ext cx="7192108" cy="523220"/>
          </a:xfrm>
          <a:prstGeom prst="rect">
            <a:avLst/>
          </a:prstGeom>
          <a:noFill/>
        </p:spPr>
        <p:txBody>
          <a:bodyPr wrap="square" rtlCol="0">
            <a:spAutoFit/>
          </a:bodyPr>
          <a:lstStyle/>
          <a:p>
            <a:pPr algn="ctr"/>
            <a:r>
              <a:rPr lang="ja-JP" altLang="en-US" sz="1400" dirty="0"/>
              <a:t>一般社団法人おうちワーク協会は家族のそばで「おうち」で働くという選択肢を広め、子育てや介護など制約のある人も自立し、イキイキと輝ける社会の発展に貢献します</a:t>
            </a:r>
            <a:endParaRPr kumimoji="1" lang="ja-JP" altLang="en-US" sz="1400" dirty="0"/>
          </a:p>
        </p:txBody>
      </p:sp>
      <p:pic>
        <p:nvPicPr>
          <p:cNvPr id="6" name="Picture 2" descr="sz227224_001.JPG">
            <a:extLst>
              <a:ext uri="{FF2B5EF4-FFF2-40B4-BE49-F238E27FC236}">
                <a16:creationId xmlns:a16="http://schemas.microsoft.com/office/drawing/2014/main" id="{C61C78CA-2854-4BA5-AA4E-A78312E7D3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238" y="4838345"/>
            <a:ext cx="2289263" cy="15252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8162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5652B43-2339-443E-5B0D-FBBD7A5AEE9E}"/>
              </a:ext>
            </a:extLst>
          </p:cNvPr>
          <p:cNvSpPr txBox="1"/>
          <p:nvPr/>
        </p:nvSpPr>
        <p:spPr>
          <a:xfrm>
            <a:off x="2738717" y="2644170"/>
            <a:ext cx="6351495" cy="1569660"/>
          </a:xfrm>
          <a:prstGeom prst="rect">
            <a:avLst/>
          </a:prstGeom>
          <a:noFill/>
        </p:spPr>
        <p:txBody>
          <a:bodyPr wrap="square" rtlCol="0">
            <a:spAutoFit/>
          </a:bodyPr>
          <a:lstStyle/>
          <a:p>
            <a:pPr algn="ctr"/>
            <a:r>
              <a:rPr kumimoji="1" lang="en-US" altLang="ja-JP" sz="9600" b="1" dirty="0"/>
              <a:t>40%OFF</a:t>
            </a:r>
            <a:endParaRPr kumimoji="1" lang="ja-JP" altLang="en-US" sz="9600" b="1" dirty="0"/>
          </a:p>
        </p:txBody>
      </p:sp>
    </p:spTree>
    <p:extLst>
      <p:ext uri="{BB962C8B-B14F-4D97-AF65-F5344CB8AC3E}">
        <p14:creationId xmlns:p14="http://schemas.microsoft.com/office/powerpoint/2010/main" val="10973453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C8B54D9-74E5-4822-B719-E9D53F3CA049}"/>
              </a:ext>
            </a:extLst>
          </p:cNvPr>
          <p:cNvSpPr/>
          <p:nvPr/>
        </p:nvSpPr>
        <p:spPr>
          <a:xfrm>
            <a:off x="8343001" y="5599373"/>
            <a:ext cx="3345446" cy="830997"/>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BA1ED483-CB15-4AA9-9E5A-C7D99B178018}"/>
              </a:ext>
            </a:extLst>
          </p:cNvPr>
          <p:cNvSpPr txBox="1">
            <a:spLocks/>
          </p:cNvSpPr>
          <p:nvPr/>
        </p:nvSpPr>
        <p:spPr>
          <a:xfrm>
            <a:off x="546847" y="395960"/>
            <a:ext cx="11141600" cy="1428802"/>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000" dirty="0">
                <a:latin typeface="HGPｺﾞｼｯｸE" panose="020B0900000000000000" pitchFamily="50" charset="-128"/>
                <a:ea typeface="HGPｺﾞｼｯｸE" panose="020B0900000000000000" pitchFamily="50" charset="-128"/>
              </a:rPr>
              <a:t>おうちワークアドバイザー認定</a:t>
            </a:r>
            <a:r>
              <a:rPr lang="ja-JP" altLang="ja-JP" sz="4000" dirty="0">
                <a:latin typeface="HGPｺﾞｼｯｸE" panose="020B0900000000000000" pitchFamily="50" charset="-128"/>
                <a:ea typeface="HGPｺﾞｼｯｸE" panose="020B0900000000000000" pitchFamily="50" charset="-128"/>
              </a:rPr>
              <a:t>講座</a:t>
            </a:r>
            <a:r>
              <a:rPr lang="ja-JP" altLang="en-US" sz="1800" dirty="0">
                <a:latin typeface="HGPｺﾞｼｯｸE" panose="020B0900000000000000" pitchFamily="50" charset="-128"/>
                <a:ea typeface="HGPｺﾞｼｯｸE" panose="020B0900000000000000" pitchFamily="50" charset="-128"/>
              </a:rPr>
              <a:t>（ブログコース）</a:t>
            </a:r>
          </a:p>
        </p:txBody>
      </p:sp>
      <p:sp>
        <p:nvSpPr>
          <p:cNvPr id="6" name="テキスト ボックス 5">
            <a:extLst>
              <a:ext uri="{FF2B5EF4-FFF2-40B4-BE49-F238E27FC236}">
                <a16:creationId xmlns:a16="http://schemas.microsoft.com/office/drawing/2014/main" id="{235EC2E0-E236-46E1-92F9-D32CF81BED61}"/>
              </a:ext>
            </a:extLst>
          </p:cNvPr>
          <p:cNvSpPr txBox="1"/>
          <p:nvPr/>
        </p:nvSpPr>
        <p:spPr>
          <a:xfrm>
            <a:off x="503553" y="1181750"/>
            <a:ext cx="11047217" cy="5509200"/>
          </a:xfrm>
          <a:prstGeom prst="rect">
            <a:avLst/>
          </a:prstGeom>
          <a:noFill/>
        </p:spPr>
        <p:txBody>
          <a:bodyPr wrap="square" rtlCol="0">
            <a:spAutoFit/>
          </a:bodyPr>
          <a:lstStyle/>
          <a:p>
            <a:r>
              <a:rPr lang="ja-JP" altLang="ja-JP" sz="2000" b="1" dirty="0">
                <a:latin typeface="ＭＳ Ｐゴシック" panose="020B0600070205080204" pitchFamily="50" charset="-128"/>
                <a:ea typeface="ＭＳ Ｐゴシック" panose="020B0600070205080204" pitchFamily="50" charset="-128"/>
              </a:rPr>
              <a:t>「</a:t>
            </a:r>
            <a:r>
              <a:rPr lang="ja-JP" altLang="en-US" sz="2000" b="1" dirty="0">
                <a:latin typeface="ＭＳ Ｐゴシック" panose="020B0600070205080204" pitchFamily="50" charset="-128"/>
                <a:ea typeface="ＭＳ Ｐゴシック" panose="020B0600070205080204" pitchFamily="50" charset="-128"/>
              </a:rPr>
              <a:t>おうちワークアドバイザー認定</a:t>
            </a:r>
            <a:r>
              <a:rPr lang="ja-JP" altLang="ja-JP" sz="2000" b="1" dirty="0">
                <a:latin typeface="ＭＳ Ｐゴシック" panose="020B0600070205080204" pitchFamily="50" charset="-128"/>
                <a:ea typeface="ＭＳ Ｐゴシック" panose="020B0600070205080204" pitchFamily="50" charset="-128"/>
              </a:rPr>
              <a:t>講座</a:t>
            </a:r>
            <a:r>
              <a:rPr lang="ja-JP" altLang="en-US" sz="2000" b="1" dirty="0">
                <a:latin typeface="ＭＳ Ｐゴシック" panose="020B0600070205080204" pitchFamily="50" charset="-128"/>
                <a:ea typeface="ＭＳ Ｐゴシック" panose="020B0600070205080204" pitchFamily="50" charset="-128"/>
              </a:rPr>
              <a:t>」</a:t>
            </a:r>
            <a:r>
              <a:rPr lang="ja-JP" altLang="ja-JP" sz="2000" b="1" dirty="0">
                <a:latin typeface="ＭＳ Ｐゴシック" panose="020B0600070205080204" pitchFamily="50" charset="-128"/>
                <a:ea typeface="ＭＳ Ｐゴシック" panose="020B0600070205080204" pitchFamily="50" charset="-128"/>
              </a:rPr>
              <a:t>では、</a:t>
            </a:r>
            <a:r>
              <a:rPr lang="ja-JP" altLang="en-US" sz="2000" b="1" dirty="0">
                <a:latin typeface="ＭＳ Ｐゴシック" panose="020B0600070205080204" pitchFamily="50" charset="-128"/>
                <a:ea typeface="ＭＳ Ｐゴシック" panose="020B0600070205080204" pitchFamily="50" charset="-128"/>
              </a:rPr>
              <a:t>アドセンスで月３万円稼ぐブログ</a:t>
            </a:r>
            <a:r>
              <a:rPr lang="ja-JP" altLang="ja-JP" sz="2000" b="1" dirty="0">
                <a:latin typeface="ＭＳ Ｐゴシック" panose="020B0600070205080204" pitchFamily="50" charset="-128"/>
                <a:ea typeface="ＭＳ Ｐゴシック" panose="020B0600070205080204" pitchFamily="50" charset="-128"/>
              </a:rPr>
              <a:t>講座開講の知識と技術</a:t>
            </a:r>
            <a:r>
              <a:rPr lang="ja-JP" altLang="en-US" sz="2000" b="1" dirty="0">
                <a:latin typeface="ＭＳ Ｐゴシック" panose="020B0600070205080204" pitchFamily="50" charset="-128"/>
                <a:ea typeface="ＭＳ Ｐゴシック" panose="020B0600070205080204" pitchFamily="50" charset="-128"/>
              </a:rPr>
              <a:t>、</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初級講座開設の為の集客やセールスの方法</a:t>
            </a:r>
            <a:r>
              <a:rPr lang="ja-JP" altLang="ja-JP" sz="2000" b="1" dirty="0">
                <a:latin typeface="ＭＳ Ｐゴシック" panose="020B0600070205080204" pitchFamily="50" charset="-128"/>
                <a:ea typeface="ＭＳ Ｐゴシック" panose="020B0600070205080204" pitchFamily="50" charset="-128"/>
              </a:rPr>
              <a:t>を</a:t>
            </a:r>
            <a:r>
              <a:rPr lang="ja-JP" altLang="en-US" sz="2000" b="1" dirty="0">
                <a:latin typeface="ＭＳ Ｐゴシック" panose="020B0600070205080204" pitchFamily="50" charset="-128"/>
                <a:ea typeface="ＭＳ Ｐゴシック" panose="020B0600070205080204" pitchFamily="50" charset="-128"/>
              </a:rPr>
              <a:t>２か月間</a:t>
            </a:r>
            <a:r>
              <a:rPr lang="ja-JP" altLang="ja-JP" sz="2000" b="1" dirty="0">
                <a:latin typeface="ＭＳ Ｐゴシック" panose="020B0600070205080204" pitchFamily="50" charset="-128"/>
                <a:ea typeface="ＭＳ Ｐゴシック" panose="020B0600070205080204" pitchFamily="50" charset="-128"/>
              </a:rPr>
              <a:t>で身につけることができます。</a:t>
            </a:r>
            <a:endParaRPr lang="en-US" altLang="ja-JP" sz="2000" b="1" dirty="0">
              <a:latin typeface="ＭＳ Ｐゴシック" panose="020B0600070205080204" pitchFamily="50" charset="-128"/>
              <a:ea typeface="ＭＳ Ｐゴシック" panose="020B0600070205080204" pitchFamily="50" charset="-128"/>
            </a:endParaRPr>
          </a:p>
          <a:p>
            <a:endParaRPr lang="en-US" altLang="ja-JP" b="1" dirty="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＜参加資格＞　自身の</a:t>
            </a:r>
            <a:r>
              <a:rPr lang="en-US" altLang="ja-JP" sz="1600" b="1" dirty="0" err="1">
                <a:latin typeface="ＭＳ Ｐゴシック" panose="020B0600070205080204" pitchFamily="50" charset="-128"/>
                <a:ea typeface="ＭＳ Ｐゴシック" panose="020B0600070205080204" pitchFamily="50" charset="-128"/>
              </a:rPr>
              <a:t>Wordpress</a:t>
            </a:r>
            <a:r>
              <a:rPr lang="ja-JP" altLang="en-US" sz="1600" b="1" dirty="0">
                <a:latin typeface="ＭＳ Ｐゴシック" panose="020B0600070205080204" pitchFamily="50" charset="-128"/>
                <a:ea typeface="ＭＳ Ｐゴシック" panose="020B0600070205080204" pitchFamily="50" charset="-128"/>
              </a:rPr>
              <a:t>のブログを持っていること、アドセンスで月</a:t>
            </a:r>
            <a:r>
              <a:rPr lang="en-US" altLang="ja-JP" sz="1600" b="1" dirty="0">
                <a:latin typeface="ＭＳ Ｐゴシック" panose="020B0600070205080204" pitchFamily="50" charset="-128"/>
                <a:ea typeface="ＭＳ Ｐゴシック" panose="020B0600070205080204" pitchFamily="50" charset="-128"/>
              </a:rPr>
              <a:t>5000</a:t>
            </a:r>
            <a:r>
              <a:rPr lang="ja-JP" altLang="en-US" sz="1600" b="1" dirty="0">
                <a:latin typeface="ＭＳ Ｐゴシック" panose="020B0600070205080204" pitchFamily="50" charset="-128"/>
                <a:ea typeface="ＭＳ Ｐゴシック" panose="020B0600070205080204" pitchFamily="50" charset="-128"/>
              </a:rPr>
              <a:t>円以上稼いでいる人（やる気重視！）</a:t>
            </a:r>
            <a:endParaRPr lang="en-US" altLang="ja-JP" sz="1600" b="1" dirty="0">
              <a:latin typeface="ＭＳ Ｐゴシック" panose="020B0600070205080204" pitchFamily="50" charset="-128"/>
              <a:ea typeface="ＭＳ Ｐゴシック" panose="020B0600070205080204" pitchFamily="50" charset="-128"/>
            </a:endParaRPr>
          </a:p>
          <a:p>
            <a:endParaRPr lang="ja-JP" altLang="ja-JP" sz="1600" b="1" dirty="0">
              <a:latin typeface="ＭＳ Ｐゴシック" panose="020B0600070205080204" pitchFamily="50" charset="-128"/>
              <a:ea typeface="ＭＳ Ｐゴシック" panose="020B0600070205080204" pitchFamily="50" charset="-128"/>
            </a:endParaRPr>
          </a:p>
          <a:p>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a:t>
            </a:r>
            <a:r>
              <a:rPr lang="ja-JP"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第</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３</a:t>
            </a:r>
            <a:r>
              <a:rPr lang="ja-JP"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期生</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受講期間＞　</a:t>
            </a:r>
            <a:r>
              <a:rPr lang="ja-JP"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　</a:t>
            </a:r>
            <a:r>
              <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2</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か月間　</a:t>
            </a:r>
            <a:r>
              <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4</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時間</a:t>
            </a:r>
            <a:r>
              <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×5</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日間＋</a:t>
            </a:r>
            <a:r>
              <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4</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時間　オンライン＆対面（名古屋）での試験開催</a:t>
            </a:r>
            <a:endPar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　</a:t>
            </a:r>
            <a:r>
              <a:rPr lang="en-US" altLang="ja-JP" sz="1600" b="1" dirty="0">
                <a:latin typeface="ＭＳ Ｐゴシック" panose="020B0600070205080204" pitchFamily="50" charset="-128"/>
                <a:ea typeface="ＭＳ Ｐゴシック" panose="020B0600070205080204" pitchFamily="50" charset="-128"/>
              </a:rPr>
              <a:t>※</a:t>
            </a:r>
            <a:r>
              <a:rPr lang="ja-JP" altLang="en-US" sz="1600" b="1" dirty="0">
                <a:latin typeface="ＭＳ Ｐゴシック" panose="020B0600070205080204" pitchFamily="50" charset="-128"/>
                <a:ea typeface="ＭＳ Ｐゴシック" panose="020B0600070205080204" pitchFamily="50" charset="-128"/>
              </a:rPr>
              <a:t>上記日程は、対面での受講</a:t>
            </a:r>
            <a:r>
              <a:rPr lang="en-US" altLang="ja-JP" sz="1600" b="1" dirty="0" err="1">
                <a:latin typeface="ＭＳ Ｐゴシック" panose="020B0600070205080204" pitchFamily="50" charset="-128"/>
                <a:ea typeface="ＭＳ Ｐゴシック" panose="020B0600070205080204" pitchFamily="50" charset="-128"/>
              </a:rPr>
              <a:t>orZoom</a:t>
            </a:r>
            <a:r>
              <a:rPr lang="ja-JP" altLang="en-US" sz="1600" b="1" dirty="0" err="1">
                <a:latin typeface="ＭＳ Ｐゴシック" panose="020B0600070205080204" pitchFamily="50" charset="-128"/>
                <a:ea typeface="ＭＳ Ｐゴシック" panose="020B0600070205080204" pitchFamily="50" charset="-128"/>
              </a:rPr>
              <a:t>での</a:t>
            </a:r>
            <a:r>
              <a:rPr lang="ja-JP" altLang="en-US" sz="1600" b="1" dirty="0">
                <a:latin typeface="ＭＳ Ｐゴシック" panose="020B0600070205080204" pitchFamily="50" charset="-128"/>
                <a:ea typeface="ＭＳ Ｐゴシック" panose="020B0600070205080204" pitchFamily="50" charset="-128"/>
              </a:rPr>
              <a:t>参加が可能。このほかオンラインでもサポートします。</a:t>
            </a:r>
            <a:endParaRPr lang="en-US" altLang="ja-JP" sz="1600" b="1" dirty="0">
              <a:latin typeface="ＭＳ Ｐゴシック" panose="020B0600070205080204" pitchFamily="50" charset="-128"/>
              <a:ea typeface="ＭＳ Ｐゴシック" panose="020B0600070205080204" pitchFamily="50" charset="-128"/>
            </a:endParaRPr>
          </a:p>
          <a:p>
            <a:endParaRPr lang="en-US" altLang="ja-JP" sz="1600" b="1" dirty="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a:t>
            </a:r>
            <a:r>
              <a:rPr lang="ja-JP" altLang="ja-JP" sz="1600" b="1" dirty="0">
                <a:latin typeface="ＭＳ Ｐゴシック" panose="020B0600070205080204" pitchFamily="50" charset="-128"/>
                <a:ea typeface="ＭＳ Ｐゴシック" panose="020B0600070205080204" pitchFamily="50" charset="-128"/>
              </a:rPr>
              <a:t>受講料</a:t>
            </a:r>
            <a:r>
              <a:rPr lang="ja-JP" altLang="en-US" sz="1600" b="1" dirty="0">
                <a:latin typeface="ＭＳ Ｐゴシック" panose="020B0600070205080204" pitchFamily="50" charset="-128"/>
                <a:ea typeface="ＭＳ Ｐゴシック" panose="020B0600070205080204" pitchFamily="50" charset="-128"/>
              </a:rPr>
              <a:t>＞　</a:t>
            </a:r>
            <a:r>
              <a:rPr lang="ja-JP" altLang="en-US" sz="4000" b="1" dirty="0">
                <a:solidFill>
                  <a:srgbClr val="FF0000"/>
                </a:solidFill>
                <a:latin typeface="ＭＳ Ｐゴシック" panose="020B0600070205080204" pitchFamily="50" charset="-128"/>
                <a:ea typeface="ＭＳ Ｐゴシック" panose="020B0600070205080204" pitchFamily="50" charset="-128"/>
              </a:rPr>
              <a:t>　　　</a:t>
            </a:r>
            <a:r>
              <a:rPr lang="ja-JP" altLang="en-US" sz="4000" dirty="0">
                <a:solidFill>
                  <a:srgbClr val="FF0000"/>
                </a:solidFill>
                <a:latin typeface="ＭＳ Ｐゴシック" panose="020B0600070205080204" pitchFamily="50" charset="-128"/>
                <a:ea typeface="ＭＳ Ｐゴシック" panose="020B0600070205080204" pitchFamily="50" charset="-128"/>
              </a:rPr>
              <a:t>　　　　　　　</a:t>
            </a:r>
            <a:endParaRPr lang="en-US" altLang="ja-JP" sz="4000" dirty="0">
              <a:solidFill>
                <a:srgbClr val="FF0000"/>
              </a:solidFill>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　　　　　　　　銀行振り込み　　分割払い</a:t>
            </a:r>
            <a:r>
              <a:rPr lang="en-US" altLang="ja-JP" sz="1600" b="1" dirty="0">
                <a:latin typeface="ＭＳ Ｐゴシック" panose="020B0600070205080204" pitchFamily="50" charset="-128"/>
                <a:ea typeface="ＭＳ Ｐゴシック" panose="020B0600070205080204" pitchFamily="50" charset="-128"/>
              </a:rPr>
              <a:t>3</a:t>
            </a:r>
            <a:r>
              <a:rPr lang="ja-JP" altLang="en-US" sz="1600" b="1" dirty="0">
                <a:latin typeface="ＭＳ Ｐゴシック" panose="020B0600070205080204" pitchFamily="50" charset="-128"/>
                <a:ea typeface="ＭＳ Ｐゴシック" panose="020B0600070205080204" pitchFamily="50" charset="-128"/>
              </a:rPr>
              <a:t>回までＯＫ（カード）</a:t>
            </a:r>
            <a:endParaRPr lang="en-US" altLang="ja-JP" sz="1600" b="1" dirty="0">
              <a:latin typeface="ＭＳ Ｐゴシック" panose="020B0600070205080204" pitchFamily="50" charset="-128"/>
              <a:ea typeface="ＭＳ Ｐゴシック" panose="020B0600070205080204" pitchFamily="50" charset="-128"/>
            </a:endParaRPr>
          </a:p>
          <a:p>
            <a:endParaRPr lang="en-US" altLang="ja-JP" sz="1600" b="1"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＜認定試験＞　　認定試験：</a:t>
            </a:r>
            <a:r>
              <a:rPr lang="en-US" altLang="ja-JP" sz="1400" dirty="0">
                <a:latin typeface="ＭＳ Ｐゴシック" panose="020B0600070205080204" pitchFamily="50" charset="-128"/>
                <a:ea typeface="ＭＳ Ｐゴシック" panose="020B0600070205080204" pitchFamily="50" charset="-128"/>
              </a:rPr>
              <a:t>5,500</a:t>
            </a:r>
            <a:r>
              <a:rPr lang="ja-JP" altLang="en-US" sz="1400" dirty="0">
                <a:latin typeface="ＭＳ Ｐゴシック" panose="020B0600070205080204" pitchFamily="50" charset="-128"/>
                <a:ea typeface="ＭＳ Ｐゴシック" panose="020B0600070205080204" pitchFamily="50" charset="-128"/>
              </a:rPr>
              <a:t>円税込を上記に含む。</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＜活動に必要な費用＞合格後の認定料</a:t>
            </a:r>
            <a:r>
              <a:rPr lang="en-US" altLang="ja-JP" sz="1400" dirty="0">
                <a:latin typeface="ＭＳ Ｐゴシック" panose="020B0600070205080204" pitchFamily="50" charset="-128"/>
                <a:ea typeface="ＭＳ Ｐゴシック" panose="020B0600070205080204" pitchFamily="50" charset="-128"/>
              </a:rPr>
              <a:t>1</a:t>
            </a:r>
            <a:r>
              <a:rPr lang="ja-JP" altLang="en-US" sz="1400" dirty="0">
                <a:latin typeface="ＭＳ Ｐゴシック" panose="020B0600070205080204" pitchFamily="50" charset="-128"/>
                <a:ea typeface="ＭＳ Ｐゴシック" panose="020B0600070205080204" pitchFamily="50" charset="-128"/>
              </a:rPr>
              <a:t>万円税別、認定講師会員年会費</a:t>
            </a:r>
            <a:r>
              <a:rPr lang="en-US" altLang="ja-JP" sz="1400" dirty="0">
                <a:latin typeface="ＭＳ Ｐゴシック" panose="020B0600070205080204" pitchFamily="50" charset="-128"/>
                <a:ea typeface="ＭＳ Ｐゴシック" panose="020B0600070205080204" pitchFamily="50" charset="-128"/>
              </a:rPr>
              <a:t>3</a:t>
            </a:r>
            <a:r>
              <a:rPr lang="ja-JP" altLang="en-US" sz="1400" dirty="0">
                <a:latin typeface="ＭＳ Ｐゴシック" panose="020B0600070205080204" pitchFamily="50" charset="-128"/>
                <a:ea typeface="ＭＳ Ｐゴシック" panose="020B0600070205080204" pitchFamily="50" charset="-128"/>
              </a:rPr>
              <a:t>万円税別は試験合格後に別途必要となります。</a:t>
            </a:r>
            <a:endParaRPr lang="en-US" altLang="ja-JP" sz="1400" dirty="0">
              <a:latin typeface="ＭＳ Ｐゴシック" panose="020B0600070205080204" pitchFamily="50" charset="-128"/>
              <a:ea typeface="ＭＳ Ｐゴシック" panose="020B0600070205080204" pitchFamily="50" charset="-128"/>
            </a:endParaRPr>
          </a:p>
          <a:p>
            <a:endParaRPr lang="en-US" altLang="ja-JP" sz="1600" b="1" dirty="0">
              <a:latin typeface="ＭＳ Ｐゴシック" panose="020B0600070205080204" pitchFamily="50" charset="-128"/>
              <a:ea typeface="ＭＳ Ｐゴシック" panose="020B0600070205080204" pitchFamily="50" charset="-128"/>
            </a:endParaRPr>
          </a:p>
          <a:p>
            <a:r>
              <a:rPr lang="ja-JP" altLang="en-US" sz="1600" b="1" dirty="0">
                <a:solidFill>
                  <a:srgbClr val="FF0000"/>
                </a:solidFill>
                <a:latin typeface="ＭＳ Ｐゴシック" panose="020B0600070205080204" pitchFamily="50" charset="-128"/>
                <a:ea typeface="ＭＳ Ｐゴシック" panose="020B0600070205080204" pitchFamily="50" charset="-128"/>
              </a:rPr>
              <a:t>＜定員＞　６名限定</a:t>
            </a:r>
            <a:endParaRPr lang="en-US" altLang="ja-JP" sz="1600" b="1" dirty="0">
              <a:solidFill>
                <a:srgbClr val="FF0000"/>
              </a:solidFill>
              <a:latin typeface="ＭＳ Ｐゴシック" panose="020B0600070205080204" pitchFamily="50" charset="-128"/>
              <a:ea typeface="ＭＳ Ｐゴシック" panose="020B0600070205080204" pitchFamily="50" charset="-128"/>
            </a:endParaRPr>
          </a:p>
          <a:p>
            <a:r>
              <a:rPr lang="ja-JP" altLang="en-US" sz="1600" b="1" dirty="0">
                <a:solidFill>
                  <a:srgbClr val="FF0000"/>
                </a:solidFill>
                <a:latin typeface="ＭＳ Ｐゴシック" panose="020B0600070205080204" pitchFamily="50" charset="-128"/>
                <a:ea typeface="ＭＳ Ｐゴシック" panose="020B0600070205080204" pitchFamily="50" charset="-128"/>
              </a:rPr>
              <a:t>＜申込〆切＞　</a:t>
            </a:r>
            <a:r>
              <a:rPr lang="en-US" altLang="ja-JP" sz="1600" b="1" dirty="0">
                <a:solidFill>
                  <a:srgbClr val="FF0000"/>
                </a:solidFill>
                <a:latin typeface="ＭＳ Ｐゴシック" panose="020B0600070205080204" pitchFamily="50" charset="-128"/>
                <a:ea typeface="ＭＳ Ｐゴシック" panose="020B0600070205080204" pitchFamily="50" charset="-128"/>
              </a:rPr>
              <a:t>10</a:t>
            </a:r>
            <a:r>
              <a:rPr lang="ja-JP" altLang="en-US" sz="1600" b="1" dirty="0">
                <a:solidFill>
                  <a:srgbClr val="FF0000"/>
                </a:solidFill>
                <a:latin typeface="ＭＳ Ｐゴシック" panose="020B0600070205080204" pitchFamily="50" charset="-128"/>
                <a:ea typeface="ＭＳ Ｐゴシック" panose="020B0600070205080204" pitchFamily="50" charset="-128"/>
              </a:rPr>
              <a:t>月</a:t>
            </a:r>
            <a:r>
              <a:rPr lang="en-US" altLang="ja-JP" sz="1600" b="1" dirty="0">
                <a:solidFill>
                  <a:srgbClr val="FF0000"/>
                </a:solidFill>
                <a:latin typeface="ＭＳ Ｐゴシック" panose="020B0600070205080204" pitchFamily="50" charset="-128"/>
                <a:ea typeface="ＭＳ Ｐゴシック" panose="020B0600070205080204" pitchFamily="50" charset="-128"/>
              </a:rPr>
              <a:t>15</a:t>
            </a:r>
            <a:r>
              <a:rPr lang="ja-JP" altLang="en-US" sz="1600" b="1" dirty="0">
                <a:solidFill>
                  <a:srgbClr val="FF0000"/>
                </a:solidFill>
                <a:latin typeface="ＭＳ Ｐゴシック" panose="020B0600070205080204" pitchFamily="50" charset="-128"/>
                <a:ea typeface="ＭＳ Ｐゴシック" panose="020B0600070205080204" pitchFamily="50" charset="-128"/>
              </a:rPr>
              <a:t>日（土）</a:t>
            </a:r>
            <a:r>
              <a:rPr lang="en-US" altLang="ja-JP" sz="1600" b="1" dirty="0">
                <a:solidFill>
                  <a:srgbClr val="FF0000"/>
                </a:solidFill>
                <a:latin typeface="ＭＳ Ｐゴシック" panose="020B0600070205080204" pitchFamily="50" charset="-128"/>
                <a:ea typeface="ＭＳ Ｐゴシック" panose="020B0600070205080204" pitchFamily="50" charset="-128"/>
              </a:rPr>
              <a:t>23</a:t>
            </a:r>
            <a:r>
              <a:rPr lang="ja-JP" altLang="en-US" sz="1600" b="1" dirty="0">
                <a:solidFill>
                  <a:srgbClr val="FF0000"/>
                </a:solidFill>
                <a:latin typeface="ＭＳ Ｐゴシック" panose="020B0600070205080204" pitchFamily="50" charset="-128"/>
                <a:ea typeface="ＭＳ Ｐゴシック" panose="020B0600070205080204" pitchFamily="50" charset="-128"/>
              </a:rPr>
              <a:t>：</a:t>
            </a:r>
            <a:r>
              <a:rPr lang="en-US" altLang="ja-JP" sz="1600" b="1" dirty="0">
                <a:solidFill>
                  <a:srgbClr val="FF0000"/>
                </a:solidFill>
                <a:latin typeface="ＭＳ Ｐゴシック" panose="020B0600070205080204" pitchFamily="50" charset="-128"/>
                <a:ea typeface="ＭＳ Ｐゴシック" panose="020B0600070205080204" pitchFamily="50" charset="-128"/>
              </a:rPr>
              <a:t>59</a:t>
            </a:r>
            <a:r>
              <a:rPr lang="ja-JP" altLang="en-US" sz="1600" b="1" dirty="0">
                <a:solidFill>
                  <a:srgbClr val="FF0000"/>
                </a:solidFill>
                <a:latin typeface="ＭＳ Ｐゴシック" panose="020B0600070205080204" pitchFamily="50" charset="-128"/>
                <a:ea typeface="ＭＳ Ｐゴシック" panose="020B0600070205080204" pitchFamily="50" charset="-128"/>
              </a:rPr>
              <a:t>まで</a:t>
            </a:r>
            <a:endParaRPr lang="en-US" altLang="ja-JP" sz="1600" b="1" dirty="0">
              <a:solidFill>
                <a:srgbClr val="FF0000"/>
              </a:solidFill>
              <a:latin typeface="ＭＳ Ｐゴシック" panose="020B0600070205080204" pitchFamily="50" charset="-128"/>
              <a:ea typeface="ＭＳ Ｐゴシック" panose="020B0600070205080204" pitchFamily="50" charset="-128"/>
            </a:endParaRPr>
          </a:p>
          <a:p>
            <a:endParaRPr lang="en-US" altLang="ja-JP" sz="1600" b="1" dirty="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a:t>
            </a:r>
            <a:r>
              <a:rPr lang="ja-JP" altLang="ja-JP" sz="1600" b="1" dirty="0">
                <a:latin typeface="ＭＳ Ｐゴシック" panose="020B0600070205080204" pitchFamily="50" charset="-128"/>
                <a:ea typeface="ＭＳ Ｐゴシック" panose="020B0600070205080204" pitchFamily="50" charset="-128"/>
              </a:rPr>
              <a:t>講座内容</a:t>
            </a:r>
            <a:r>
              <a:rPr lang="ja-JP" altLang="en-US" sz="1600" b="1" dirty="0">
                <a:latin typeface="ＭＳ Ｐゴシック" panose="020B0600070205080204" pitchFamily="50" charset="-128"/>
                <a:ea typeface="ＭＳ Ｐゴシック" panose="020B0600070205080204" pitchFamily="50" charset="-128"/>
              </a:rPr>
              <a:t>＞　入門講座開講スキル、教材を使った講座のプレゼンや受講生への教え方、</a:t>
            </a:r>
            <a:r>
              <a:rPr lang="en-US" altLang="ja-JP" sz="1600" b="1" dirty="0">
                <a:latin typeface="ＭＳ Ｐゴシック" panose="020B0600070205080204" pitchFamily="50" charset="-128"/>
                <a:ea typeface="ＭＳ Ｐゴシック" panose="020B0600070205080204" pitchFamily="50" charset="-128"/>
              </a:rPr>
              <a:t>SNS</a:t>
            </a:r>
            <a:r>
              <a:rPr lang="ja-JP" altLang="en-US" sz="1600" b="1" dirty="0">
                <a:latin typeface="ＭＳ Ｐゴシック" panose="020B0600070205080204" pitchFamily="50" charset="-128"/>
                <a:ea typeface="ＭＳ Ｐゴシック" panose="020B0600070205080204" pitchFamily="50" charset="-128"/>
              </a:rPr>
              <a:t>開設や集客方法、地域密着型での集客導線の作成と実施をしていきます。</a:t>
            </a:r>
            <a:endParaRPr lang="ja-JP" altLang="ja-JP" sz="1600" b="1"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8" name="テキスト ボックス 7">
            <a:extLst>
              <a:ext uri="{FF2B5EF4-FFF2-40B4-BE49-F238E27FC236}">
                <a16:creationId xmlns:a16="http://schemas.microsoft.com/office/drawing/2014/main" id="{BC349A0C-C650-44AF-8339-375B76DF44D4}"/>
              </a:ext>
            </a:extLst>
          </p:cNvPr>
          <p:cNvSpPr txBox="1"/>
          <p:nvPr/>
        </p:nvSpPr>
        <p:spPr>
          <a:xfrm>
            <a:off x="8270796" y="3295134"/>
            <a:ext cx="2415989" cy="769441"/>
          </a:xfrm>
          <a:prstGeom prst="rect">
            <a:avLst/>
          </a:prstGeom>
          <a:noFill/>
        </p:spPr>
        <p:txBody>
          <a:bodyPr wrap="square" rtlCol="0">
            <a:spAutoFit/>
          </a:bodyPr>
          <a:lstStyle/>
          <a:p>
            <a:r>
              <a:rPr lang="en-US" altLang="ja-JP" sz="4400" b="1" dirty="0">
                <a:solidFill>
                  <a:srgbClr val="FF0000"/>
                </a:solidFill>
              </a:rPr>
              <a:t>198</a:t>
            </a:r>
            <a:r>
              <a:rPr kumimoji="1" lang="en-US" altLang="ja-JP" sz="4400" b="1" dirty="0">
                <a:solidFill>
                  <a:srgbClr val="FF0000"/>
                </a:solidFill>
              </a:rPr>
              <a:t>,000</a:t>
            </a:r>
            <a:endParaRPr kumimoji="1" lang="ja-JP" altLang="en-US" sz="4400" b="1" dirty="0">
              <a:solidFill>
                <a:srgbClr val="FF0000"/>
              </a:solidFill>
            </a:endParaRPr>
          </a:p>
        </p:txBody>
      </p:sp>
      <p:grpSp>
        <p:nvGrpSpPr>
          <p:cNvPr id="10" name="グループ化 9">
            <a:extLst>
              <a:ext uri="{FF2B5EF4-FFF2-40B4-BE49-F238E27FC236}">
                <a16:creationId xmlns:a16="http://schemas.microsoft.com/office/drawing/2014/main" id="{422FAC60-A1F3-4D2D-9EDD-A40A2EC908E4}"/>
              </a:ext>
            </a:extLst>
          </p:cNvPr>
          <p:cNvGrpSpPr/>
          <p:nvPr/>
        </p:nvGrpSpPr>
        <p:grpSpPr>
          <a:xfrm>
            <a:off x="10297248" y="3398034"/>
            <a:ext cx="779074" cy="528041"/>
            <a:chOff x="10288283" y="3362141"/>
            <a:chExt cx="779074" cy="528041"/>
          </a:xfrm>
        </p:grpSpPr>
        <p:sp>
          <p:nvSpPr>
            <p:cNvPr id="7" name="テキスト ボックス 6">
              <a:extLst>
                <a:ext uri="{FF2B5EF4-FFF2-40B4-BE49-F238E27FC236}">
                  <a16:creationId xmlns:a16="http://schemas.microsoft.com/office/drawing/2014/main" id="{E7C44A79-05B2-43A3-8A04-30DFFA9BB7B9}"/>
                </a:ext>
              </a:extLst>
            </p:cNvPr>
            <p:cNvSpPr txBox="1"/>
            <p:nvPr/>
          </p:nvSpPr>
          <p:spPr>
            <a:xfrm>
              <a:off x="10288283" y="3362141"/>
              <a:ext cx="779074" cy="246221"/>
            </a:xfrm>
            <a:prstGeom prst="rect">
              <a:avLst/>
            </a:prstGeom>
            <a:noFill/>
          </p:spPr>
          <p:txBody>
            <a:bodyPr wrap="square" rtlCol="0">
              <a:spAutoFit/>
            </a:bodyPr>
            <a:lstStyle/>
            <a:p>
              <a:r>
                <a:rPr kumimoji="1" lang="ja-JP" altLang="en-US" sz="1000" dirty="0">
                  <a:solidFill>
                    <a:srgbClr val="FF0000"/>
                  </a:solidFill>
                </a:rPr>
                <a:t>（税込）</a:t>
              </a:r>
            </a:p>
          </p:txBody>
        </p:sp>
        <p:sp>
          <p:nvSpPr>
            <p:cNvPr id="9" name="テキスト ボックス 8">
              <a:extLst>
                <a:ext uri="{FF2B5EF4-FFF2-40B4-BE49-F238E27FC236}">
                  <a16:creationId xmlns:a16="http://schemas.microsoft.com/office/drawing/2014/main" id="{5D1B4948-93E9-4E4E-A288-FD94E5020C02}"/>
                </a:ext>
              </a:extLst>
            </p:cNvPr>
            <p:cNvSpPr txBox="1"/>
            <p:nvPr/>
          </p:nvSpPr>
          <p:spPr>
            <a:xfrm>
              <a:off x="10424793" y="3520850"/>
              <a:ext cx="539041" cy="369332"/>
            </a:xfrm>
            <a:prstGeom prst="rect">
              <a:avLst/>
            </a:prstGeom>
            <a:noFill/>
          </p:spPr>
          <p:txBody>
            <a:bodyPr wrap="square" rtlCol="0">
              <a:spAutoFit/>
            </a:bodyPr>
            <a:lstStyle/>
            <a:p>
              <a:r>
                <a:rPr kumimoji="1" lang="ja-JP" altLang="en-US" b="1" dirty="0">
                  <a:solidFill>
                    <a:srgbClr val="FF0000"/>
                  </a:solidFill>
                </a:rPr>
                <a:t>円</a:t>
              </a:r>
            </a:p>
          </p:txBody>
        </p:sp>
      </p:grpSp>
      <p:grpSp>
        <p:nvGrpSpPr>
          <p:cNvPr id="14" name="グループ化 13">
            <a:extLst>
              <a:ext uri="{FF2B5EF4-FFF2-40B4-BE49-F238E27FC236}">
                <a16:creationId xmlns:a16="http://schemas.microsoft.com/office/drawing/2014/main" id="{8A596E26-F27F-43AF-B6F0-EC5C2E259497}"/>
              </a:ext>
            </a:extLst>
          </p:cNvPr>
          <p:cNvGrpSpPr/>
          <p:nvPr/>
        </p:nvGrpSpPr>
        <p:grpSpPr>
          <a:xfrm>
            <a:off x="5380359" y="3383668"/>
            <a:ext cx="2415989" cy="646331"/>
            <a:chOff x="5105399" y="3382351"/>
            <a:chExt cx="2415989" cy="646331"/>
          </a:xfrm>
        </p:grpSpPr>
        <p:sp>
          <p:nvSpPr>
            <p:cNvPr id="2" name="テキスト ボックス 1">
              <a:extLst>
                <a:ext uri="{FF2B5EF4-FFF2-40B4-BE49-F238E27FC236}">
                  <a16:creationId xmlns:a16="http://schemas.microsoft.com/office/drawing/2014/main" id="{131FAB50-0D69-4759-9E40-04A7E9D7476D}"/>
                </a:ext>
              </a:extLst>
            </p:cNvPr>
            <p:cNvSpPr txBox="1"/>
            <p:nvPr/>
          </p:nvSpPr>
          <p:spPr>
            <a:xfrm>
              <a:off x="5105399" y="3382351"/>
              <a:ext cx="2415989" cy="646331"/>
            </a:xfrm>
            <a:prstGeom prst="rect">
              <a:avLst/>
            </a:prstGeom>
            <a:noFill/>
          </p:spPr>
          <p:txBody>
            <a:bodyPr wrap="square" rtlCol="0">
              <a:spAutoFit/>
            </a:bodyPr>
            <a:lstStyle/>
            <a:p>
              <a:r>
                <a:rPr kumimoji="1" lang="en-US" altLang="ja-JP" sz="3600" b="1" dirty="0">
                  <a:solidFill>
                    <a:srgbClr val="FF0000"/>
                  </a:solidFill>
                </a:rPr>
                <a:t>330,000</a:t>
              </a:r>
              <a:endParaRPr kumimoji="1" lang="ja-JP" altLang="en-US" sz="3600" b="1" dirty="0">
                <a:solidFill>
                  <a:srgbClr val="FF0000"/>
                </a:solidFill>
              </a:endParaRPr>
            </a:p>
          </p:txBody>
        </p:sp>
        <p:grpSp>
          <p:nvGrpSpPr>
            <p:cNvPr id="11" name="グループ化 10">
              <a:extLst>
                <a:ext uri="{FF2B5EF4-FFF2-40B4-BE49-F238E27FC236}">
                  <a16:creationId xmlns:a16="http://schemas.microsoft.com/office/drawing/2014/main" id="{96ED764F-8445-47ED-BCB5-35FE9BD04B9B}"/>
                </a:ext>
              </a:extLst>
            </p:cNvPr>
            <p:cNvGrpSpPr/>
            <p:nvPr/>
          </p:nvGrpSpPr>
          <p:grpSpPr>
            <a:xfrm>
              <a:off x="6722999" y="3433634"/>
              <a:ext cx="779074" cy="514318"/>
              <a:chOff x="9803536" y="2805442"/>
              <a:chExt cx="779074" cy="514318"/>
            </a:xfrm>
          </p:grpSpPr>
          <p:sp>
            <p:nvSpPr>
              <p:cNvPr id="12" name="テキスト ボックス 11">
                <a:extLst>
                  <a:ext uri="{FF2B5EF4-FFF2-40B4-BE49-F238E27FC236}">
                    <a16:creationId xmlns:a16="http://schemas.microsoft.com/office/drawing/2014/main" id="{52459C6C-0A6E-45EC-8341-57F97A521010}"/>
                  </a:ext>
                </a:extLst>
              </p:cNvPr>
              <p:cNvSpPr txBox="1"/>
              <p:nvPr/>
            </p:nvSpPr>
            <p:spPr>
              <a:xfrm>
                <a:off x="9803536" y="2805442"/>
                <a:ext cx="779074" cy="246221"/>
              </a:xfrm>
              <a:prstGeom prst="rect">
                <a:avLst/>
              </a:prstGeom>
              <a:noFill/>
            </p:spPr>
            <p:txBody>
              <a:bodyPr wrap="square" rtlCol="0">
                <a:spAutoFit/>
              </a:bodyPr>
              <a:lstStyle/>
              <a:p>
                <a:r>
                  <a:rPr kumimoji="1" lang="ja-JP" altLang="en-US" sz="1000" dirty="0">
                    <a:solidFill>
                      <a:srgbClr val="FF0000"/>
                    </a:solidFill>
                  </a:rPr>
                  <a:t>（税別）</a:t>
                </a:r>
              </a:p>
            </p:txBody>
          </p:sp>
          <p:sp>
            <p:nvSpPr>
              <p:cNvPr id="13" name="テキスト ボックス 12">
                <a:extLst>
                  <a:ext uri="{FF2B5EF4-FFF2-40B4-BE49-F238E27FC236}">
                    <a16:creationId xmlns:a16="http://schemas.microsoft.com/office/drawing/2014/main" id="{6C69F334-86AF-47BC-939E-4EE31C10656E}"/>
                  </a:ext>
                </a:extLst>
              </p:cNvPr>
              <p:cNvSpPr txBox="1"/>
              <p:nvPr/>
            </p:nvSpPr>
            <p:spPr>
              <a:xfrm>
                <a:off x="9930377" y="2950428"/>
                <a:ext cx="539041" cy="369332"/>
              </a:xfrm>
              <a:prstGeom prst="rect">
                <a:avLst/>
              </a:prstGeom>
              <a:noFill/>
            </p:spPr>
            <p:txBody>
              <a:bodyPr wrap="square" rtlCol="0">
                <a:spAutoFit/>
              </a:bodyPr>
              <a:lstStyle/>
              <a:p>
                <a:r>
                  <a:rPr kumimoji="1" lang="ja-JP" altLang="en-US" b="1" dirty="0">
                    <a:solidFill>
                      <a:srgbClr val="FF0000"/>
                    </a:solidFill>
                  </a:rPr>
                  <a:t>円</a:t>
                </a:r>
              </a:p>
            </p:txBody>
          </p:sp>
        </p:grpSp>
      </p:grpSp>
      <p:cxnSp>
        <p:nvCxnSpPr>
          <p:cNvPr id="16" name="直線コネクタ 15">
            <a:extLst>
              <a:ext uri="{FF2B5EF4-FFF2-40B4-BE49-F238E27FC236}">
                <a16:creationId xmlns:a16="http://schemas.microsoft.com/office/drawing/2014/main" id="{6819BB60-C685-4518-B4D6-105471CF6551}"/>
              </a:ext>
            </a:extLst>
          </p:cNvPr>
          <p:cNvCxnSpPr>
            <a:cxnSpLocks/>
          </p:cNvCxnSpPr>
          <p:nvPr/>
        </p:nvCxnSpPr>
        <p:spPr>
          <a:xfrm flipV="1">
            <a:off x="5380359" y="3423049"/>
            <a:ext cx="2026452" cy="420969"/>
          </a:xfrm>
          <a:prstGeom prst="line">
            <a:avLst/>
          </a:prstGeom>
        </p:spPr>
        <p:style>
          <a:lnRef idx="3">
            <a:schemeClr val="dk1"/>
          </a:lnRef>
          <a:fillRef idx="0">
            <a:schemeClr val="dk1"/>
          </a:fillRef>
          <a:effectRef idx="2">
            <a:schemeClr val="dk1"/>
          </a:effectRef>
          <a:fontRef idx="minor">
            <a:schemeClr val="tx1"/>
          </a:fontRef>
        </p:style>
      </p:cxnSp>
      <p:sp>
        <p:nvSpPr>
          <p:cNvPr id="20" name="テキスト ボックス 19">
            <a:extLst>
              <a:ext uri="{FF2B5EF4-FFF2-40B4-BE49-F238E27FC236}">
                <a16:creationId xmlns:a16="http://schemas.microsoft.com/office/drawing/2014/main" id="{457384F1-F7CF-4457-B1EE-03EB0E1617C3}"/>
              </a:ext>
            </a:extLst>
          </p:cNvPr>
          <p:cNvSpPr txBox="1"/>
          <p:nvPr/>
        </p:nvSpPr>
        <p:spPr>
          <a:xfrm>
            <a:off x="1590762" y="3414445"/>
            <a:ext cx="3963043" cy="584775"/>
          </a:xfrm>
          <a:prstGeom prst="rect">
            <a:avLst/>
          </a:prstGeom>
          <a:noFill/>
        </p:spPr>
        <p:txBody>
          <a:bodyPr wrap="square" rtlCol="0">
            <a:spAutoFit/>
          </a:bodyPr>
          <a:lstStyle/>
          <a:p>
            <a:r>
              <a:rPr kumimoji="1" lang="ja-JP" altLang="en-US" sz="3200" b="1" dirty="0">
                <a:solidFill>
                  <a:srgbClr val="FF0000"/>
                </a:solidFill>
              </a:rPr>
              <a:t>説明会参加限定価格</a:t>
            </a:r>
          </a:p>
        </p:txBody>
      </p:sp>
      <p:cxnSp>
        <p:nvCxnSpPr>
          <p:cNvPr id="22" name="直線矢印コネクタ 21">
            <a:extLst>
              <a:ext uri="{FF2B5EF4-FFF2-40B4-BE49-F238E27FC236}">
                <a16:creationId xmlns:a16="http://schemas.microsoft.com/office/drawing/2014/main" id="{B64C9BEA-D590-49A0-B950-A537E241EEFD}"/>
              </a:ext>
            </a:extLst>
          </p:cNvPr>
          <p:cNvCxnSpPr/>
          <p:nvPr/>
        </p:nvCxnSpPr>
        <p:spPr>
          <a:xfrm>
            <a:off x="7692825" y="3644255"/>
            <a:ext cx="4744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四角形: 角を丸くする 2">
            <a:extLst>
              <a:ext uri="{FF2B5EF4-FFF2-40B4-BE49-F238E27FC236}">
                <a16:creationId xmlns:a16="http://schemas.microsoft.com/office/drawing/2014/main" id="{23B697F1-629B-1A60-CF94-86892067B164}"/>
              </a:ext>
            </a:extLst>
          </p:cNvPr>
          <p:cNvSpPr/>
          <p:nvPr/>
        </p:nvSpPr>
        <p:spPr>
          <a:xfrm>
            <a:off x="10015724" y="2588571"/>
            <a:ext cx="1452283" cy="62733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b="1" dirty="0"/>
              <a:t>40</a:t>
            </a:r>
            <a:r>
              <a:rPr kumimoji="1" lang="ja-JP" altLang="en-US" b="1" dirty="0"/>
              <a:t>％</a:t>
            </a:r>
            <a:r>
              <a:rPr kumimoji="1" lang="en-US" altLang="ja-JP" b="1" dirty="0"/>
              <a:t>OFF</a:t>
            </a:r>
            <a:endParaRPr kumimoji="1" lang="ja-JP" altLang="en-US" b="1" dirty="0"/>
          </a:p>
        </p:txBody>
      </p:sp>
    </p:spTree>
    <p:extLst>
      <p:ext uri="{BB962C8B-B14F-4D97-AF65-F5344CB8AC3E}">
        <p14:creationId xmlns:p14="http://schemas.microsoft.com/office/powerpoint/2010/main" val="28490835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51C61D0-99AC-5EBF-F98B-73B0B2357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正方形/長方形 3">
            <a:extLst>
              <a:ext uri="{FF2B5EF4-FFF2-40B4-BE49-F238E27FC236}">
                <a16:creationId xmlns:a16="http://schemas.microsoft.com/office/drawing/2014/main" id="{1C8B54D9-74E5-4822-B719-E9D53F3CA049}"/>
              </a:ext>
            </a:extLst>
          </p:cNvPr>
          <p:cNvSpPr/>
          <p:nvPr/>
        </p:nvSpPr>
        <p:spPr>
          <a:xfrm>
            <a:off x="8343001" y="5599373"/>
            <a:ext cx="3345446" cy="830997"/>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BA1ED483-CB15-4AA9-9E5A-C7D99B178018}"/>
              </a:ext>
            </a:extLst>
          </p:cNvPr>
          <p:cNvSpPr txBox="1">
            <a:spLocks/>
          </p:cNvSpPr>
          <p:nvPr/>
        </p:nvSpPr>
        <p:spPr>
          <a:xfrm>
            <a:off x="960753" y="427630"/>
            <a:ext cx="10515600" cy="1428802"/>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000" dirty="0">
                <a:latin typeface="HGPｺﾞｼｯｸE" panose="020B0900000000000000" pitchFamily="50" charset="-128"/>
                <a:ea typeface="HGPｺﾞｼｯｸE" panose="020B0900000000000000" pitchFamily="50" charset="-128"/>
              </a:rPr>
              <a:t>おうちワークアドバイザー認定</a:t>
            </a:r>
            <a:r>
              <a:rPr lang="ja-JP" altLang="ja-JP" sz="4000" dirty="0">
                <a:latin typeface="HGPｺﾞｼｯｸE" panose="020B0900000000000000" pitchFamily="50" charset="-128"/>
                <a:ea typeface="HGPｺﾞｼｯｸE" panose="020B0900000000000000" pitchFamily="50" charset="-128"/>
              </a:rPr>
              <a:t>講座</a:t>
            </a:r>
            <a:r>
              <a:rPr lang="en-US" altLang="ja-JP" sz="2000" dirty="0">
                <a:latin typeface="HGPｺﾞｼｯｸE" panose="020B0900000000000000" pitchFamily="50" charset="-128"/>
                <a:ea typeface="HGPｺﾞｼｯｸE" panose="020B0900000000000000" pitchFamily="50" charset="-128"/>
              </a:rPr>
              <a:t>(WEB</a:t>
            </a:r>
            <a:r>
              <a:rPr lang="ja-JP" altLang="en-US" sz="2000" dirty="0">
                <a:latin typeface="HGPｺﾞｼｯｸE" panose="020B0900000000000000" pitchFamily="50" charset="-128"/>
                <a:ea typeface="HGPｺﾞｼｯｸE" panose="020B0900000000000000" pitchFamily="50" charset="-128"/>
              </a:rPr>
              <a:t>ライターコース</a:t>
            </a:r>
            <a:r>
              <a:rPr lang="en-US" altLang="ja-JP" sz="2000" dirty="0">
                <a:latin typeface="HGPｺﾞｼｯｸE" panose="020B0900000000000000" pitchFamily="50" charset="-128"/>
                <a:ea typeface="HGPｺﾞｼｯｸE" panose="020B0900000000000000" pitchFamily="50" charset="-128"/>
              </a:rPr>
              <a:t>)</a:t>
            </a:r>
            <a:endParaRPr lang="ja-JP" altLang="en-US" sz="4000" dirty="0">
              <a:latin typeface="HGPｺﾞｼｯｸE" panose="020B0900000000000000" pitchFamily="50" charset="-128"/>
              <a:ea typeface="HGPｺﾞｼｯｸE" panose="020B0900000000000000" pitchFamily="50" charset="-128"/>
            </a:endParaRPr>
          </a:p>
        </p:txBody>
      </p:sp>
      <p:sp>
        <p:nvSpPr>
          <p:cNvPr id="6" name="テキスト ボックス 5">
            <a:extLst>
              <a:ext uri="{FF2B5EF4-FFF2-40B4-BE49-F238E27FC236}">
                <a16:creationId xmlns:a16="http://schemas.microsoft.com/office/drawing/2014/main" id="{235EC2E0-E236-46E1-92F9-D32CF81BED61}"/>
              </a:ext>
            </a:extLst>
          </p:cNvPr>
          <p:cNvSpPr txBox="1"/>
          <p:nvPr/>
        </p:nvSpPr>
        <p:spPr>
          <a:xfrm>
            <a:off x="503553" y="1142031"/>
            <a:ext cx="11047217" cy="5786199"/>
          </a:xfrm>
          <a:prstGeom prst="rect">
            <a:avLst/>
          </a:prstGeom>
          <a:noFill/>
        </p:spPr>
        <p:txBody>
          <a:bodyPr wrap="square" rtlCol="0">
            <a:spAutoFit/>
          </a:bodyPr>
          <a:lstStyle/>
          <a:p>
            <a:r>
              <a:rPr lang="ja-JP" altLang="ja-JP" sz="2000" b="1" dirty="0">
                <a:latin typeface="ＭＳ Ｐゴシック" panose="020B0600070205080204" pitchFamily="50" charset="-128"/>
                <a:ea typeface="ＭＳ Ｐゴシック" panose="020B0600070205080204" pitchFamily="50" charset="-128"/>
              </a:rPr>
              <a:t>「</a:t>
            </a:r>
            <a:r>
              <a:rPr lang="ja-JP" altLang="en-US" sz="2000" b="1" dirty="0">
                <a:latin typeface="ＭＳ Ｐゴシック" panose="020B0600070205080204" pitchFamily="50" charset="-128"/>
                <a:ea typeface="ＭＳ Ｐゴシック" panose="020B0600070205080204" pitchFamily="50" charset="-128"/>
              </a:rPr>
              <a:t>おうちワークアドバイザー認定</a:t>
            </a:r>
            <a:r>
              <a:rPr lang="ja-JP" altLang="ja-JP" sz="2000" b="1" dirty="0">
                <a:latin typeface="ＭＳ Ｐゴシック" panose="020B0600070205080204" pitchFamily="50" charset="-128"/>
                <a:ea typeface="ＭＳ Ｐゴシック" panose="020B0600070205080204" pitchFamily="50" charset="-128"/>
              </a:rPr>
              <a:t>講座</a:t>
            </a:r>
            <a:r>
              <a:rPr lang="ja-JP" altLang="en-US" sz="2000" b="1" dirty="0">
                <a:latin typeface="ＭＳ Ｐゴシック" panose="020B0600070205080204" pitchFamily="50" charset="-128"/>
                <a:ea typeface="ＭＳ Ｐゴシック" panose="020B0600070205080204" pitchFamily="50" charset="-128"/>
              </a:rPr>
              <a:t>」</a:t>
            </a:r>
            <a:r>
              <a:rPr lang="ja-JP" altLang="ja-JP" sz="2000" b="1" dirty="0">
                <a:latin typeface="ＭＳ Ｐゴシック" panose="020B0600070205080204" pitchFamily="50" charset="-128"/>
                <a:ea typeface="ＭＳ Ｐゴシック" panose="020B0600070205080204" pitchFamily="50" charset="-128"/>
              </a:rPr>
              <a:t>では、</a:t>
            </a:r>
            <a:r>
              <a:rPr lang="ja-JP" altLang="en-US" sz="2000" b="1" dirty="0">
                <a:latin typeface="ＭＳ Ｐゴシック" panose="020B0600070205080204" pitchFamily="50" charset="-128"/>
                <a:ea typeface="ＭＳ Ｐゴシック" panose="020B0600070205080204" pitchFamily="50" charset="-128"/>
              </a:rPr>
              <a:t>プロ</a:t>
            </a:r>
            <a:r>
              <a:rPr lang="en-US" altLang="ja-JP" sz="2000" b="1" dirty="0">
                <a:latin typeface="ＭＳ Ｐゴシック" panose="020B0600070205080204" pitchFamily="50" charset="-128"/>
                <a:ea typeface="ＭＳ Ｐゴシック" panose="020B0600070205080204" pitchFamily="50" charset="-128"/>
              </a:rPr>
              <a:t>Web</a:t>
            </a:r>
            <a:r>
              <a:rPr lang="ja-JP" altLang="en-US" sz="2000" b="1" dirty="0">
                <a:latin typeface="ＭＳ Ｐゴシック" panose="020B0600070205080204" pitchFamily="50" charset="-128"/>
                <a:ea typeface="ＭＳ Ｐゴシック" panose="020B0600070205080204" pitchFamily="50" charset="-128"/>
              </a:rPr>
              <a:t>ライターとして月</a:t>
            </a:r>
            <a:r>
              <a:rPr lang="en-US" altLang="ja-JP" sz="2000" b="1" dirty="0">
                <a:latin typeface="ＭＳ Ｐゴシック" panose="020B0600070205080204" pitchFamily="50" charset="-128"/>
                <a:ea typeface="ＭＳ Ｐゴシック" panose="020B0600070205080204" pitchFamily="50" charset="-128"/>
              </a:rPr>
              <a:t>5</a:t>
            </a:r>
            <a:r>
              <a:rPr lang="ja-JP" altLang="en-US" sz="2000" b="1" dirty="0">
                <a:latin typeface="ＭＳ Ｐゴシック" panose="020B0600070205080204" pitchFamily="50" charset="-128"/>
                <a:ea typeface="ＭＳ Ｐゴシック" panose="020B0600070205080204" pitchFamily="50" charset="-128"/>
              </a:rPr>
              <a:t>万円以上を稼ぐスキルを身につける</a:t>
            </a:r>
            <a:r>
              <a:rPr lang="ja-JP" altLang="ja-JP" sz="2000" b="1" dirty="0">
                <a:latin typeface="ＭＳ Ｐゴシック" panose="020B0600070205080204" pitchFamily="50" charset="-128"/>
                <a:ea typeface="ＭＳ Ｐゴシック" panose="020B0600070205080204" pitchFamily="50" charset="-128"/>
              </a:rPr>
              <a:t>講座開講の知識と技術</a:t>
            </a:r>
            <a:r>
              <a:rPr lang="ja-JP" altLang="en-US" sz="2000" b="1" dirty="0">
                <a:latin typeface="ＭＳ Ｐゴシック" panose="020B0600070205080204" pitchFamily="50" charset="-128"/>
                <a:ea typeface="ＭＳ Ｐゴシック" panose="020B0600070205080204" pitchFamily="50" charset="-128"/>
              </a:rPr>
              <a:t>、入門講座や単発セミナー開催のための集客やセールスの方法</a:t>
            </a:r>
            <a:r>
              <a:rPr lang="ja-JP" altLang="ja-JP" sz="2000" b="1" dirty="0">
                <a:latin typeface="ＭＳ Ｐゴシック" panose="020B0600070205080204" pitchFamily="50" charset="-128"/>
                <a:ea typeface="ＭＳ Ｐゴシック" panose="020B0600070205080204" pitchFamily="50" charset="-128"/>
              </a:rPr>
              <a:t>を</a:t>
            </a:r>
            <a:r>
              <a:rPr lang="en-US" altLang="ja-JP" sz="2000" b="1" dirty="0">
                <a:latin typeface="ＭＳ Ｐゴシック" panose="020B0600070205080204" pitchFamily="50" charset="-128"/>
                <a:ea typeface="ＭＳ Ｐゴシック" panose="020B0600070205080204" pitchFamily="50" charset="-128"/>
              </a:rPr>
              <a:t>3</a:t>
            </a:r>
            <a:r>
              <a:rPr lang="ja-JP" altLang="en-US" sz="2000" b="1" dirty="0">
                <a:latin typeface="ＭＳ Ｐゴシック" panose="020B0600070205080204" pitchFamily="50" charset="-128"/>
                <a:ea typeface="ＭＳ Ｐゴシック" panose="020B0600070205080204" pitchFamily="50" charset="-128"/>
              </a:rPr>
              <a:t>か月間</a:t>
            </a:r>
            <a:r>
              <a:rPr lang="ja-JP" altLang="ja-JP" sz="2000" b="1" dirty="0">
                <a:latin typeface="ＭＳ Ｐゴシック" panose="020B0600070205080204" pitchFamily="50" charset="-128"/>
                <a:ea typeface="ＭＳ Ｐゴシック" panose="020B0600070205080204" pitchFamily="50" charset="-128"/>
              </a:rPr>
              <a:t>で身につけることができます。</a:t>
            </a:r>
            <a:endParaRPr lang="en-US" altLang="ja-JP" sz="2000" b="1" dirty="0">
              <a:latin typeface="ＭＳ Ｐゴシック" panose="020B0600070205080204" pitchFamily="50" charset="-128"/>
              <a:ea typeface="ＭＳ Ｐゴシック" panose="020B0600070205080204" pitchFamily="50" charset="-128"/>
            </a:endParaRPr>
          </a:p>
          <a:p>
            <a:endParaRPr lang="en-US" altLang="ja-JP" b="1" dirty="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＜参加資格＞　</a:t>
            </a:r>
            <a:r>
              <a:rPr lang="en-US" altLang="ja-JP" sz="1600" b="1" dirty="0">
                <a:latin typeface="ＭＳ Ｐゴシック" panose="020B0600070205080204" pitchFamily="50" charset="-128"/>
                <a:ea typeface="ＭＳ Ｐゴシック" panose="020B0600070205080204" pitchFamily="50" charset="-128"/>
              </a:rPr>
              <a:t>Web</a:t>
            </a:r>
            <a:r>
              <a:rPr lang="ja-JP" altLang="en-US" sz="1600" b="1" dirty="0">
                <a:latin typeface="ＭＳ Ｐゴシック" panose="020B0600070205080204" pitchFamily="50" charset="-128"/>
                <a:ea typeface="ＭＳ Ｐゴシック" panose="020B0600070205080204" pitchFamily="50" charset="-128"/>
              </a:rPr>
              <a:t>ライターもしくは編集者として月</a:t>
            </a:r>
            <a:r>
              <a:rPr lang="en-US" altLang="ja-JP" sz="1600" b="1" dirty="0">
                <a:latin typeface="ＭＳ Ｐゴシック" panose="020B0600070205080204" pitchFamily="50" charset="-128"/>
                <a:ea typeface="ＭＳ Ｐゴシック" panose="020B0600070205080204" pitchFamily="50" charset="-128"/>
              </a:rPr>
              <a:t>5</a:t>
            </a:r>
            <a:r>
              <a:rPr lang="ja-JP" altLang="en-US" sz="1600" b="1" dirty="0">
                <a:latin typeface="ＭＳ Ｐゴシック" panose="020B0600070205080204" pitchFamily="50" charset="-128"/>
                <a:ea typeface="ＭＳ Ｐゴシック" panose="020B0600070205080204" pitchFamily="50" charset="-128"/>
              </a:rPr>
              <a:t>万円以上稼いだことのある人（やる気重視！）</a:t>
            </a:r>
            <a:endParaRPr lang="en-US" altLang="ja-JP" sz="1600" b="1" dirty="0">
              <a:latin typeface="ＭＳ Ｐゴシック" panose="020B0600070205080204" pitchFamily="50" charset="-128"/>
              <a:ea typeface="ＭＳ Ｐゴシック" panose="020B0600070205080204" pitchFamily="50" charset="-128"/>
            </a:endParaRPr>
          </a:p>
          <a:p>
            <a:endParaRPr lang="ja-JP" altLang="ja-JP" sz="1600" b="1" dirty="0">
              <a:latin typeface="ＭＳ Ｐゴシック" panose="020B0600070205080204" pitchFamily="50" charset="-128"/>
              <a:ea typeface="ＭＳ Ｐゴシック" panose="020B0600070205080204" pitchFamily="50" charset="-128"/>
            </a:endParaRPr>
          </a:p>
          <a:p>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a:t>
            </a:r>
            <a:r>
              <a:rPr lang="ja-JP"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第</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１</a:t>
            </a:r>
            <a:r>
              <a:rPr lang="ja-JP"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期生</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受講期間＞　</a:t>
            </a:r>
            <a:r>
              <a:rPr lang="ja-JP"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　</a:t>
            </a:r>
            <a:r>
              <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2</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か月間　</a:t>
            </a:r>
            <a:r>
              <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4</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時間</a:t>
            </a:r>
            <a:r>
              <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×5</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日間＋</a:t>
            </a:r>
            <a:r>
              <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rPr>
              <a:t>4</a:t>
            </a:r>
            <a:r>
              <a:rPr lang="ja-JP" altLang="en-US" sz="1600" b="1" dirty="0">
                <a:solidFill>
                  <a:schemeClr val="bg2">
                    <a:lumMod val="10000"/>
                  </a:schemeClr>
                </a:solidFill>
                <a:latin typeface="ＭＳ Ｐゴシック" panose="020B0600070205080204" pitchFamily="50" charset="-128"/>
                <a:ea typeface="ＭＳ Ｐゴシック" panose="020B0600070205080204" pitchFamily="50" charset="-128"/>
              </a:rPr>
              <a:t>時間　オンライン＆対面（名古屋近郊）での試験開催</a:t>
            </a:r>
            <a:endParaRPr lang="en-US" altLang="ja-JP" sz="1600" b="1" dirty="0">
              <a:solidFill>
                <a:schemeClr val="bg2">
                  <a:lumMod val="10000"/>
                </a:schemeClr>
              </a:solidFill>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　</a:t>
            </a:r>
            <a:r>
              <a:rPr lang="en-US" altLang="ja-JP" sz="1600" b="1" dirty="0">
                <a:latin typeface="ＭＳ Ｐゴシック" panose="020B0600070205080204" pitchFamily="50" charset="-128"/>
                <a:ea typeface="ＭＳ Ｐゴシック" panose="020B0600070205080204" pitchFamily="50" charset="-128"/>
              </a:rPr>
              <a:t>※</a:t>
            </a:r>
            <a:r>
              <a:rPr lang="ja-JP" altLang="en-US" sz="1600" b="1" dirty="0">
                <a:latin typeface="ＭＳ Ｐゴシック" panose="020B0600070205080204" pitchFamily="50" charset="-128"/>
                <a:ea typeface="ＭＳ Ｐゴシック" panose="020B0600070205080204" pitchFamily="50" charset="-128"/>
              </a:rPr>
              <a:t>上記日程は、対面での受講</a:t>
            </a:r>
            <a:r>
              <a:rPr lang="en-US" altLang="ja-JP" sz="1600" b="1" dirty="0" err="1">
                <a:latin typeface="ＭＳ Ｐゴシック" panose="020B0600070205080204" pitchFamily="50" charset="-128"/>
                <a:ea typeface="ＭＳ Ｐゴシック" panose="020B0600070205080204" pitchFamily="50" charset="-128"/>
              </a:rPr>
              <a:t>orZoom</a:t>
            </a:r>
            <a:r>
              <a:rPr lang="ja-JP" altLang="en-US" sz="1600" b="1" dirty="0" err="1">
                <a:latin typeface="ＭＳ Ｐゴシック" panose="020B0600070205080204" pitchFamily="50" charset="-128"/>
                <a:ea typeface="ＭＳ Ｐゴシック" panose="020B0600070205080204" pitchFamily="50" charset="-128"/>
              </a:rPr>
              <a:t>での</a:t>
            </a:r>
            <a:r>
              <a:rPr lang="ja-JP" altLang="en-US" sz="1600" b="1" dirty="0">
                <a:latin typeface="ＭＳ Ｐゴシック" panose="020B0600070205080204" pitchFamily="50" charset="-128"/>
                <a:ea typeface="ＭＳ Ｐゴシック" panose="020B0600070205080204" pitchFamily="50" charset="-128"/>
              </a:rPr>
              <a:t>参加が可能。このほかオンラインでもサポートします。</a:t>
            </a:r>
            <a:endParaRPr lang="en-US" altLang="ja-JP" sz="1600" b="1" dirty="0">
              <a:latin typeface="ＭＳ Ｐゴシック" panose="020B0600070205080204" pitchFamily="50" charset="-128"/>
              <a:ea typeface="ＭＳ Ｐゴシック" panose="020B0600070205080204" pitchFamily="50" charset="-128"/>
            </a:endParaRPr>
          </a:p>
          <a:p>
            <a:endParaRPr lang="en-US" altLang="ja-JP" sz="1600" b="1" dirty="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a:t>
            </a:r>
            <a:r>
              <a:rPr lang="ja-JP" altLang="ja-JP" sz="1600" b="1" dirty="0">
                <a:latin typeface="ＭＳ Ｐゴシック" panose="020B0600070205080204" pitchFamily="50" charset="-128"/>
                <a:ea typeface="ＭＳ Ｐゴシック" panose="020B0600070205080204" pitchFamily="50" charset="-128"/>
              </a:rPr>
              <a:t>受講料</a:t>
            </a:r>
            <a:r>
              <a:rPr lang="ja-JP" altLang="en-US" sz="1600" b="1" dirty="0">
                <a:latin typeface="ＭＳ Ｐゴシック" panose="020B0600070205080204" pitchFamily="50" charset="-128"/>
                <a:ea typeface="ＭＳ Ｐゴシック" panose="020B0600070205080204" pitchFamily="50" charset="-128"/>
              </a:rPr>
              <a:t>＞　</a:t>
            </a:r>
            <a:r>
              <a:rPr lang="ja-JP" altLang="en-US" sz="4000" b="1" dirty="0">
                <a:solidFill>
                  <a:srgbClr val="FF0000"/>
                </a:solidFill>
                <a:latin typeface="ＭＳ Ｐゴシック" panose="020B0600070205080204" pitchFamily="50" charset="-128"/>
                <a:ea typeface="ＭＳ Ｐゴシック" panose="020B0600070205080204" pitchFamily="50" charset="-128"/>
              </a:rPr>
              <a:t>　　　</a:t>
            </a:r>
            <a:r>
              <a:rPr lang="ja-JP" altLang="en-US" sz="4000" dirty="0">
                <a:solidFill>
                  <a:srgbClr val="FF0000"/>
                </a:solidFill>
                <a:latin typeface="ＭＳ Ｐゴシック" panose="020B0600070205080204" pitchFamily="50" charset="-128"/>
                <a:ea typeface="ＭＳ Ｐゴシック" panose="020B0600070205080204" pitchFamily="50" charset="-128"/>
              </a:rPr>
              <a:t>　　　　　　　</a:t>
            </a:r>
            <a:endParaRPr lang="en-US" altLang="ja-JP" sz="4000" dirty="0">
              <a:solidFill>
                <a:srgbClr val="FF0000"/>
              </a:solidFill>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　　　　　　　　銀行振り込み　　分割払い</a:t>
            </a:r>
            <a:r>
              <a:rPr lang="en-US" altLang="ja-JP" sz="1600" b="1" dirty="0">
                <a:latin typeface="ＭＳ Ｐゴシック" panose="020B0600070205080204" pitchFamily="50" charset="-128"/>
                <a:ea typeface="ＭＳ Ｐゴシック" panose="020B0600070205080204" pitchFamily="50" charset="-128"/>
              </a:rPr>
              <a:t>3</a:t>
            </a:r>
            <a:r>
              <a:rPr lang="ja-JP" altLang="en-US" sz="1600" b="1" dirty="0">
                <a:latin typeface="ＭＳ Ｐゴシック" panose="020B0600070205080204" pitchFamily="50" charset="-128"/>
                <a:ea typeface="ＭＳ Ｐゴシック" panose="020B0600070205080204" pitchFamily="50" charset="-128"/>
              </a:rPr>
              <a:t>回までＯＫ（カード）</a:t>
            </a:r>
            <a:endParaRPr lang="en-US" altLang="ja-JP" sz="1600" b="1" dirty="0">
              <a:latin typeface="ＭＳ Ｐゴシック" panose="020B0600070205080204" pitchFamily="50" charset="-128"/>
              <a:ea typeface="ＭＳ Ｐゴシック" panose="020B0600070205080204" pitchFamily="50" charset="-128"/>
            </a:endParaRPr>
          </a:p>
          <a:p>
            <a:endParaRPr lang="en-US" altLang="ja-JP" sz="1600" b="1"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＜認定試験＞　　認定試験：</a:t>
            </a:r>
            <a:r>
              <a:rPr lang="en-US" altLang="ja-JP" sz="1400" dirty="0">
                <a:latin typeface="ＭＳ Ｐゴシック" panose="020B0600070205080204" pitchFamily="50" charset="-128"/>
                <a:ea typeface="ＭＳ Ｐゴシック" panose="020B0600070205080204" pitchFamily="50" charset="-128"/>
              </a:rPr>
              <a:t>5,500</a:t>
            </a:r>
            <a:r>
              <a:rPr lang="ja-JP" altLang="en-US" sz="1400" dirty="0">
                <a:latin typeface="ＭＳ Ｐゴシック" panose="020B0600070205080204" pitchFamily="50" charset="-128"/>
                <a:ea typeface="ＭＳ Ｐゴシック" panose="020B0600070205080204" pitchFamily="50" charset="-128"/>
              </a:rPr>
              <a:t>円税込を上記に含む。</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＜活動に必要な費用＞合格後の認定料</a:t>
            </a:r>
            <a:r>
              <a:rPr lang="en-US" altLang="ja-JP" sz="1400" dirty="0">
                <a:latin typeface="ＭＳ Ｐゴシック" panose="020B0600070205080204" pitchFamily="50" charset="-128"/>
                <a:ea typeface="ＭＳ Ｐゴシック" panose="020B0600070205080204" pitchFamily="50" charset="-128"/>
              </a:rPr>
              <a:t>1</a:t>
            </a:r>
            <a:r>
              <a:rPr lang="ja-JP" altLang="en-US" sz="1400" dirty="0">
                <a:latin typeface="ＭＳ Ｐゴシック" panose="020B0600070205080204" pitchFamily="50" charset="-128"/>
                <a:ea typeface="ＭＳ Ｐゴシック" panose="020B0600070205080204" pitchFamily="50" charset="-128"/>
              </a:rPr>
              <a:t>万円税別、認定講師会員年会費</a:t>
            </a:r>
            <a:r>
              <a:rPr lang="en-US" altLang="ja-JP" sz="1400" dirty="0">
                <a:latin typeface="ＭＳ Ｐゴシック" panose="020B0600070205080204" pitchFamily="50" charset="-128"/>
                <a:ea typeface="ＭＳ Ｐゴシック" panose="020B0600070205080204" pitchFamily="50" charset="-128"/>
              </a:rPr>
              <a:t>3</a:t>
            </a:r>
            <a:r>
              <a:rPr lang="ja-JP" altLang="en-US" sz="1400" dirty="0">
                <a:latin typeface="ＭＳ Ｐゴシック" panose="020B0600070205080204" pitchFamily="50" charset="-128"/>
                <a:ea typeface="ＭＳ Ｐゴシック" panose="020B0600070205080204" pitchFamily="50" charset="-128"/>
              </a:rPr>
              <a:t>万円税別は試験合格後に別途必要となります。</a:t>
            </a:r>
            <a:endParaRPr lang="en-US" altLang="ja-JP" sz="1400" dirty="0">
              <a:latin typeface="ＭＳ Ｐゴシック" panose="020B0600070205080204" pitchFamily="50" charset="-128"/>
              <a:ea typeface="ＭＳ Ｐゴシック" panose="020B0600070205080204" pitchFamily="50" charset="-128"/>
            </a:endParaRPr>
          </a:p>
          <a:p>
            <a:endParaRPr lang="en-US" altLang="ja-JP" sz="1600" b="1" dirty="0">
              <a:latin typeface="ＭＳ Ｐゴシック" panose="020B0600070205080204" pitchFamily="50" charset="-128"/>
              <a:ea typeface="ＭＳ Ｐゴシック" panose="020B0600070205080204" pitchFamily="50" charset="-128"/>
            </a:endParaRPr>
          </a:p>
          <a:p>
            <a:r>
              <a:rPr lang="ja-JP" altLang="en-US" sz="1600" b="1" dirty="0">
                <a:solidFill>
                  <a:srgbClr val="FF0000"/>
                </a:solidFill>
                <a:latin typeface="ＭＳ Ｐゴシック" panose="020B0600070205080204" pitchFamily="50" charset="-128"/>
                <a:ea typeface="ＭＳ Ｐゴシック" panose="020B0600070205080204" pitchFamily="50" charset="-128"/>
              </a:rPr>
              <a:t>＜定員＞　６名限定</a:t>
            </a:r>
            <a:endParaRPr lang="en-US" altLang="ja-JP" sz="1600" b="1" dirty="0">
              <a:solidFill>
                <a:srgbClr val="FF0000"/>
              </a:solidFill>
              <a:latin typeface="ＭＳ Ｐゴシック" panose="020B0600070205080204" pitchFamily="50" charset="-128"/>
              <a:ea typeface="ＭＳ Ｐゴシック" panose="020B0600070205080204" pitchFamily="50" charset="-128"/>
            </a:endParaRPr>
          </a:p>
          <a:p>
            <a:r>
              <a:rPr lang="ja-JP" altLang="en-US" sz="1600" b="1" dirty="0">
                <a:solidFill>
                  <a:srgbClr val="FF0000"/>
                </a:solidFill>
                <a:latin typeface="ＭＳ Ｐゴシック" panose="020B0600070205080204" pitchFamily="50" charset="-128"/>
                <a:ea typeface="ＭＳ Ｐゴシック" panose="020B0600070205080204" pitchFamily="50" charset="-128"/>
              </a:rPr>
              <a:t>＜申込〆切＞　</a:t>
            </a:r>
            <a:r>
              <a:rPr lang="en-US" altLang="ja-JP" sz="1600" b="1" dirty="0">
                <a:solidFill>
                  <a:srgbClr val="FF0000"/>
                </a:solidFill>
                <a:latin typeface="ＭＳ Ｐゴシック" panose="020B0600070205080204" pitchFamily="50" charset="-128"/>
                <a:ea typeface="ＭＳ Ｐゴシック" panose="020B0600070205080204" pitchFamily="50" charset="-128"/>
              </a:rPr>
              <a:t>10</a:t>
            </a:r>
            <a:r>
              <a:rPr lang="ja-JP" altLang="en-US" sz="1600" b="1" dirty="0">
                <a:solidFill>
                  <a:srgbClr val="FF0000"/>
                </a:solidFill>
                <a:latin typeface="ＭＳ Ｐゴシック" panose="020B0600070205080204" pitchFamily="50" charset="-128"/>
                <a:ea typeface="ＭＳ Ｐゴシック" panose="020B0600070205080204" pitchFamily="50" charset="-128"/>
              </a:rPr>
              <a:t>月</a:t>
            </a:r>
            <a:r>
              <a:rPr lang="en-US" altLang="ja-JP" sz="1600" b="1" dirty="0">
                <a:solidFill>
                  <a:srgbClr val="FF0000"/>
                </a:solidFill>
                <a:latin typeface="ＭＳ Ｐゴシック" panose="020B0600070205080204" pitchFamily="50" charset="-128"/>
                <a:ea typeface="ＭＳ Ｐゴシック" panose="020B0600070205080204" pitchFamily="50" charset="-128"/>
              </a:rPr>
              <a:t>15</a:t>
            </a:r>
            <a:r>
              <a:rPr lang="ja-JP" altLang="en-US" sz="1600" b="1" dirty="0">
                <a:solidFill>
                  <a:srgbClr val="FF0000"/>
                </a:solidFill>
                <a:latin typeface="ＭＳ Ｐゴシック" panose="020B0600070205080204" pitchFamily="50" charset="-128"/>
                <a:ea typeface="ＭＳ Ｐゴシック" panose="020B0600070205080204" pitchFamily="50" charset="-128"/>
              </a:rPr>
              <a:t>日</a:t>
            </a:r>
            <a:r>
              <a:rPr lang="en-US" altLang="ja-JP" sz="1600" b="1" dirty="0">
                <a:solidFill>
                  <a:srgbClr val="FF0000"/>
                </a:solidFill>
                <a:latin typeface="ＭＳ Ｐゴシック" panose="020B0600070205080204" pitchFamily="50" charset="-128"/>
                <a:ea typeface="ＭＳ Ｐゴシック" panose="020B0600070205080204" pitchFamily="50" charset="-128"/>
              </a:rPr>
              <a:t>(</a:t>
            </a:r>
            <a:r>
              <a:rPr lang="ja-JP" altLang="en-US" sz="1600" b="1" dirty="0">
                <a:solidFill>
                  <a:srgbClr val="FF0000"/>
                </a:solidFill>
                <a:latin typeface="ＭＳ Ｐゴシック" panose="020B0600070205080204" pitchFamily="50" charset="-128"/>
                <a:ea typeface="ＭＳ Ｐゴシック" panose="020B0600070205080204" pitchFamily="50" charset="-128"/>
              </a:rPr>
              <a:t>土）</a:t>
            </a:r>
            <a:r>
              <a:rPr lang="en-US" altLang="ja-JP" sz="1600" b="1" dirty="0">
                <a:solidFill>
                  <a:srgbClr val="FF0000"/>
                </a:solidFill>
                <a:latin typeface="ＭＳ Ｐゴシック" panose="020B0600070205080204" pitchFamily="50" charset="-128"/>
                <a:ea typeface="ＭＳ Ｐゴシック" panose="020B0600070205080204" pitchFamily="50" charset="-128"/>
              </a:rPr>
              <a:t>23:59</a:t>
            </a:r>
            <a:r>
              <a:rPr lang="ja-JP" altLang="en-US" sz="1600" b="1" dirty="0">
                <a:solidFill>
                  <a:srgbClr val="FF0000"/>
                </a:solidFill>
                <a:latin typeface="ＭＳ Ｐゴシック" panose="020B0600070205080204" pitchFamily="50" charset="-128"/>
                <a:ea typeface="ＭＳ Ｐゴシック" panose="020B0600070205080204" pitchFamily="50" charset="-128"/>
              </a:rPr>
              <a:t>まで</a:t>
            </a:r>
            <a:endParaRPr lang="en-US" altLang="ja-JP" sz="1600" b="1" dirty="0">
              <a:solidFill>
                <a:srgbClr val="FF0000"/>
              </a:solidFill>
              <a:latin typeface="ＭＳ Ｐゴシック" panose="020B0600070205080204" pitchFamily="50" charset="-128"/>
              <a:ea typeface="ＭＳ Ｐゴシック" panose="020B0600070205080204" pitchFamily="50" charset="-128"/>
            </a:endParaRPr>
          </a:p>
          <a:p>
            <a:endParaRPr lang="en-US" altLang="ja-JP" sz="1600" b="1" dirty="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a:t>
            </a:r>
            <a:r>
              <a:rPr lang="ja-JP" altLang="ja-JP" sz="1600" b="1" dirty="0">
                <a:latin typeface="ＭＳ Ｐゴシック" panose="020B0600070205080204" pitchFamily="50" charset="-128"/>
                <a:ea typeface="ＭＳ Ｐゴシック" panose="020B0600070205080204" pitchFamily="50" charset="-128"/>
              </a:rPr>
              <a:t>講座内容</a:t>
            </a:r>
            <a:r>
              <a:rPr lang="ja-JP" altLang="en-US" sz="1600" b="1" dirty="0">
                <a:latin typeface="ＭＳ Ｐゴシック" panose="020B0600070205080204" pitchFamily="50" charset="-128"/>
                <a:ea typeface="ＭＳ Ｐゴシック" panose="020B0600070205080204" pitchFamily="50" charset="-128"/>
              </a:rPr>
              <a:t>＞　入門講座開講スキル、教材を使った講座のプレゼンや受講生への教え方、</a:t>
            </a:r>
            <a:r>
              <a:rPr lang="en-US" altLang="ja-JP" sz="1600" b="1" dirty="0">
                <a:latin typeface="ＭＳ Ｐゴシック" panose="020B0600070205080204" pitchFamily="50" charset="-128"/>
                <a:ea typeface="ＭＳ Ｐゴシック" panose="020B0600070205080204" pitchFamily="50" charset="-128"/>
              </a:rPr>
              <a:t>SNS</a:t>
            </a:r>
            <a:r>
              <a:rPr lang="ja-JP" altLang="en-US" sz="1600" b="1" dirty="0">
                <a:latin typeface="ＭＳ Ｐゴシック" panose="020B0600070205080204" pitchFamily="50" charset="-128"/>
                <a:ea typeface="ＭＳ Ｐゴシック" panose="020B0600070205080204" pitchFamily="50" charset="-128"/>
              </a:rPr>
              <a:t>開設や集客方法、地域密着型での集客導線の作成と実施をしていきます。</a:t>
            </a:r>
            <a:endParaRPr lang="en-US" altLang="ja-JP" sz="1600" b="1" dirty="0">
              <a:latin typeface="ＭＳ Ｐゴシック" panose="020B0600070205080204" pitchFamily="50" charset="-128"/>
              <a:ea typeface="ＭＳ Ｐゴシック" panose="020B0600070205080204" pitchFamily="50" charset="-128"/>
            </a:endParaRPr>
          </a:p>
          <a:p>
            <a:endParaRPr lang="ja-JP" altLang="ja-JP" sz="1600" b="1" dirty="0">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BC349A0C-C650-44AF-8339-375B76DF44D4}"/>
              </a:ext>
            </a:extLst>
          </p:cNvPr>
          <p:cNvSpPr txBox="1"/>
          <p:nvPr/>
        </p:nvSpPr>
        <p:spPr>
          <a:xfrm>
            <a:off x="8270796" y="3295134"/>
            <a:ext cx="2415989" cy="769441"/>
          </a:xfrm>
          <a:prstGeom prst="rect">
            <a:avLst/>
          </a:prstGeom>
          <a:noFill/>
        </p:spPr>
        <p:txBody>
          <a:bodyPr wrap="square" rtlCol="0">
            <a:spAutoFit/>
          </a:bodyPr>
          <a:lstStyle/>
          <a:p>
            <a:r>
              <a:rPr kumimoji="1" lang="en-US" altLang="ja-JP" sz="4400" b="1" dirty="0">
                <a:solidFill>
                  <a:srgbClr val="FF0000"/>
                </a:solidFill>
              </a:rPr>
              <a:t>198,000</a:t>
            </a:r>
            <a:endParaRPr kumimoji="1" lang="ja-JP" altLang="en-US" sz="4400" b="1" dirty="0">
              <a:solidFill>
                <a:srgbClr val="FF0000"/>
              </a:solidFill>
            </a:endParaRPr>
          </a:p>
        </p:txBody>
      </p:sp>
      <p:grpSp>
        <p:nvGrpSpPr>
          <p:cNvPr id="10" name="グループ化 9">
            <a:extLst>
              <a:ext uri="{FF2B5EF4-FFF2-40B4-BE49-F238E27FC236}">
                <a16:creationId xmlns:a16="http://schemas.microsoft.com/office/drawing/2014/main" id="{422FAC60-A1F3-4D2D-9EDD-A40A2EC908E4}"/>
              </a:ext>
            </a:extLst>
          </p:cNvPr>
          <p:cNvGrpSpPr/>
          <p:nvPr/>
        </p:nvGrpSpPr>
        <p:grpSpPr>
          <a:xfrm>
            <a:off x="10297248" y="3398034"/>
            <a:ext cx="779074" cy="528041"/>
            <a:chOff x="10288283" y="3362141"/>
            <a:chExt cx="779074" cy="528041"/>
          </a:xfrm>
        </p:grpSpPr>
        <p:sp>
          <p:nvSpPr>
            <p:cNvPr id="7" name="テキスト ボックス 6">
              <a:extLst>
                <a:ext uri="{FF2B5EF4-FFF2-40B4-BE49-F238E27FC236}">
                  <a16:creationId xmlns:a16="http://schemas.microsoft.com/office/drawing/2014/main" id="{E7C44A79-05B2-43A3-8A04-30DFFA9BB7B9}"/>
                </a:ext>
              </a:extLst>
            </p:cNvPr>
            <p:cNvSpPr txBox="1"/>
            <p:nvPr/>
          </p:nvSpPr>
          <p:spPr>
            <a:xfrm>
              <a:off x="10288283" y="3362141"/>
              <a:ext cx="779074" cy="246221"/>
            </a:xfrm>
            <a:prstGeom prst="rect">
              <a:avLst/>
            </a:prstGeom>
            <a:noFill/>
          </p:spPr>
          <p:txBody>
            <a:bodyPr wrap="square" rtlCol="0">
              <a:spAutoFit/>
            </a:bodyPr>
            <a:lstStyle/>
            <a:p>
              <a:r>
                <a:rPr kumimoji="1" lang="ja-JP" altLang="en-US" sz="1000" dirty="0">
                  <a:solidFill>
                    <a:srgbClr val="FF0000"/>
                  </a:solidFill>
                </a:rPr>
                <a:t>（税込）</a:t>
              </a:r>
            </a:p>
          </p:txBody>
        </p:sp>
        <p:sp>
          <p:nvSpPr>
            <p:cNvPr id="9" name="テキスト ボックス 8">
              <a:extLst>
                <a:ext uri="{FF2B5EF4-FFF2-40B4-BE49-F238E27FC236}">
                  <a16:creationId xmlns:a16="http://schemas.microsoft.com/office/drawing/2014/main" id="{5D1B4948-93E9-4E4E-A288-FD94E5020C02}"/>
                </a:ext>
              </a:extLst>
            </p:cNvPr>
            <p:cNvSpPr txBox="1"/>
            <p:nvPr/>
          </p:nvSpPr>
          <p:spPr>
            <a:xfrm>
              <a:off x="10424793" y="3520850"/>
              <a:ext cx="539041" cy="369332"/>
            </a:xfrm>
            <a:prstGeom prst="rect">
              <a:avLst/>
            </a:prstGeom>
            <a:noFill/>
          </p:spPr>
          <p:txBody>
            <a:bodyPr wrap="square" rtlCol="0">
              <a:spAutoFit/>
            </a:bodyPr>
            <a:lstStyle/>
            <a:p>
              <a:r>
                <a:rPr kumimoji="1" lang="ja-JP" altLang="en-US" b="1" dirty="0">
                  <a:solidFill>
                    <a:srgbClr val="FF0000"/>
                  </a:solidFill>
                </a:rPr>
                <a:t>円</a:t>
              </a:r>
            </a:p>
          </p:txBody>
        </p:sp>
      </p:grpSp>
      <p:grpSp>
        <p:nvGrpSpPr>
          <p:cNvPr id="14" name="グループ化 13">
            <a:extLst>
              <a:ext uri="{FF2B5EF4-FFF2-40B4-BE49-F238E27FC236}">
                <a16:creationId xmlns:a16="http://schemas.microsoft.com/office/drawing/2014/main" id="{8A596E26-F27F-43AF-B6F0-EC5C2E259497}"/>
              </a:ext>
            </a:extLst>
          </p:cNvPr>
          <p:cNvGrpSpPr/>
          <p:nvPr/>
        </p:nvGrpSpPr>
        <p:grpSpPr>
          <a:xfrm>
            <a:off x="5380359" y="3383668"/>
            <a:ext cx="2415989" cy="646331"/>
            <a:chOff x="5105399" y="3382351"/>
            <a:chExt cx="2415989" cy="646331"/>
          </a:xfrm>
        </p:grpSpPr>
        <p:sp>
          <p:nvSpPr>
            <p:cNvPr id="2" name="テキスト ボックス 1">
              <a:extLst>
                <a:ext uri="{FF2B5EF4-FFF2-40B4-BE49-F238E27FC236}">
                  <a16:creationId xmlns:a16="http://schemas.microsoft.com/office/drawing/2014/main" id="{131FAB50-0D69-4759-9E40-04A7E9D7476D}"/>
                </a:ext>
              </a:extLst>
            </p:cNvPr>
            <p:cNvSpPr txBox="1"/>
            <p:nvPr/>
          </p:nvSpPr>
          <p:spPr>
            <a:xfrm>
              <a:off x="5105399" y="3382351"/>
              <a:ext cx="2415989" cy="646331"/>
            </a:xfrm>
            <a:prstGeom prst="rect">
              <a:avLst/>
            </a:prstGeom>
            <a:noFill/>
          </p:spPr>
          <p:txBody>
            <a:bodyPr wrap="square" rtlCol="0">
              <a:spAutoFit/>
            </a:bodyPr>
            <a:lstStyle/>
            <a:p>
              <a:r>
                <a:rPr kumimoji="1" lang="en-US" altLang="ja-JP" sz="3600" b="1" dirty="0">
                  <a:solidFill>
                    <a:srgbClr val="FF0000"/>
                  </a:solidFill>
                </a:rPr>
                <a:t>330,000</a:t>
              </a:r>
              <a:endParaRPr kumimoji="1" lang="ja-JP" altLang="en-US" sz="3600" b="1" dirty="0">
                <a:solidFill>
                  <a:srgbClr val="FF0000"/>
                </a:solidFill>
              </a:endParaRPr>
            </a:p>
          </p:txBody>
        </p:sp>
        <p:grpSp>
          <p:nvGrpSpPr>
            <p:cNvPr id="11" name="グループ化 10">
              <a:extLst>
                <a:ext uri="{FF2B5EF4-FFF2-40B4-BE49-F238E27FC236}">
                  <a16:creationId xmlns:a16="http://schemas.microsoft.com/office/drawing/2014/main" id="{96ED764F-8445-47ED-BCB5-35FE9BD04B9B}"/>
                </a:ext>
              </a:extLst>
            </p:cNvPr>
            <p:cNvGrpSpPr/>
            <p:nvPr/>
          </p:nvGrpSpPr>
          <p:grpSpPr>
            <a:xfrm>
              <a:off x="6722999" y="3433634"/>
              <a:ext cx="779074" cy="514318"/>
              <a:chOff x="9803536" y="2805442"/>
              <a:chExt cx="779074" cy="514318"/>
            </a:xfrm>
          </p:grpSpPr>
          <p:sp>
            <p:nvSpPr>
              <p:cNvPr id="12" name="テキスト ボックス 11">
                <a:extLst>
                  <a:ext uri="{FF2B5EF4-FFF2-40B4-BE49-F238E27FC236}">
                    <a16:creationId xmlns:a16="http://schemas.microsoft.com/office/drawing/2014/main" id="{52459C6C-0A6E-45EC-8341-57F97A521010}"/>
                  </a:ext>
                </a:extLst>
              </p:cNvPr>
              <p:cNvSpPr txBox="1"/>
              <p:nvPr/>
            </p:nvSpPr>
            <p:spPr>
              <a:xfrm>
                <a:off x="9803536" y="2805442"/>
                <a:ext cx="779074" cy="246221"/>
              </a:xfrm>
              <a:prstGeom prst="rect">
                <a:avLst/>
              </a:prstGeom>
              <a:noFill/>
            </p:spPr>
            <p:txBody>
              <a:bodyPr wrap="square" rtlCol="0">
                <a:spAutoFit/>
              </a:bodyPr>
              <a:lstStyle/>
              <a:p>
                <a:r>
                  <a:rPr kumimoji="1" lang="ja-JP" altLang="en-US" sz="1000" dirty="0">
                    <a:solidFill>
                      <a:srgbClr val="FF0000"/>
                    </a:solidFill>
                  </a:rPr>
                  <a:t>（税込）</a:t>
                </a:r>
              </a:p>
            </p:txBody>
          </p:sp>
          <p:sp>
            <p:nvSpPr>
              <p:cNvPr id="13" name="テキスト ボックス 12">
                <a:extLst>
                  <a:ext uri="{FF2B5EF4-FFF2-40B4-BE49-F238E27FC236}">
                    <a16:creationId xmlns:a16="http://schemas.microsoft.com/office/drawing/2014/main" id="{6C69F334-86AF-47BC-939E-4EE31C10656E}"/>
                  </a:ext>
                </a:extLst>
              </p:cNvPr>
              <p:cNvSpPr txBox="1"/>
              <p:nvPr/>
            </p:nvSpPr>
            <p:spPr>
              <a:xfrm>
                <a:off x="9930377" y="2950428"/>
                <a:ext cx="539041" cy="369332"/>
              </a:xfrm>
              <a:prstGeom prst="rect">
                <a:avLst/>
              </a:prstGeom>
              <a:noFill/>
            </p:spPr>
            <p:txBody>
              <a:bodyPr wrap="square" rtlCol="0">
                <a:spAutoFit/>
              </a:bodyPr>
              <a:lstStyle/>
              <a:p>
                <a:r>
                  <a:rPr kumimoji="1" lang="ja-JP" altLang="en-US" b="1" dirty="0">
                    <a:solidFill>
                      <a:srgbClr val="FF0000"/>
                    </a:solidFill>
                  </a:rPr>
                  <a:t>円</a:t>
                </a:r>
              </a:p>
            </p:txBody>
          </p:sp>
        </p:grpSp>
      </p:grpSp>
      <p:cxnSp>
        <p:nvCxnSpPr>
          <p:cNvPr id="16" name="直線コネクタ 15">
            <a:extLst>
              <a:ext uri="{FF2B5EF4-FFF2-40B4-BE49-F238E27FC236}">
                <a16:creationId xmlns:a16="http://schemas.microsoft.com/office/drawing/2014/main" id="{6819BB60-C685-4518-B4D6-105471CF6551}"/>
              </a:ext>
            </a:extLst>
          </p:cNvPr>
          <p:cNvCxnSpPr>
            <a:cxnSpLocks/>
          </p:cNvCxnSpPr>
          <p:nvPr/>
        </p:nvCxnSpPr>
        <p:spPr>
          <a:xfrm flipV="1">
            <a:off x="5380359" y="3423049"/>
            <a:ext cx="2026452" cy="420969"/>
          </a:xfrm>
          <a:prstGeom prst="line">
            <a:avLst/>
          </a:prstGeom>
        </p:spPr>
        <p:style>
          <a:lnRef idx="3">
            <a:schemeClr val="dk1"/>
          </a:lnRef>
          <a:fillRef idx="0">
            <a:schemeClr val="dk1"/>
          </a:fillRef>
          <a:effectRef idx="2">
            <a:schemeClr val="dk1"/>
          </a:effectRef>
          <a:fontRef idx="minor">
            <a:schemeClr val="tx1"/>
          </a:fontRef>
        </p:style>
      </p:cxnSp>
      <p:sp>
        <p:nvSpPr>
          <p:cNvPr id="20" name="テキスト ボックス 19">
            <a:extLst>
              <a:ext uri="{FF2B5EF4-FFF2-40B4-BE49-F238E27FC236}">
                <a16:creationId xmlns:a16="http://schemas.microsoft.com/office/drawing/2014/main" id="{457384F1-F7CF-4457-B1EE-03EB0E1617C3}"/>
              </a:ext>
            </a:extLst>
          </p:cNvPr>
          <p:cNvSpPr txBox="1"/>
          <p:nvPr/>
        </p:nvSpPr>
        <p:spPr>
          <a:xfrm>
            <a:off x="1590762" y="3414445"/>
            <a:ext cx="3963043" cy="584775"/>
          </a:xfrm>
          <a:prstGeom prst="rect">
            <a:avLst/>
          </a:prstGeom>
          <a:noFill/>
        </p:spPr>
        <p:txBody>
          <a:bodyPr wrap="square" rtlCol="0">
            <a:spAutoFit/>
          </a:bodyPr>
          <a:lstStyle/>
          <a:p>
            <a:r>
              <a:rPr kumimoji="1" lang="ja-JP" altLang="en-US" sz="3200" b="1" dirty="0">
                <a:solidFill>
                  <a:srgbClr val="FF0000"/>
                </a:solidFill>
              </a:rPr>
              <a:t>説明会参加限定価格</a:t>
            </a:r>
          </a:p>
        </p:txBody>
      </p:sp>
      <p:cxnSp>
        <p:nvCxnSpPr>
          <p:cNvPr id="22" name="直線矢印コネクタ 21">
            <a:extLst>
              <a:ext uri="{FF2B5EF4-FFF2-40B4-BE49-F238E27FC236}">
                <a16:creationId xmlns:a16="http://schemas.microsoft.com/office/drawing/2014/main" id="{B64C9BEA-D590-49A0-B950-A537E241EEFD}"/>
              </a:ext>
            </a:extLst>
          </p:cNvPr>
          <p:cNvCxnSpPr/>
          <p:nvPr/>
        </p:nvCxnSpPr>
        <p:spPr>
          <a:xfrm>
            <a:off x="7692825" y="3644255"/>
            <a:ext cx="4744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四角形: 角を丸くする 14">
            <a:extLst>
              <a:ext uri="{FF2B5EF4-FFF2-40B4-BE49-F238E27FC236}">
                <a16:creationId xmlns:a16="http://schemas.microsoft.com/office/drawing/2014/main" id="{3BEB45C6-1BFF-58BB-F23B-5CCE2D901677}"/>
              </a:ext>
            </a:extLst>
          </p:cNvPr>
          <p:cNvSpPr/>
          <p:nvPr/>
        </p:nvSpPr>
        <p:spPr>
          <a:xfrm>
            <a:off x="10015724" y="2588571"/>
            <a:ext cx="1452283" cy="62733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b="1" dirty="0"/>
              <a:t>40</a:t>
            </a:r>
            <a:r>
              <a:rPr kumimoji="1" lang="ja-JP" altLang="en-US" b="1" dirty="0"/>
              <a:t>％</a:t>
            </a:r>
            <a:r>
              <a:rPr kumimoji="1" lang="en-US" altLang="ja-JP" b="1" dirty="0"/>
              <a:t>OFF</a:t>
            </a:r>
            <a:endParaRPr kumimoji="1" lang="ja-JP" altLang="en-US" b="1" dirty="0"/>
          </a:p>
        </p:txBody>
      </p:sp>
    </p:spTree>
    <p:extLst>
      <p:ext uri="{BB962C8B-B14F-4D97-AF65-F5344CB8AC3E}">
        <p14:creationId xmlns:p14="http://schemas.microsoft.com/office/powerpoint/2010/main" val="32789589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C8B54D9-74E5-4822-B719-E9D53F3CA049}"/>
              </a:ext>
            </a:extLst>
          </p:cNvPr>
          <p:cNvSpPr/>
          <p:nvPr/>
        </p:nvSpPr>
        <p:spPr>
          <a:xfrm>
            <a:off x="7863328" y="5292072"/>
            <a:ext cx="3345446" cy="830997"/>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rtlCol="0" anchor="ctr"/>
          <a:lstStyle/>
          <a:p>
            <a:r>
              <a:rPr lang="ja-JP" altLang="en-US" sz="1800" b="1" dirty="0">
                <a:solidFill>
                  <a:srgbClr val="FF0000"/>
                </a:solidFill>
                <a:latin typeface="ＭＳ Ｐゴシック" panose="020B0600070205080204" pitchFamily="50" charset="-128"/>
                <a:ea typeface="ＭＳ Ｐゴシック" panose="020B0600070205080204" pitchFamily="50" charset="-128"/>
              </a:rPr>
              <a:t>＜定員＞　６名限定</a:t>
            </a:r>
            <a:endParaRPr lang="en-US" altLang="ja-JP" sz="1800" b="1" dirty="0">
              <a:solidFill>
                <a:srgbClr val="FF0000"/>
              </a:solidFill>
              <a:latin typeface="ＭＳ Ｐゴシック" panose="020B0600070205080204" pitchFamily="50" charset="-128"/>
              <a:ea typeface="ＭＳ Ｐゴシック" panose="020B0600070205080204" pitchFamily="50" charset="-128"/>
            </a:endParaRPr>
          </a:p>
          <a:p>
            <a:r>
              <a:rPr lang="ja-JP" altLang="en-US" sz="1800" b="1" dirty="0">
                <a:solidFill>
                  <a:srgbClr val="FF0000"/>
                </a:solidFill>
                <a:latin typeface="ＭＳ Ｐゴシック" panose="020B0600070205080204" pitchFamily="50" charset="-128"/>
                <a:ea typeface="ＭＳ Ｐゴシック" panose="020B0600070205080204" pitchFamily="50" charset="-128"/>
              </a:rPr>
              <a:t>＜申込〆切＞　</a:t>
            </a:r>
            <a:r>
              <a:rPr lang="en-US" altLang="ja-JP" sz="1800" b="1" dirty="0">
                <a:solidFill>
                  <a:srgbClr val="FF0000"/>
                </a:solidFill>
                <a:latin typeface="ＭＳ Ｐゴシック" panose="020B0600070205080204" pitchFamily="50" charset="-128"/>
                <a:ea typeface="ＭＳ Ｐゴシック" panose="020B0600070205080204" pitchFamily="50" charset="-128"/>
              </a:rPr>
              <a:t>10</a:t>
            </a:r>
            <a:r>
              <a:rPr lang="ja-JP" altLang="en-US" sz="1800" b="1" dirty="0">
                <a:solidFill>
                  <a:srgbClr val="FF0000"/>
                </a:solidFill>
                <a:latin typeface="ＭＳ Ｐゴシック" panose="020B0600070205080204" pitchFamily="50" charset="-128"/>
                <a:ea typeface="ＭＳ Ｐゴシック" panose="020B0600070205080204" pitchFamily="50" charset="-128"/>
              </a:rPr>
              <a:t>月</a:t>
            </a:r>
            <a:r>
              <a:rPr lang="en-US" altLang="ja-JP" sz="1800" b="1" dirty="0">
                <a:solidFill>
                  <a:srgbClr val="FF0000"/>
                </a:solidFill>
                <a:latin typeface="ＭＳ Ｐゴシック" panose="020B0600070205080204" pitchFamily="50" charset="-128"/>
                <a:ea typeface="ＭＳ Ｐゴシック" panose="020B0600070205080204" pitchFamily="50" charset="-128"/>
              </a:rPr>
              <a:t>15</a:t>
            </a:r>
            <a:r>
              <a:rPr lang="ja-JP" altLang="en-US" sz="1800" b="1" dirty="0">
                <a:solidFill>
                  <a:srgbClr val="FF0000"/>
                </a:solidFill>
                <a:latin typeface="ＭＳ Ｐゴシック" panose="020B0600070205080204" pitchFamily="50" charset="-128"/>
                <a:ea typeface="ＭＳ Ｐゴシック" panose="020B0600070205080204" pitchFamily="50" charset="-128"/>
              </a:rPr>
              <a:t>日（土）</a:t>
            </a:r>
            <a:r>
              <a:rPr lang="en-US" altLang="ja-JP" sz="1800" b="1" dirty="0">
                <a:solidFill>
                  <a:srgbClr val="FF0000"/>
                </a:solidFill>
                <a:latin typeface="ＭＳ Ｐゴシック" panose="020B0600070205080204" pitchFamily="50" charset="-128"/>
                <a:ea typeface="ＭＳ Ｐゴシック" panose="020B0600070205080204" pitchFamily="50" charset="-128"/>
              </a:rPr>
              <a:t>23</a:t>
            </a:r>
            <a:r>
              <a:rPr lang="ja-JP" altLang="en-US" sz="1800" b="1" dirty="0">
                <a:solidFill>
                  <a:srgbClr val="FF0000"/>
                </a:solidFill>
                <a:latin typeface="ＭＳ Ｐゴシック" panose="020B0600070205080204" pitchFamily="50" charset="-128"/>
                <a:ea typeface="ＭＳ Ｐゴシック" panose="020B0600070205080204" pitchFamily="50" charset="-128"/>
              </a:rPr>
              <a:t>：</a:t>
            </a:r>
            <a:r>
              <a:rPr lang="en-US" altLang="ja-JP" sz="1800" b="1" dirty="0">
                <a:solidFill>
                  <a:srgbClr val="FF0000"/>
                </a:solidFill>
                <a:latin typeface="ＭＳ Ｐゴシック" panose="020B0600070205080204" pitchFamily="50" charset="-128"/>
                <a:ea typeface="ＭＳ Ｐゴシック" panose="020B0600070205080204" pitchFamily="50" charset="-128"/>
              </a:rPr>
              <a:t>59</a:t>
            </a:r>
            <a:r>
              <a:rPr lang="ja-JP" altLang="en-US" sz="1800" b="1" dirty="0">
                <a:solidFill>
                  <a:srgbClr val="FF0000"/>
                </a:solidFill>
                <a:latin typeface="ＭＳ Ｐゴシック" panose="020B0600070205080204" pitchFamily="50" charset="-128"/>
                <a:ea typeface="ＭＳ Ｐゴシック" panose="020B0600070205080204" pitchFamily="50" charset="-128"/>
              </a:rPr>
              <a:t>まで</a:t>
            </a:r>
            <a:endParaRPr lang="en-US" altLang="ja-JP" sz="1800" b="1" dirty="0">
              <a:solidFill>
                <a:srgbClr val="FF0000"/>
              </a:solidFill>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BC349A0C-C650-44AF-8339-375B76DF44D4}"/>
              </a:ext>
            </a:extLst>
          </p:cNvPr>
          <p:cNvSpPr txBox="1"/>
          <p:nvPr/>
        </p:nvSpPr>
        <p:spPr>
          <a:xfrm>
            <a:off x="8010819" y="4082981"/>
            <a:ext cx="2415989" cy="769441"/>
          </a:xfrm>
          <a:prstGeom prst="rect">
            <a:avLst/>
          </a:prstGeom>
          <a:noFill/>
        </p:spPr>
        <p:txBody>
          <a:bodyPr wrap="square" rtlCol="0">
            <a:spAutoFit/>
          </a:bodyPr>
          <a:lstStyle/>
          <a:p>
            <a:r>
              <a:rPr lang="en-US" altLang="ja-JP" sz="4400" b="1" dirty="0">
                <a:solidFill>
                  <a:srgbClr val="FF0000"/>
                </a:solidFill>
              </a:rPr>
              <a:t>298</a:t>
            </a:r>
            <a:r>
              <a:rPr kumimoji="1" lang="en-US" altLang="ja-JP" sz="4400" b="1" dirty="0">
                <a:solidFill>
                  <a:srgbClr val="FF0000"/>
                </a:solidFill>
              </a:rPr>
              <a:t>,000</a:t>
            </a:r>
            <a:endParaRPr kumimoji="1" lang="ja-JP" altLang="en-US" sz="4400" b="1" dirty="0">
              <a:solidFill>
                <a:srgbClr val="FF0000"/>
              </a:solidFill>
            </a:endParaRPr>
          </a:p>
        </p:txBody>
      </p:sp>
      <p:grpSp>
        <p:nvGrpSpPr>
          <p:cNvPr id="10" name="グループ化 9">
            <a:extLst>
              <a:ext uri="{FF2B5EF4-FFF2-40B4-BE49-F238E27FC236}">
                <a16:creationId xmlns:a16="http://schemas.microsoft.com/office/drawing/2014/main" id="{422FAC60-A1F3-4D2D-9EDD-A40A2EC908E4}"/>
              </a:ext>
            </a:extLst>
          </p:cNvPr>
          <p:cNvGrpSpPr/>
          <p:nvPr/>
        </p:nvGrpSpPr>
        <p:grpSpPr>
          <a:xfrm>
            <a:off x="10037271" y="4185881"/>
            <a:ext cx="779074" cy="528041"/>
            <a:chOff x="10288283" y="3362141"/>
            <a:chExt cx="779074" cy="528041"/>
          </a:xfrm>
        </p:grpSpPr>
        <p:sp>
          <p:nvSpPr>
            <p:cNvPr id="7" name="テキスト ボックス 6">
              <a:extLst>
                <a:ext uri="{FF2B5EF4-FFF2-40B4-BE49-F238E27FC236}">
                  <a16:creationId xmlns:a16="http://schemas.microsoft.com/office/drawing/2014/main" id="{E7C44A79-05B2-43A3-8A04-30DFFA9BB7B9}"/>
                </a:ext>
              </a:extLst>
            </p:cNvPr>
            <p:cNvSpPr txBox="1"/>
            <p:nvPr/>
          </p:nvSpPr>
          <p:spPr>
            <a:xfrm>
              <a:off x="10288283" y="3362141"/>
              <a:ext cx="779074" cy="246221"/>
            </a:xfrm>
            <a:prstGeom prst="rect">
              <a:avLst/>
            </a:prstGeom>
            <a:noFill/>
          </p:spPr>
          <p:txBody>
            <a:bodyPr wrap="square" rtlCol="0">
              <a:spAutoFit/>
            </a:bodyPr>
            <a:lstStyle/>
            <a:p>
              <a:r>
                <a:rPr kumimoji="1" lang="ja-JP" altLang="en-US" sz="1000" dirty="0">
                  <a:solidFill>
                    <a:srgbClr val="FF0000"/>
                  </a:solidFill>
                </a:rPr>
                <a:t>（税込）</a:t>
              </a:r>
            </a:p>
          </p:txBody>
        </p:sp>
        <p:sp>
          <p:nvSpPr>
            <p:cNvPr id="9" name="テキスト ボックス 8">
              <a:extLst>
                <a:ext uri="{FF2B5EF4-FFF2-40B4-BE49-F238E27FC236}">
                  <a16:creationId xmlns:a16="http://schemas.microsoft.com/office/drawing/2014/main" id="{5D1B4948-93E9-4E4E-A288-FD94E5020C02}"/>
                </a:ext>
              </a:extLst>
            </p:cNvPr>
            <p:cNvSpPr txBox="1"/>
            <p:nvPr/>
          </p:nvSpPr>
          <p:spPr>
            <a:xfrm>
              <a:off x="10424793" y="3520850"/>
              <a:ext cx="539041" cy="369332"/>
            </a:xfrm>
            <a:prstGeom prst="rect">
              <a:avLst/>
            </a:prstGeom>
            <a:noFill/>
          </p:spPr>
          <p:txBody>
            <a:bodyPr wrap="square" rtlCol="0">
              <a:spAutoFit/>
            </a:bodyPr>
            <a:lstStyle/>
            <a:p>
              <a:r>
                <a:rPr kumimoji="1" lang="ja-JP" altLang="en-US" b="1" dirty="0">
                  <a:solidFill>
                    <a:srgbClr val="FF0000"/>
                  </a:solidFill>
                </a:rPr>
                <a:t>円</a:t>
              </a:r>
            </a:p>
          </p:txBody>
        </p:sp>
      </p:grpSp>
      <p:grpSp>
        <p:nvGrpSpPr>
          <p:cNvPr id="14" name="グループ化 13">
            <a:extLst>
              <a:ext uri="{FF2B5EF4-FFF2-40B4-BE49-F238E27FC236}">
                <a16:creationId xmlns:a16="http://schemas.microsoft.com/office/drawing/2014/main" id="{8A596E26-F27F-43AF-B6F0-EC5C2E259497}"/>
              </a:ext>
            </a:extLst>
          </p:cNvPr>
          <p:cNvGrpSpPr/>
          <p:nvPr/>
        </p:nvGrpSpPr>
        <p:grpSpPr>
          <a:xfrm>
            <a:off x="5120382" y="4171515"/>
            <a:ext cx="2415989" cy="646331"/>
            <a:chOff x="5105399" y="3382351"/>
            <a:chExt cx="2415989" cy="646331"/>
          </a:xfrm>
        </p:grpSpPr>
        <p:sp>
          <p:nvSpPr>
            <p:cNvPr id="2" name="テキスト ボックス 1">
              <a:extLst>
                <a:ext uri="{FF2B5EF4-FFF2-40B4-BE49-F238E27FC236}">
                  <a16:creationId xmlns:a16="http://schemas.microsoft.com/office/drawing/2014/main" id="{131FAB50-0D69-4759-9E40-04A7E9D7476D}"/>
                </a:ext>
              </a:extLst>
            </p:cNvPr>
            <p:cNvSpPr txBox="1"/>
            <p:nvPr/>
          </p:nvSpPr>
          <p:spPr>
            <a:xfrm>
              <a:off x="5105399" y="3382351"/>
              <a:ext cx="2415989" cy="646331"/>
            </a:xfrm>
            <a:prstGeom prst="rect">
              <a:avLst/>
            </a:prstGeom>
            <a:noFill/>
          </p:spPr>
          <p:txBody>
            <a:bodyPr wrap="square" rtlCol="0">
              <a:spAutoFit/>
            </a:bodyPr>
            <a:lstStyle/>
            <a:p>
              <a:r>
                <a:rPr lang="en-US" altLang="ja-JP" sz="3600" b="1" dirty="0">
                  <a:solidFill>
                    <a:srgbClr val="FF0000"/>
                  </a:solidFill>
                </a:rPr>
                <a:t>55</a:t>
              </a:r>
              <a:r>
                <a:rPr kumimoji="1" lang="en-US" altLang="ja-JP" sz="3600" b="1" dirty="0">
                  <a:solidFill>
                    <a:srgbClr val="FF0000"/>
                  </a:solidFill>
                </a:rPr>
                <a:t>0,000</a:t>
              </a:r>
              <a:endParaRPr kumimoji="1" lang="ja-JP" altLang="en-US" sz="3600" b="1" dirty="0">
                <a:solidFill>
                  <a:srgbClr val="FF0000"/>
                </a:solidFill>
              </a:endParaRPr>
            </a:p>
          </p:txBody>
        </p:sp>
        <p:grpSp>
          <p:nvGrpSpPr>
            <p:cNvPr id="11" name="グループ化 10">
              <a:extLst>
                <a:ext uri="{FF2B5EF4-FFF2-40B4-BE49-F238E27FC236}">
                  <a16:creationId xmlns:a16="http://schemas.microsoft.com/office/drawing/2014/main" id="{96ED764F-8445-47ED-BCB5-35FE9BD04B9B}"/>
                </a:ext>
              </a:extLst>
            </p:cNvPr>
            <p:cNvGrpSpPr/>
            <p:nvPr/>
          </p:nvGrpSpPr>
          <p:grpSpPr>
            <a:xfrm>
              <a:off x="6722999" y="3433634"/>
              <a:ext cx="779074" cy="514318"/>
              <a:chOff x="9803536" y="2805442"/>
              <a:chExt cx="779074" cy="514318"/>
            </a:xfrm>
          </p:grpSpPr>
          <p:sp>
            <p:nvSpPr>
              <p:cNvPr id="12" name="テキスト ボックス 11">
                <a:extLst>
                  <a:ext uri="{FF2B5EF4-FFF2-40B4-BE49-F238E27FC236}">
                    <a16:creationId xmlns:a16="http://schemas.microsoft.com/office/drawing/2014/main" id="{52459C6C-0A6E-45EC-8341-57F97A521010}"/>
                  </a:ext>
                </a:extLst>
              </p:cNvPr>
              <p:cNvSpPr txBox="1"/>
              <p:nvPr/>
            </p:nvSpPr>
            <p:spPr>
              <a:xfrm>
                <a:off x="9803536" y="2805442"/>
                <a:ext cx="779074" cy="246221"/>
              </a:xfrm>
              <a:prstGeom prst="rect">
                <a:avLst/>
              </a:prstGeom>
              <a:noFill/>
            </p:spPr>
            <p:txBody>
              <a:bodyPr wrap="square" rtlCol="0">
                <a:spAutoFit/>
              </a:bodyPr>
              <a:lstStyle/>
              <a:p>
                <a:r>
                  <a:rPr kumimoji="1" lang="ja-JP" altLang="en-US" sz="1000" dirty="0">
                    <a:solidFill>
                      <a:srgbClr val="FF0000"/>
                    </a:solidFill>
                  </a:rPr>
                  <a:t>（税込）</a:t>
                </a:r>
              </a:p>
            </p:txBody>
          </p:sp>
          <p:sp>
            <p:nvSpPr>
              <p:cNvPr id="13" name="テキスト ボックス 12">
                <a:extLst>
                  <a:ext uri="{FF2B5EF4-FFF2-40B4-BE49-F238E27FC236}">
                    <a16:creationId xmlns:a16="http://schemas.microsoft.com/office/drawing/2014/main" id="{6C69F334-86AF-47BC-939E-4EE31C10656E}"/>
                  </a:ext>
                </a:extLst>
              </p:cNvPr>
              <p:cNvSpPr txBox="1"/>
              <p:nvPr/>
            </p:nvSpPr>
            <p:spPr>
              <a:xfrm>
                <a:off x="9930377" y="2950428"/>
                <a:ext cx="539041" cy="369332"/>
              </a:xfrm>
              <a:prstGeom prst="rect">
                <a:avLst/>
              </a:prstGeom>
              <a:noFill/>
            </p:spPr>
            <p:txBody>
              <a:bodyPr wrap="square" rtlCol="0">
                <a:spAutoFit/>
              </a:bodyPr>
              <a:lstStyle/>
              <a:p>
                <a:r>
                  <a:rPr kumimoji="1" lang="ja-JP" altLang="en-US" b="1" dirty="0">
                    <a:solidFill>
                      <a:srgbClr val="FF0000"/>
                    </a:solidFill>
                  </a:rPr>
                  <a:t>円</a:t>
                </a:r>
              </a:p>
            </p:txBody>
          </p:sp>
        </p:grpSp>
      </p:grpSp>
      <p:cxnSp>
        <p:nvCxnSpPr>
          <p:cNvPr id="16" name="直線コネクタ 15">
            <a:extLst>
              <a:ext uri="{FF2B5EF4-FFF2-40B4-BE49-F238E27FC236}">
                <a16:creationId xmlns:a16="http://schemas.microsoft.com/office/drawing/2014/main" id="{6819BB60-C685-4518-B4D6-105471CF6551}"/>
              </a:ext>
            </a:extLst>
          </p:cNvPr>
          <p:cNvCxnSpPr>
            <a:cxnSpLocks/>
          </p:cNvCxnSpPr>
          <p:nvPr/>
        </p:nvCxnSpPr>
        <p:spPr>
          <a:xfrm flipV="1">
            <a:off x="5120382" y="4182452"/>
            <a:ext cx="2026452" cy="420969"/>
          </a:xfrm>
          <a:prstGeom prst="line">
            <a:avLst/>
          </a:prstGeom>
        </p:spPr>
        <p:style>
          <a:lnRef idx="3">
            <a:schemeClr val="dk1"/>
          </a:lnRef>
          <a:fillRef idx="0">
            <a:schemeClr val="dk1"/>
          </a:fillRef>
          <a:effectRef idx="2">
            <a:schemeClr val="dk1"/>
          </a:effectRef>
          <a:fontRef idx="minor">
            <a:schemeClr val="tx1"/>
          </a:fontRef>
        </p:style>
      </p:cxnSp>
      <p:sp>
        <p:nvSpPr>
          <p:cNvPr id="20" name="テキスト ボックス 19">
            <a:extLst>
              <a:ext uri="{FF2B5EF4-FFF2-40B4-BE49-F238E27FC236}">
                <a16:creationId xmlns:a16="http://schemas.microsoft.com/office/drawing/2014/main" id="{457384F1-F7CF-4457-B1EE-03EB0E1617C3}"/>
              </a:ext>
            </a:extLst>
          </p:cNvPr>
          <p:cNvSpPr txBox="1"/>
          <p:nvPr/>
        </p:nvSpPr>
        <p:spPr>
          <a:xfrm>
            <a:off x="1330785" y="4202292"/>
            <a:ext cx="3963043" cy="584775"/>
          </a:xfrm>
          <a:prstGeom prst="rect">
            <a:avLst/>
          </a:prstGeom>
          <a:noFill/>
        </p:spPr>
        <p:txBody>
          <a:bodyPr wrap="square" rtlCol="0">
            <a:spAutoFit/>
          </a:bodyPr>
          <a:lstStyle/>
          <a:p>
            <a:r>
              <a:rPr kumimoji="1" lang="ja-JP" altLang="en-US" sz="3200" b="1" dirty="0">
                <a:solidFill>
                  <a:srgbClr val="FF0000"/>
                </a:solidFill>
              </a:rPr>
              <a:t>説明会参加限定価格</a:t>
            </a:r>
          </a:p>
        </p:txBody>
      </p:sp>
      <p:cxnSp>
        <p:nvCxnSpPr>
          <p:cNvPr id="22" name="直線矢印コネクタ 21">
            <a:extLst>
              <a:ext uri="{FF2B5EF4-FFF2-40B4-BE49-F238E27FC236}">
                <a16:creationId xmlns:a16="http://schemas.microsoft.com/office/drawing/2014/main" id="{B64C9BEA-D590-49A0-B950-A537E241EEFD}"/>
              </a:ext>
            </a:extLst>
          </p:cNvPr>
          <p:cNvCxnSpPr/>
          <p:nvPr/>
        </p:nvCxnSpPr>
        <p:spPr>
          <a:xfrm>
            <a:off x="7432848" y="4432102"/>
            <a:ext cx="4744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タイトル 1">
            <a:extLst>
              <a:ext uri="{FF2B5EF4-FFF2-40B4-BE49-F238E27FC236}">
                <a16:creationId xmlns:a16="http://schemas.microsoft.com/office/drawing/2014/main" id="{FBD27B74-6C12-F41A-D184-24A0D9F51ED3}"/>
              </a:ext>
            </a:extLst>
          </p:cNvPr>
          <p:cNvSpPr txBox="1">
            <a:spLocks/>
          </p:cNvSpPr>
          <p:nvPr/>
        </p:nvSpPr>
        <p:spPr>
          <a:xfrm>
            <a:off x="546847" y="395960"/>
            <a:ext cx="11141600" cy="1428802"/>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000" dirty="0">
                <a:latin typeface="HGPｺﾞｼｯｸE" panose="020B0900000000000000" pitchFamily="50" charset="-128"/>
                <a:ea typeface="HGPｺﾞｼｯｸE" panose="020B0900000000000000" pitchFamily="50" charset="-128"/>
              </a:rPr>
              <a:t>おうちワークアドバイザー認定</a:t>
            </a:r>
            <a:r>
              <a:rPr lang="ja-JP" altLang="ja-JP" sz="4000" dirty="0">
                <a:latin typeface="HGPｺﾞｼｯｸE" panose="020B0900000000000000" pitchFamily="50" charset="-128"/>
                <a:ea typeface="HGPｺﾞｼｯｸE" panose="020B0900000000000000" pitchFamily="50" charset="-128"/>
              </a:rPr>
              <a:t>講座</a:t>
            </a:r>
            <a:endParaRPr lang="en-US" altLang="ja-JP" sz="4000" dirty="0">
              <a:latin typeface="HGPｺﾞｼｯｸE" panose="020B0900000000000000" pitchFamily="50" charset="-128"/>
              <a:ea typeface="HGPｺﾞｼｯｸE" panose="020B0900000000000000" pitchFamily="50" charset="-128"/>
            </a:endParaRPr>
          </a:p>
          <a:p>
            <a:pPr algn="ctr"/>
            <a:r>
              <a:rPr lang="en-US" altLang="ja-JP" sz="2800" dirty="0">
                <a:latin typeface="HGPｺﾞｼｯｸE" panose="020B0900000000000000" pitchFamily="50" charset="-128"/>
                <a:ea typeface="HGPｺﾞｼｯｸE" panose="020B0900000000000000" pitchFamily="50" charset="-128"/>
              </a:rPr>
              <a:t>(</a:t>
            </a:r>
            <a:r>
              <a:rPr lang="ja-JP" altLang="en-US" sz="2800" dirty="0">
                <a:latin typeface="HGPｺﾞｼｯｸE" panose="020B0900000000000000" pitchFamily="50" charset="-128"/>
                <a:ea typeface="HGPｺﾞｼｯｸE" panose="020B0900000000000000" pitchFamily="50" charset="-128"/>
              </a:rPr>
              <a:t>セット申込：ブログコース＋</a:t>
            </a:r>
            <a:r>
              <a:rPr lang="en-US" altLang="ja-JP" sz="2800" dirty="0">
                <a:latin typeface="HGPｺﾞｼｯｸE" panose="020B0900000000000000" pitchFamily="50" charset="-128"/>
                <a:ea typeface="HGPｺﾞｼｯｸE" panose="020B0900000000000000" pitchFamily="50" charset="-128"/>
              </a:rPr>
              <a:t>WEB</a:t>
            </a:r>
            <a:r>
              <a:rPr lang="ja-JP" altLang="en-US" sz="2800" dirty="0">
                <a:latin typeface="HGPｺﾞｼｯｸE" panose="020B0900000000000000" pitchFamily="50" charset="-128"/>
                <a:ea typeface="HGPｺﾞｼｯｸE" panose="020B0900000000000000" pitchFamily="50" charset="-128"/>
              </a:rPr>
              <a:t>ライターコース）</a:t>
            </a:r>
          </a:p>
        </p:txBody>
      </p:sp>
      <p:sp>
        <p:nvSpPr>
          <p:cNvPr id="5" name="テキスト ボックス 4">
            <a:extLst>
              <a:ext uri="{FF2B5EF4-FFF2-40B4-BE49-F238E27FC236}">
                <a16:creationId xmlns:a16="http://schemas.microsoft.com/office/drawing/2014/main" id="{87E6E875-70E2-5240-C432-8984A5CC9EF1}"/>
              </a:ext>
            </a:extLst>
          </p:cNvPr>
          <p:cNvSpPr txBox="1"/>
          <p:nvPr/>
        </p:nvSpPr>
        <p:spPr>
          <a:xfrm>
            <a:off x="572391" y="1773075"/>
            <a:ext cx="11047217" cy="1938992"/>
          </a:xfrm>
          <a:prstGeom prst="rect">
            <a:avLst/>
          </a:prstGeom>
          <a:noFill/>
        </p:spPr>
        <p:txBody>
          <a:bodyPr wrap="square" rtlCol="0">
            <a:spAutoFit/>
          </a:bodyPr>
          <a:lstStyle/>
          <a:p>
            <a:r>
              <a:rPr lang="ja-JP" altLang="ja-JP" sz="2000" b="1" dirty="0">
                <a:latin typeface="ＭＳ Ｐゴシック" panose="020B0600070205080204" pitchFamily="50" charset="-128"/>
                <a:ea typeface="ＭＳ Ｐゴシック" panose="020B0600070205080204" pitchFamily="50" charset="-128"/>
              </a:rPr>
              <a:t>「</a:t>
            </a:r>
            <a:r>
              <a:rPr lang="ja-JP" altLang="en-US" sz="2000" b="1" dirty="0">
                <a:latin typeface="ＭＳ Ｐゴシック" panose="020B0600070205080204" pitchFamily="50" charset="-128"/>
                <a:ea typeface="ＭＳ Ｐゴシック" panose="020B0600070205080204" pitchFamily="50" charset="-128"/>
              </a:rPr>
              <a:t>おうちワークアドバイザー認定</a:t>
            </a:r>
            <a:r>
              <a:rPr lang="ja-JP" altLang="ja-JP" sz="2000" b="1" dirty="0">
                <a:latin typeface="ＭＳ Ｐゴシック" panose="020B0600070205080204" pitchFamily="50" charset="-128"/>
                <a:ea typeface="ＭＳ Ｐゴシック" panose="020B0600070205080204" pitchFamily="50" charset="-128"/>
              </a:rPr>
              <a:t>講座</a:t>
            </a:r>
            <a:r>
              <a:rPr lang="ja-JP" altLang="en-US" sz="2000" b="1" dirty="0">
                <a:latin typeface="ＭＳ Ｐゴシック" panose="020B0600070205080204" pitchFamily="50" charset="-128"/>
                <a:ea typeface="ＭＳ Ｐゴシック" panose="020B0600070205080204" pitchFamily="50" charset="-128"/>
              </a:rPr>
              <a:t>」はブログコースと</a:t>
            </a:r>
            <a:r>
              <a:rPr lang="en-US" altLang="ja-JP" sz="2000" b="1" dirty="0">
                <a:latin typeface="ＭＳ Ｐゴシック" panose="020B0600070205080204" pitchFamily="50" charset="-128"/>
                <a:ea typeface="ＭＳ Ｐゴシック" panose="020B0600070205080204" pitchFamily="50" charset="-128"/>
              </a:rPr>
              <a:t>WEB</a:t>
            </a:r>
            <a:r>
              <a:rPr lang="ja-JP" altLang="en-US" sz="2000" b="1" dirty="0">
                <a:latin typeface="ＭＳ Ｐゴシック" panose="020B0600070205080204" pitchFamily="50" charset="-128"/>
                <a:ea typeface="ＭＳ Ｐゴシック" panose="020B0600070205080204" pitchFamily="50" charset="-128"/>
              </a:rPr>
              <a:t>ライターコースと同時開催となり、アドバイザーの基本の部分は一緒に、ブログ・ライターに特化したワークの部分はそれぞれのコースに分かれて実施いたします。</a:t>
            </a:r>
            <a:endParaRPr lang="en-US" altLang="ja-JP" sz="2000" b="1" dirty="0">
              <a:latin typeface="ＭＳ Ｐゴシック" panose="020B0600070205080204" pitchFamily="50" charset="-128"/>
              <a:ea typeface="ＭＳ Ｐゴシック" panose="020B0600070205080204" pitchFamily="50" charset="-128"/>
            </a:endParaRPr>
          </a:p>
          <a:p>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今回は、特別に、ブログと</a:t>
            </a:r>
            <a:r>
              <a:rPr lang="en-US" altLang="ja-JP" sz="2000" b="1" dirty="0">
                <a:latin typeface="ＭＳ Ｐゴシック" panose="020B0600070205080204" pitchFamily="50" charset="-128"/>
                <a:ea typeface="ＭＳ Ｐゴシック" panose="020B0600070205080204" pitchFamily="50" charset="-128"/>
              </a:rPr>
              <a:t>WEB</a:t>
            </a:r>
            <a:r>
              <a:rPr lang="ja-JP" altLang="en-US" sz="2000" b="1" dirty="0">
                <a:latin typeface="ＭＳ Ｐゴシック" panose="020B0600070205080204" pitchFamily="50" charset="-128"/>
                <a:ea typeface="ＭＳ Ｐゴシック" panose="020B0600070205080204" pitchFamily="50" charset="-128"/>
              </a:rPr>
              <a:t>ライターの両方のアドバイザー講座を同時に取得できるプランも登場いたしました！</a:t>
            </a:r>
            <a:endParaRPr lang="en-US" altLang="ja-JP" sz="2000" b="1" dirty="0">
              <a:latin typeface="ＭＳ Ｐゴシック" panose="020B0600070205080204" pitchFamily="50" charset="-128"/>
              <a:ea typeface="ＭＳ Ｐゴシック" panose="020B0600070205080204" pitchFamily="50" charset="-128"/>
            </a:endParaRPr>
          </a:p>
        </p:txBody>
      </p:sp>
      <p:sp>
        <p:nvSpPr>
          <p:cNvPr id="17" name="テキスト ボックス 16">
            <a:extLst>
              <a:ext uri="{FF2B5EF4-FFF2-40B4-BE49-F238E27FC236}">
                <a16:creationId xmlns:a16="http://schemas.microsoft.com/office/drawing/2014/main" id="{2D944635-A2FC-CF15-12FC-BE92E5781143}"/>
              </a:ext>
            </a:extLst>
          </p:cNvPr>
          <p:cNvSpPr txBox="1"/>
          <p:nvPr/>
        </p:nvSpPr>
        <p:spPr>
          <a:xfrm>
            <a:off x="1330785" y="5384405"/>
            <a:ext cx="7726471" cy="738664"/>
          </a:xfrm>
          <a:prstGeom prst="rect">
            <a:avLst/>
          </a:prstGeom>
          <a:noFill/>
        </p:spPr>
        <p:txBody>
          <a:bodyPr wrap="square">
            <a:spAutoFit/>
          </a:bodyPr>
          <a:lstStyle/>
          <a:p>
            <a:r>
              <a:rPr lang="ja-JP" altLang="en-US" sz="1400" dirty="0">
                <a:latin typeface="ＭＳ Ｐゴシック" panose="020B0600070205080204" pitchFamily="50" charset="-128"/>
                <a:ea typeface="ＭＳ Ｐゴシック" panose="020B0600070205080204" pitchFamily="50" charset="-128"/>
              </a:rPr>
              <a:t>＜認定試験＞　　認定試験：</a:t>
            </a:r>
            <a:r>
              <a:rPr lang="en-US" altLang="ja-JP" sz="1400" dirty="0">
                <a:latin typeface="ＭＳ Ｐゴシック" panose="020B0600070205080204" pitchFamily="50" charset="-128"/>
                <a:ea typeface="ＭＳ Ｐゴシック" panose="020B0600070205080204" pitchFamily="50" charset="-128"/>
              </a:rPr>
              <a:t>5,500</a:t>
            </a:r>
            <a:r>
              <a:rPr lang="ja-JP" altLang="en-US" sz="1400" dirty="0">
                <a:latin typeface="ＭＳ Ｐゴシック" panose="020B0600070205080204" pitchFamily="50" charset="-128"/>
                <a:ea typeface="ＭＳ Ｐゴシック" panose="020B0600070205080204" pitchFamily="50" charset="-128"/>
              </a:rPr>
              <a:t>円税込</a:t>
            </a:r>
            <a:r>
              <a:rPr lang="en-US" altLang="ja-JP" sz="1400" dirty="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２＝</a:t>
            </a:r>
            <a:r>
              <a:rPr lang="en-US" altLang="ja-JP" sz="1400" dirty="0">
                <a:latin typeface="ＭＳ Ｐゴシック" panose="020B0600070205080204" pitchFamily="50" charset="-128"/>
                <a:ea typeface="ＭＳ Ｐゴシック" panose="020B0600070205080204" pitchFamily="50" charset="-128"/>
              </a:rPr>
              <a:t>11,000</a:t>
            </a:r>
            <a:r>
              <a:rPr lang="ja-JP" altLang="en-US" sz="1400" dirty="0">
                <a:latin typeface="ＭＳ Ｐゴシック" panose="020B0600070205080204" pitchFamily="50" charset="-128"/>
                <a:ea typeface="ＭＳ Ｐゴシック" panose="020B0600070205080204" pitchFamily="50" charset="-128"/>
              </a:rPr>
              <a:t>円を上記に含む。</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＜活動に必要な費用＞合格後の認定料</a:t>
            </a:r>
            <a:r>
              <a:rPr lang="en-US" altLang="ja-JP" sz="1400" dirty="0">
                <a:latin typeface="ＭＳ Ｐゴシック" panose="020B0600070205080204" pitchFamily="50" charset="-128"/>
                <a:ea typeface="ＭＳ Ｐゴシック" panose="020B0600070205080204" pitchFamily="50" charset="-128"/>
              </a:rPr>
              <a:t>1</a:t>
            </a:r>
            <a:r>
              <a:rPr lang="ja-JP" altLang="en-US" sz="1400" dirty="0">
                <a:latin typeface="ＭＳ Ｐゴシック" panose="020B0600070205080204" pitchFamily="50" charset="-128"/>
                <a:ea typeface="ＭＳ Ｐゴシック" panose="020B0600070205080204" pitchFamily="50" charset="-128"/>
              </a:rPr>
              <a:t>万円税別、</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認定講師会員年会費</a:t>
            </a:r>
            <a:r>
              <a:rPr lang="en-US" altLang="ja-JP" sz="1400" dirty="0">
                <a:latin typeface="ＭＳ Ｐゴシック" panose="020B0600070205080204" pitchFamily="50" charset="-128"/>
                <a:ea typeface="ＭＳ Ｐゴシック" panose="020B0600070205080204" pitchFamily="50" charset="-128"/>
              </a:rPr>
              <a:t>3</a:t>
            </a:r>
            <a:r>
              <a:rPr lang="ja-JP" altLang="en-US" sz="1400" dirty="0">
                <a:latin typeface="ＭＳ Ｐゴシック" panose="020B0600070205080204" pitchFamily="50" charset="-128"/>
                <a:ea typeface="ＭＳ Ｐゴシック" panose="020B0600070205080204" pitchFamily="50" charset="-128"/>
              </a:rPr>
              <a:t>万円税別は試験合格後に別途必要となります。</a:t>
            </a:r>
            <a:endParaRPr lang="en-US" altLang="ja-JP" sz="1400" dirty="0">
              <a:latin typeface="ＭＳ Ｐゴシック" panose="020B0600070205080204" pitchFamily="50" charset="-128"/>
              <a:ea typeface="ＭＳ Ｐゴシック" panose="020B0600070205080204" pitchFamily="50" charset="-128"/>
            </a:endParaRPr>
          </a:p>
        </p:txBody>
      </p:sp>
      <p:sp>
        <p:nvSpPr>
          <p:cNvPr id="6" name="四角形: 角を丸くする 5">
            <a:extLst>
              <a:ext uri="{FF2B5EF4-FFF2-40B4-BE49-F238E27FC236}">
                <a16:creationId xmlns:a16="http://schemas.microsoft.com/office/drawing/2014/main" id="{BEB8F5E9-2826-ACA0-A190-456AD44AA78C}"/>
              </a:ext>
            </a:extLst>
          </p:cNvPr>
          <p:cNvSpPr/>
          <p:nvPr/>
        </p:nvSpPr>
        <p:spPr>
          <a:xfrm>
            <a:off x="9986680" y="3420045"/>
            <a:ext cx="1452283" cy="62733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b="1" dirty="0"/>
              <a:t>約</a:t>
            </a:r>
            <a:r>
              <a:rPr kumimoji="1" lang="en-US" altLang="ja-JP" b="1" dirty="0"/>
              <a:t>45</a:t>
            </a:r>
            <a:r>
              <a:rPr kumimoji="1" lang="ja-JP" altLang="en-US" b="1" dirty="0"/>
              <a:t>％</a:t>
            </a:r>
            <a:r>
              <a:rPr kumimoji="1" lang="en-US" altLang="ja-JP" b="1" dirty="0"/>
              <a:t>OFF</a:t>
            </a:r>
            <a:endParaRPr kumimoji="1" lang="ja-JP" altLang="en-US" b="1" dirty="0"/>
          </a:p>
        </p:txBody>
      </p:sp>
    </p:spTree>
    <p:extLst>
      <p:ext uri="{BB962C8B-B14F-4D97-AF65-F5344CB8AC3E}">
        <p14:creationId xmlns:p14="http://schemas.microsoft.com/office/powerpoint/2010/main" val="33081121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コンテンツ プレースホルダー 4" descr="スクリーンショット が含まれている画像&#10;&#10;非常に高い精度で生成された説明">
            <a:extLst>
              <a:ext uri="{FF2B5EF4-FFF2-40B4-BE49-F238E27FC236}">
                <a16:creationId xmlns:a16="http://schemas.microsoft.com/office/drawing/2014/main" id="{289440E2-827E-6EFA-C0B7-A2E77D84135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9236"/>
            <a:ext cx="12191980" cy="6857990"/>
          </a:xfrm>
          <a:prstGeom prst="rect">
            <a:avLst/>
          </a:prstGeom>
        </p:spPr>
      </p:pic>
      <p:sp>
        <p:nvSpPr>
          <p:cNvPr id="2" name="タイトル 1">
            <a:extLst>
              <a:ext uri="{FF2B5EF4-FFF2-40B4-BE49-F238E27FC236}">
                <a16:creationId xmlns:a16="http://schemas.microsoft.com/office/drawing/2014/main" id="{FE5DDB8F-6E3C-4878-8801-9F74DFE9614E}"/>
              </a:ext>
            </a:extLst>
          </p:cNvPr>
          <p:cNvSpPr>
            <a:spLocks noGrp="1"/>
          </p:cNvSpPr>
          <p:nvPr>
            <p:ph type="title"/>
          </p:nvPr>
        </p:nvSpPr>
        <p:spPr>
          <a:xfrm>
            <a:off x="683395" y="341307"/>
            <a:ext cx="10515600" cy="1325563"/>
          </a:xfrm>
        </p:spPr>
        <p:txBody>
          <a:bodyPr>
            <a:normAutofit/>
          </a:bodyPr>
          <a:lstStyle/>
          <a:p>
            <a:r>
              <a:rPr kumimoji="1" lang="ja-JP" altLang="en-US" sz="3200" b="1" dirty="0">
                <a:latin typeface="+mn-ea"/>
                <a:ea typeface="+mn-ea"/>
              </a:rPr>
              <a:t>月</a:t>
            </a:r>
            <a:r>
              <a:rPr kumimoji="1" lang="en-US" altLang="ja-JP" sz="3200" b="1" dirty="0">
                <a:latin typeface="+mn-ea"/>
                <a:ea typeface="+mn-ea"/>
              </a:rPr>
              <a:t>10</a:t>
            </a:r>
            <a:r>
              <a:rPr lang="ja-JP" altLang="en-US" sz="3200" b="1" dirty="0">
                <a:latin typeface="+mn-ea"/>
                <a:ea typeface="+mn-ea"/>
              </a:rPr>
              <a:t>万円の収入を得るためのシュミレーション</a:t>
            </a:r>
            <a:endParaRPr kumimoji="1" lang="ja-JP" altLang="en-US" sz="3200" b="1" dirty="0">
              <a:latin typeface="+mn-ea"/>
              <a:ea typeface="+mn-ea"/>
            </a:endParaRPr>
          </a:p>
        </p:txBody>
      </p:sp>
      <p:sp>
        <p:nvSpPr>
          <p:cNvPr id="4" name="テキスト ボックス 3">
            <a:extLst>
              <a:ext uri="{FF2B5EF4-FFF2-40B4-BE49-F238E27FC236}">
                <a16:creationId xmlns:a16="http://schemas.microsoft.com/office/drawing/2014/main" id="{DA0E0A59-66A5-4834-A717-C41943F516F5}"/>
              </a:ext>
            </a:extLst>
          </p:cNvPr>
          <p:cNvSpPr txBox="1"/>
          <p:nvPr/>
        </p:nvSpPr>
        <p:spPr>
          <a:xfrm>
            <a:off x="683395" y="1666870"/>
            <a:ext cx="5990743" cy="2545762"/>
          </a:xfrm>
          <a:prstGeom prst="rect">
            <a:avLst/>
          </a:prstGeom>
          <a:noFill/>
        </p:spPr>
        <p:txBody>
          <a:bodyPr wrap="none" rtlCol="0">
            <a:spAutoFit/>
          </a:bodyPr>
          <a:lstStyle/>
          <a:p>
            <a:pPr>
              <a:lnSpc>
                <a:spcPct val="150000"/>
              </a:lnSpc>
            </a:pPr>
            <a:r>
              <a:rPr lang="ja-JP" altLang="en-US" b="1" dirty="0"/>
              <a:t>■現在の収入にプラスして月</a:t>
            </a:r>
            <a:r>
              <a:rPr lang="en-US" altLang="ja-JP" b="1" dirty="0"/>
              <a:t>10</a:t>
            </a:r>
            <a:r>
              <a:rPr lang="ja-JP" altLang="en-US" b="1" dirty="0"/>
              <a:t>万円の収入を得るには？</a:t>
            </a:r>
            <a:endParaRPr lang="en-US" altLang="ja-JP" b="1" dirty="0"/>
          </a:p>
          <a:p>
            <a:pPr>
              <a:lnSpc>
                <a:spcPct val="150000"/>
              </a:lnSpc>
            </a:pPr>
            <a:endParaRPr lang="en-US" altLang="ja-JP" b="1" dirty="0"/>
          </a:p>
          <a:p>
            <a:pPr>
              <a:lnSpc>
                <a:spcPct val="150000"/>
              </a:lnSpc>
            </a:pPr>
            <a:r>
              <a:rPr lang="ja-JP" altLang="en-US" b="1" dirty="0"/>
              <a:t>＜収入例：</a:t>
            </a:r>
            <a:r>
              <a:rPr lang="en-US" altLang="ja-JP" b="1" dirty="0"/>
              <a:t>0</a:t>
            </a:r>
            <a:r>
              <a:rPr lang="ja-JP" altLang="en-US" b="1" dirty="0"/>
              <a:t>期生のブログ認定講師の例＞</a:t>
            </a:r>
            <a:endParaRPr lang="en-US" altLang="ja-JP" b="1" dirty="0"/>
          </a:p>
          <a:p>
            <a:pPr>
              <a:lnSpc>
                <a:spcPct val="150000"/>
              </a:lnSpc>
            </a:pPr>
            <a:r>
              <a:rPr lang="ja-JP" altLang="en-US" b="1" dirty="0"/>
              <a:t>ブログでおうちワーク講座</a:t>
            </a:r>
            <a:r>
              <a:rPr lang="en-US" altLang="ja-JP" b="1" dirty="0"/>
              <a:t>×5</a:t>
            </a:r>
            <a:r>
              <a:rPr lang="ja-JP" altLang="en-US" b="1" dirty="0"/>
              <a:t>人</a:t>
            </a:r>
            <a:r>
              <a:rPr lang="en-US" altLang="ja-JP" b="1" dirty="0"/>
              <a:t>×60</a:t>
            </a:r>
            <a:r>
              <a:rPr lang="ja-JP" altLang="en-US" b="1" dirty="0"/>
              <a:t>％＝</a:t>
            </a:r>
            <a:r>
              <a:rPr lang="en-US" altLang="ja-JP" b="1" dirty="0"/>
              <a:t>450,000</a:t>
            </a:r>
            <a:r>
              <a:rPr lang="ja-JP" altLang="en-US" b="1" dirty="0"/>
              <a:t>円</a:t>
            </a:r>
            <a:endParaRPr lang="en-US" altLang="ja-JP" b="1" dirty="0"/>
          </a:p>
          <a:p>
            <a:pPr>
              <a:lnSpc>
                <a:spcPct val="150000"/>
              </a:lnSpc>
            </a:pPr>
            <a:r>
              <a:rPr lang="ja-JP" altLang="en-US" b="1" dirty="0"/>
              <a:t>約</a:t>
            </a:r>
            <a:r>
              <a:rPr lang="en-US" altLang="ja-JP" b="1" dirty="0"/>
              <a:t>3</a:t>
            </a:r>
            <a:r>
              <a:rPr lang="ja-JP" altLang="en-US" b="1" dirty="0"/>
              <a:t>か月間の講座なので、</a:t>
            </a:r>
            <a:endParaRPr lang="en-US" altLang="ja-JP" b="1" dirty="0"/>
          </a:p>
          <a:p>
            <a:pPr>
              <a:lnSpc>
                <a:spcPct val="150000"/>
              </a:lnSpc>
            </a:pPr>
            <a:r>
              <a:rPr lang="ja-JP" altLang="en-US" b="1" dirty="0">
                <a:solidFill>
                  <a:srgbClr val="FF0000"/>
                </a:solidFill>
              </a:rPr>
              <a:t>→１か月で約</a:t>
            </a:r>
            <a:r>
              <a:rPr lang="en-US" altLang="ja-JP" b="1" dirty="0">
                <a:solidFill>
                  <a:srgbClr val="FF0000"/>
                </a:solidFill>
              </a:rPr>
              <a:t>15</a:t>
            </a:r>
            <a:r>
              <a:rPr lang="ja-JP" altLang="en-US" b="1" dirty="0">
                <a:solidFill>
                  <a:srgbClr val="FF0000"/>
                </a:solidFill>
              </a:rPr>
              <a:t>万円の収入</a:t>
            </a:r>
            <a:r>
              <a:rPr lang="ja-JP" altLang="en-US" b="1" dirty="0"/>
              <a:t>となる。</a:t>
            </a:r>
            <a:endParaRPr lang="en-US" altLang="ja-JP" b="1" dirty="0"/>
          </a:p>
        </p:txBody>
      </p:sp>
      <p:sp>
        <p:nvSpPr>
          <p:cNvPr id="7" name="四角形: 角を丸くする 6">
            <a:extLst>
              <a:ext uri="{FF2B5EF4-FFF2-40B4-BE49-F238E27FC236}">
                <a16:creationId xmlns:a16="http://schemas.microsoft.com/office/drawing/2014/main" id="{27C98C4E-3252-47AA-BBAA-562BED166A4C}"/>
              </a:ext>
            </a:extLst>
          </p:cNvPr>
          <p:cNvSpPr/>
          <p:nvPr/>
        </p:nvSpPr>
        <p:spPr>
          <a:xfrm>
            <a:off x="764743" y="4240169"/>
            <a:ext cx="5331257" cy="9509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講師料最高月収：</a:t>
            </a:r>
            <a:r>
              <a:rPr lang="en-US" altLang="ja-JP" dirty="0"/>
              <a:t>92</a:t>
            </a:r>
            <a:r>
              <a:rPr lang="ja-JP" altLang="en-US" dirty="0"/>
              <a:t>万円</a:t>
            </a:r>
            <a:endParaRPr lang="en-US" altLang="ja-JP" dirty="0"/>
          </a:p>
          <a:p>
            <a:pPr algn="ctr"/>
            <a:r>
              <a:rPr kumimoji="1" lang="ja-JP" altLang="en-US" dirty="0"/>
              <a:t>＊月１回土日定期的にフロントセミナー開催</a:t>
            </a:r>
            <a:endParaRPr kumimoji="1" lang="en-US" altLang="ja-JP" dirty="0"/>
          </a:p>
          <a:p>
            <a:pPr algn="ctr"/>
            <a:r>
              <a:rPr kumimoji="1" lang="ja-JP" altLang="en-US" dirty="0"/>
              <a:t>＊安定的に月</a:t>
            </a:r>
            <a:r>
              <a:rPr kumimoji="1" lang="en-US" altLang="ja-JP" dirty="0"/>
              <a:t>3</a:t>
            </a:r>
            <a:r>
              <a:rPr kumimoji="1" lang="ja-JP" altLang="en-US" dirty="0"/>
              <a:t>～</a:t>
            </a:r>
            <a:r>
              <a:rPr kumimoji="1" lang="en-US" altLang="ja-JP" dirty="0"/>
              <a:t>4</a:t>
            </a:r>
            <a:r>
              <a:rPr kumimoji="1" lang="ja-JP" altLang="en-US" dirty="0"/>
              <a:t>人の生徒さんに講座実施</a:t>
            </a:r>
          </a:p>
        </p:txBody>
      </p:sp>
      <p:sp>
        <p:nvSpPr>
          <p:cNvPr id="12" name="正方形/長方形 11">
            <a:extLst>
              <a:ext uri="{FF2B5EF4-FFF2-40B4-BE49-F238E27FC236}">
                <a16:creationId xmlns:a16="http://schemas.microsoft.com/office/drawing/2014/main" id="{EBBCEE11-FB74-A211-2DC2-DD454E309511}"/>
              </a:ext>
            </a:extLst>
          </p:cNvPr>
          <p:cNvSpPr/>
          <p:nvPr/>
        </p:nvSpPr>
        <p:spPr>
          <a:xfrm>
            <a:off x="8292421" y="5570467"/>
            <a:ext cx="3420275" cy="8791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5A5607F-3E77-5B67-B3A0-1D413F741B75}"/>
              </a:ext>
            </a:extLst>
          </p:cNvPr>
          <p:cNvSpPr txBox="1"/>
          <p:nvPr/>
        </p:nvSpPr>
        <p:spPr>
          <a:xfrm>
            <a:off x="6429472" y="1271324"/>
            <a:ext cx="5370381" cy="2961260"/>
          </a:xfrm>
          <a:prstGeom prst="rect">
            <a:avLst/>
          </a:prstGeom>
          <a:noFill/>
        </p:spPr>
        <p:txBody>
          <a:bodyPr wrap="none" rtlCol="0">
            <a:spAutoFit/>
          </a:bodyPr>
          <a:lstStyle/>
          <a:p>
            <a:pPr>
              <a:lnSpc>
                <a:spcPct val="150000"/>
              </a:lnSpc>
            </a:pPr>
            <a:endParaRPr lang="en-US" altLang="ja-JP" b="1" dirty="0"/>
          </a:p>
          <a:p>
            <a:pPr>
              <a:lnSpc>
                <a:spcPct val="150000"/>
              </a:lnSpc>
            </a:pPr>
            <a:endParaRPr lang="en-US" altLang="ja-JP" b="1" dirty="0"/>
          </a:p>
          <a:p>
            <a:pPr>
              <a:lnSpc>
                <a:spcPct val="150000"/>
              </a:lnSpc>
            </a:pPr>
            <a:endParaRPr lang="en-US" altLang="ja-JP" b="1" dirty="0"/>
          </a:p>
          <a:p>
            <a:pPr>
              <a:lnSpc>
                <a:spcPct val="150000"/>
              </a:lnSpc>
            </a:pPr>
            <a:r>
              <a:rPr lang="ja-JP" altLang="en-US" b="1" dirty="0"/>
              <a:t>＜収入例：ライター認定講師の例＞</a:t>
            </a:r>
            <a:endParaRPr lang="en-US" altLang="ja-JP" b="1" dirty="0"/>
          </a:p>
          <a:p>
            <a:pPr>
              <a:lnSpc>
                <a:spcPct val="150000"/>
              </a:lnSpc>
            </a:pPr>
            <a:r>
              <a:rPr lang="ja-JP" altLang="en-US" b="1" dirty="0"/>
              <a:t>プロライター養成コース</a:t>
            </a:r>
            <a:r>
              <a:rPr lang="en-US" altLang="ja-JP" b="1" dirty="0"/>
              <a:t>×3</a:t>
            </a:r>
            <a:r>
              <a:rPr lang="ja-JP" altLang="en-US" b="1" dirty="0"/>
              <a:t>人</a:t>
            </a:r>
            <a:r>
              <a:rPr lang="en-US" altLang="ja-JP" b="1" dirty="0"/>
              <a:t>×60</a:t>
            </a:r>
            <a:r>
              <a:rPr lang="ja-JP" altLang="en-US" b="1" dirty="0"/>
              <a:t>％＝</a:t>
            </a:r>
            <a:r>
              <a:rPr lang="en-US" altLang="ja-JP" b="1" dirty="0"/>
              <a:t>536,400</a:t>
            </a:r>
            <a:r>
              <a:rPr lang="ja-JP" altLang="en-US" b="1" dirty="0"/>
              <a:t>円</a:t>
            </a:r>
            <a:endParaRPr lang="en-US" altLang="ja-JP" b="1" dirty="0"/>
          </a:p>
          <a:p>
            <a:pPr>
              <a:lnSpc>
                <a:spcPct val="150000"/>
              </a:lnSpc>
            </a:pPr>
            <a:r>
              <a:rPr lang="ja-JP" altLang="en-US" b="1" dirty="0"/>
              <a:t>オンライン講座担当期間は約</a:t>
            </a:r>
            <a:r>
              <a:rPr lang="en-US" altLang="ja-JP" b="1" dirty="0"/>
              <a:t>3</a:t>
            </a:r>
            <a:r>
              <a:rPr lang="ja-JP" altLang="en-US" b="1" dirty="0"/>
              <a:t>か月間なので、</a:t>
            </a:r>
            <a:endParaRPr lang="en-US" altLang="ja-JP" b="1" dirty="0"/>
          </a:p>
          <a:p>
            <a:pPr>
              <a:lnSpc>
                <a:spcPct val="150000"/>
              </a:lnSpc>
            </a:pPr>
            <a:r>
              <a:rPr lang="ja-JP" altLang="en-US" b="1" dirty="0">
                <a:solidFill>
                  <a:srgbClr val="FF0000"/>
                </a:solidFill>
              </a:rPr>
              <a:t>→１か月で約</a:t>
            </a:r>
            <a:r>
              <a:rPr lang="en-US" altLang="ja-JP" b="1" dirty="0">
                <a:solidFill>
                  <a:srgbClr val="FF0000"/>
                </a:solidFill>
              </a:rPr>
              <a:t>18</a:t>
            </a:r>
            <a:r>
              <a:rPr lang="ja-JP" altLang="en-US" b="1" dirty="0">
                <a:solidFill>
                  <a:srgbClr val="FF0000"/>
                </a:solidFill>
              </a:rPr>
              <a:t>万円の収入</a:t>
            </a:r>
            <a:r>
              <a:rPr lang="ja-JP" altLang="en-US" b="1" dirty="0"/>
              <a:t>となる。</a:t>
            </a:r>
            <a:endParaRPr lang="en-US" altLang="ja-JP" b="1" dirty="0"/>
          </a:p>
        </p:txBody>
      </p:sp>
      <p:grpSp>
        <p:nvGrpSpPr>
          <p:cNvPr id="11" name="グループ化 10">
            <a:extLst>
              <a:ext uri="{FF2B5EF4-FFF2-40B4-BE49-F238E27FC236}">
                <a16:creationId xmlns:a16="http://schemas.microsoft.com/office/drawing/2014/main" id="{E455885B-DB95-EAA8-EABA-D4F1B90FD142}"/>
              </a:ext>
            </a:extLst>
          </p:cNvPr>
          <p:cNvGrpSpPr/>
          <p:nvPr/>
        </p:nvGrpSpPr>
        <p:grpSpPr>
          <a:xfrm>
            <a:off x="617243" y="5239324"/>
            <a:ext cx="15527849" cy="1179647"/>
            <a:chOff x="6871855" y="4007486"/>
            <a:chExt cx="6788698" cy="2172239"/>
          </a:xfrm>
        </p:grpSpPr>
        <p:sp>
          <p:nvSpPr>
            <p:cNvPr id="3" name="四角形: 角を丸くする 2">
              <a:extLst>
                <a:ext uri="{FF2B5EF4-FFF2-40B4-BE49-F238E27FC236}">
                  <a16:creationId xmlns:a16="http://schemas.microsoft.com/office/drawing/2014/main" id="{00790EDD-AFCD-48BE-829A-FE95CBC0FE38}"/>
                </a:ext>
              </a:extLst>
            </p:cNvPr>
            <p:cNvSpPr/>
            <p:nvPr/>
          </p:nvSpPr>
          <p:spPr>
            <a:xfrm>
              <a:off x="6871855" y="4064001"/>
              <a:ext cx="4698568" cy="2115724"/>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70CF8CB-9729-4C13-81B9-DACC423FCF02}"/>
                </a:ext>
              </a:extLst>
            </p:cNvPr>
            <p:cNvSpPr txBox="1"/>
            <p:nvPr/>
          </p:nvSpPr>
          <p:spPr>
            <a:xfrm>
              <a:off x="7066757" y="4007486"/>
              <a:ext cx="6593796" cy="1899105"/>
            </a:xfrm>
            <a:prstGeom prst="rect">
              <a:avLst/>
            </a:prstGeom>
            <a:noFill/>
          </p:spPr>
          <p:txBody>
            <a:bodyPr wrap="square" rtlCol="0">
              <a:spAutoFit/>
            </a:bodyPr>
            <a:lstStyle/>
            <a:p>
              <a:pPr>
                <a:lnSpc>
                  <a:spcPct val="150000"/>
                </a:lnSpc>
              </a:pPr>
              <a:r>
                <a:rPr kumimoji="1" lang="ja-JP" altLang="en-US" sz="1600" b="1" dirty="0"/>
                <a:t>＜講座の報酬の分配方法＞　　　　　　　基本の考え方</a:t>
              </a:r>
              <a:endParaRPr kumimoji="1" lang="en-US" altLang="ja-JP" sz="1600" b="1" dirty="0"/>
            </a:p>
            <a:p>
              <a:pPr>
                <a:lnSpc>
                  <a:spcPct val="150000"/>
                </a:lnSpc>
              </a:pPr>
              <a:r>
                <a:rPr kumimoji="1" lang="ja-JP" altLang="en-US" sz="1600" b="1" dirty="0"/>
                <a:t>講師集客の場合　講師６：協会４　　　　 （講師３、集客３、協会３、事務費用１）</a:t>
              </a:r>
              <a:endParaRPr kumimoji="1" lang="en-US" altLang="ja-JP" sz="1600" b="1" dirty="0"/>
            </a:p>
            <a:p>
              <a:pPr>
                <a:lnSpc>
                  <a:spcPct val="150000"/>
                </a:lnSpc>
              </a:pPr>
              <a:r>
                <a:rPr lang="ja-JP" altLang="en-US" sz="1600" b="1" dirty="0"/>
                <a:t>協会斡旋の場合　講師３：協会</a:t>
              </a:r>
              <a:r>
                <a:rPr lang="en-US" altLang="ja-JP" sz="1600" b="1" dirty="0"/>
                <a:t>7</a:t>
              </a:r>
            </a:p>
          </p:txBody>
        </p:sp>
      </p:grpSp>
      <p:sp>
        <p:nvSpPr>
          <p:cNvPr id="13" name="四角形: 角を丸くする 12">
            <a:extLst>
              <a:ext uri="{FF2B5EF4-FFF2-40B4-BE49-F238E27FC236}">
                <a16:creationId xmlns:a16="http://schemas.microsoft.com/office/drawing/2014/main" id="{75B62A32-7107-A42C-CD57-3210166D6877}"/>
              </a:ext>
            </a:extLst>
          </p:cNvPr>
          <p:cNvSpPr/>
          <p:nvPr/>
        </p:nvSpPr>
        <p:spPr>
          <a:xfrm>
            <a:off x="6381439" y="4240168"/>
            <a:ext cx="5331257" cy="9509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講師料最高月収：</a:t>
            </a:r>
            <a:r>
              <a:rPr lang="en-US" altLang="ja-JP" dirty="0"/>
              <a:t>196</a:t>
            </a:r>
            <a:r>
              <a:rPr lang="ja-JP" altLang="en-US" dirty="0"/>
              <a:t>万円</a:t>
            </a:r>
            <a:endParaRPr lang="en-US" altLang="ja-JP" dirty="0"/>
          </a:p>
          <a:p>
            <a:pPr algn="ctr"/>
            <a:r>
              <a:rPr kumimoji="1" lang="ja-JP" altLang="en-US" dirty="0"/>
              <a:t>＊フロントセミナー開催後に期間限定募集</a:t>
            </a:r>
            <a:endParaRPr kumimoji="1" lang="en-US" altLang="ja-JP" dirty="0"/>
          </a:p>
          <a:p>
            <a:pPr algn="ctr"/>
            <a:r>
              <a:rPr kumimoji="1" lang="ja-JP" altLang="en-US" dirty="0"/>
              <a:t>＊コース開講期間以外は単発講座の実施も可能</a:t>
            </a:r>
          </a:p>
        </p:txBody>
      </p:sp>
    </p:spTree>
    <p:extLst>
      <p:ext uri="{BB962C8B-B14F-4D97-AF65-F5344CB8AC3E}">
        <p14:creationId xmlns:p14="http://schemas.microsoft.com/office/powerpoint/2010/main" val="7213887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ãã«ã¡ã©ãã³ãã®ç»åæ¤ç´¢çµæ">
            <a:extLst>
              <a:ext uri="{FF2B5EF4-FFF2-40B4-BE49-F238E27FC236}">
                <a16:creationId xmlns:a16="http://schemas.microsoft.com/office/drawing/2014/main" id="{0626454E-0E54-48EE-9564-FE18C5E57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592" y="3192924"/>
            <a:ext cx="5420623" cy="3049100"/>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1">
            <a:extLst>
              <a:ext uri="{FF2B5EF4-FFF2-40B4-BE49-F238E27FC236}">
                <a16:creationId xmlns:a16="http://schemas.microsoft.com/office/drawing/2014/main" id="{EBBC8D4F-17A7-4642-B1FE-B90862F8A72B}"/>
              </a:ext>
            </a:extLst>
          </p:cNvPr>
          <p:cNvSpPr>
            <a:spLocks noGrp="1"/>
          </p:cNvSpPr>
          <p:nvPr>
            <p:ph type="title"/>
          </p:nvPr>
        </p:nvSpPr>
        <p:spPr>
          <a:xfrm>
            <a:off x="683394" y="140377"/>
            <a:ext cx="11600969" cy="1325563"/>
          </a:xfrm>
        </p:spPr>
        <p:txBody>
          <a:bodyPr>
            <a:normAutofit/>
          </a:bodyPr>
          <a:lstStyle/>
          <a:p>
            <a:r>
              <a:rPr kumimoji="1" lang="ja-JP" altLang="en-US" sz="2800" b="1" dirty="0"/>
              <a:t>購入特典（１）プロカメラマンによる撮影写真</a:t>
            </a:r>
            <a:r>
              <a:rPr lang="ja-JP" altLang="en-US" sz="2800" b="1" dirty="0">
                <a:solidFill>
                  <a:srgbClr val="FF0000"/>
                </a:solidFill>
              </a:rPr>
              <a:t>（</a:t>
            </a:r>
            <a:r>
              <a:rPr lang="en-US" altLang="ja-JP" sz="2800" b="1" dirty="0">
                <a:solidFill>
                  <a:srgbClr val="FF0000"/>
                </a:solidFill>
              </a:rPr>
              <a:t>3</a:t>
            </a:r>
            <a:r>
              <a:rPr lang="ja-JP" altLang="en-US" sz="2800" b="1" dirty="0">
                <a:solidFill>
                  <a:srgbClr val="FF0000"/>
                </a:solidFill>
              </a:rPr>
              <a:t>万円相当）</a:t>
            </a:r>
            <a:endParaRPr kumimoji="1" lang="ja-JP" altLang="en-US" sz="2800" b="1" dirty="0"/>
          </a:p>
        </p:txBody>
      </p:sp>
      <p:sp>
        <p:nvSpPr>
          <p:cNvPr id="7" name="テキスト ボックス 6">
            <a:extLst>
              <a:ext uri="{FF2B5EF4-FFF2-40B4-BE49-F238E27FC236}">
                <a16:creationId xmlns:a16="http://schemas.microsoft.com/office/drawing/2014/main" id="{2955166D-D3F2-4BF1-8167-139B8CB37507}"/>
              </a:ext>
            </a:extLst>
          </p:cNvPr>
          <p:cNvSpPr txBox="1"/>
          <p:nvPr/>
        </p:nvSpPr>
        <p:spPr>
          <a:xfrm>
            <a:off x="1074213" y="1315889"/>
            <a:ext cx="8090676" cy="1126142"/>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ja-JP" altLang="en-US" b="1" dirty="0"/>
              <a:t>講師活動に必要なプロフィール写真をプロのカメラマンにより撮影</a:t>
            </a:r>
            <a:endParaRPr lang="en-US" altLang="ja-JP" b="1" dirty="0"/>
          </a:p>
          <a:p>
            <a:pPr marL="285750" indent="-285750">
              <a:lnSpc>
                <a:spcPct val="200000"/>
              </a:lnSpc>
              <a:buFont typeface="Arial" panose="020B0604020202020204" pitchFamily="34" charset="0"/>
              <a:buChar char="•"/>
            </a:pPr>
            <a:r>
              <a:rPr lang="ja-JP" altLang="en-US" b="1" dirty="0"/>
              <a:t>プレゼンテーション試験の発表風景や、プロフィール写真をプレゼント！</a:t>
            </a:r>
            <a:endParaRPr lang="en-US" altLang="ja-JP" b="1" dirty="0"/>
          </a:p>
        </p:txBody>
      </p:sp>
      <p:pic>
        <p:nvPicPr>
          <p:cNvPr id="8196" name="Picture 4" descr="IMG_6368.JPG">
            <a:extLst>
              <a:ext uri="{FF2B5EF4-FFF2-40B4-BE49-F238E27FC236}">
                <a16:creationId xmlns:a16="http://schemas.microsoft.com/office/drawing/2014/main" id="{6EFFB0A3-84A3-48F0-9E67-E2323E5A6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110" y="2641452"/>
            <a:ext cx="3618298" cy="241069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G_6290.JPG">
            <a:extLst>
              <a:ext uri="{FF2B5EF4-FFF2-40B4-BE49-F238E27FC236}">
                <a16:creationId xmlns:a16="http://schemas.microsoft.com/office/drawing/2014/main" id="{7443A713-ADE6-4E24-8548-162193C679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4524" y="2641452"/>
            <a:ext cx="2295236" cy="152920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G_6448.JPG">
            <a:extLst>
              <a:ext uri="{FF2B5EF4-FFF2-40B4-BE49-F238E27FC236}">
                <a16:creationId xmlns:a16="http://schemas.microsoft.com/office/drawing/2014/main" id="{73AFCEC3-E912-4336-808D-33FE560D98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4524" y="4091782"/>
            <a:ext cx="2295236" cy="152920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G_6453.JPG">
            <a:extLst>
              <a:ext uri="{FF2B5EF4-FFF2-40B4-BE49-F238E27FC236}">
                <a16:creationId xmlns:a16="http://schemas.microsoft.com/office/drawing/2014/main" id="{C4CB07AB-8F14-4CCD-B408-0669062C47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9699" y="4668831"/>
            <a:ext cx="2082800" cy="1387666"/>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65C44342-149F-49A5-B755-B520B9889FDC}"/>
              </a:ext>
            </a:extLst>
          </p:cNvPr>
          <p:cNvSpPr txBox="1"/>
          <p:nvPr/>
        </p:nvSpPr>
        <p:spPr>
          <a:xfrm>
            <a:off x="6175683" y="6242024"/>
            <a:ext cx="5686172" cy="261610"/>
          </a:xfrm>
          <a:prstGeom prst="rect">
            <a:avLst/>
          </a:prstGeom>
          <a:noFill/>
        </p:spPr>
        <p:txBody>
          <a:bodyPr wrap="none" rtlCol="0">
            <a:spAutoFit/>
          </a:bodyPr>
          <a:lstStyle/>
          <a:p>
            <a:r>
              <a:rPr kumimoji="1" lang="en-US" altLang="ja-JP" sz="1100" dirty="0"/>
              <a:t>※</a:t>
            </a:r>
            <a:r>
              <a:rPr kumimoji="1" lang="ja-JP" altLang="en-US" sz="1100" dirty="0"/>
              <a:t>こちらの特典</a:t>
            </a:r>
            <a:r>
              <a:rPr lang="ja-JP" altLang="en-US" sz="1100" dirty="0"/>
              <a:t>はあくまで予定であり、事前連絡なく変更になる可能性がございます。</a:t>
            </a:r>
            <a:endParaRPr kumimoji="1" lang="ja-JP" altLang="en-US" sz="1100" dirty="0"/>
          </a:p>
        </p:txBody>
      </p:sp>
    </p:spTree>
    <p:extLst>
      <p:ext uri="{BB962C8B-B14F-4D97-AF65-F5344CB8AC3E}">
        <p14:creationId xmlns:p14="http://schemas.microsoft.com/office/powerpoint/2010/main" val="7987754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7B4694C1-66F1-40F4-AACD-4709D4FEAF9D}"/>
              </a:ext>
            </a:extLst>
          </p:cNvPr>
          <p:cNvSpPr>
            <a:spLocks noGrp="1"/>
          </p:cNvSpPr>
          <p:nvPr>
            <p:ph type="title"/>
          </p:nvPr>
        </p:nvSpPr>
        <p:spPr>
          <a:xfrm>
            <a:off x="683394" y="140377"/>
            <a:ext cx="11600969" cy="1325563"/>
          </a:xfrm>
        </p:spPr>
        <p:txBody>
          <a:bodyPr>
            <a:normAutofit/>
          </a:bodyPr>
          <a:lstStyle/>
          <a:p>
            <a:r>
              <a:rPr kumimoji="1" lang="ja-JP" altLang="en-US" sz="2800" b="1" dirty="0"/>
              <a:t>購入特典（２）講師名刺プレゼント！</a:t>
            </a:r>
            <a:r>
              <a:rPr lang="ja-JP" altLang="en-US" sz="2800" b="1" dirty="0">
                <a:solidFill>
                  <a:srgbClr val="FF0000"/>
                </a:solidFill>
              </a:rPr>
              <a:t>（</a:t>
            </a:r>
            <a:r>
              <a:rPr lang="en-US" altLang="ja-JP" sz="2800" b="1" dirty="0">
                <a:solidFill>
                  <a:srgbClr val="FF0000"/>
                </a:solidFill>
              </a:rPr>
              <a:t>1</a:t>
            </a:r>
            <a:r>
              <a:rPr lang="ja-JP" altLang="en-US" sz="2800" b="1" dirty="0">
                <a:solidFill>
                  <a:srgbClr val="FF0000"/>
                </a:solidFill>
              </a:rPr>
              <a:t>万円相当）</a:t>
            </a:r>
            <a:endParaRPr kumimoji="1" lang="ja-JP" altLang="en-US" sz="2800" b="1" dirty="0"/>
          </a:p>
        </p:txBody>
      </p:sp>
      <p:sp>
        <p:nvSpPr>
          <p:cNvPr id="7" name="テキスト ボックス 6">
            <a:extLst>
              <a:ext uri="{FF2B5EF4-FFF2-40B4-BE49-F238E27FC236}">
                <a16:creationId xmlns:a16="http://schemas.microsoft.com/office/drawing/2014/main" id="{CDCC308D-4602-4355-9B7D-87250C7A3761}"/>
              </a:ext>
            </a:extLst>
          </p:cNvPr>
          <p:cNvSpPr txBox="1"/>
          <p:nvPr/>
        </p:nvSpPr>
        <p:spPr>
          <a:xfrm>
            <a:off x="1074214" y="1315889"/>
            <a:ext cx="9667678" cy="1126142"/>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ja-JP" altLang="en-US" b="1" dirty="0"/>
              <a:t>認定講師試験に合格し、正式におうちワークアドバイザーになった場合、</a:t>
            </a:r>
            <a:br>
              <a:rPr lang="en-US" altLang="ja-JP" b="1" dirty="0"/>
            </a:br>
            <a:r>
              <a:rPr lang="ja-JP" altLang="en-US" b="1" dirty="0"/>
              <a:t>開運名刺アドバイザー監修の「おうちワークアドバイザー認定講師名刺」をプレゼント！</a:t>
            </a:r>
            <a:endParaRPr lang="en-US" altLang="ja-JP" b="1" dirty="0"/>
          </a:p>
        </p:txBody>
      </p:sp>
      <p:pic>
        <p:nvPicPr>
          <p:cNvPr id="8" name="図 7">
            <a:extLst>
              <a:ext uri="{FF2B5EF4-FFF2-40B4-BE49-F238E27FC236}">
                <a16:creationId xmlns:a16="http://schemas.microsoft.com/office/drawing/2014/main" id="{65B23FAA-B9CE-43D2-9A7D-53692107E7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2091" y="3268568"/>
            <a:ext cx="4249717" cy="2569107"/>
          </a:xfrm>
          <a:prstGeom prst="rect">
            <a:avLst/>
          </a:prstGeom>
        </p:spPr>
      </p:pic>
      <p:pic>
        <p:nvPicPr>
          <p:cNvPr id="12" name="図 11">
            <a:extLst>
              <a:ext uri="{FF2B5EF4-FFF2-40B4-BE49-F238E27FC236}">
                <a16:creationId xmlns:a16="http://schemas.microsoft.com/office/drawing/2014/main" id="{4A6814CB-F658-4FF6-BA03-09B3E2F64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3437" y="3405504"/>
            <a:ext cx="3796689" cy="2295236"/>
          </a:xfrm>
          <a:prstGeom prst="rect">
            <a:avLst/>
          </a:prstGeom>
        </p:spPr>
      </p:pic>
      <p:sp>
        <p:nvSpPr>
          <p:cNvPr id="16" name="テキスト ボックス 15">
            <a:extLst>
              <a:ext uri="{FF2B5EF4-FFF2-40B4-BE49-F238E27FC236}">
                <a16:creationId xmlns:a16="http://schemas.microsoft.com/office/drawing/2014/main" id="{F83DE7FF-B033-49F4-BF2B-630CE007007A}"/>
              </a:ext>
            </a:extLst>
          </p:cNvPr>
          <p:cNvSpPr txBox="1"/>
          <p:nvPr/>
        </p:nvSpPr>
        <p:spPr>
          <a:xfrm>
            <a:off x="3500582" y="3028418"/>
            <a:ext cx="415498" cy="369332"/>
          </a:xfrm>
          <a:prstGeom prst="rect">
            <a:avLst/>
          </a:prstGeom>
          <a:noFill/>
        </p:spPr>
        <p:txBody>
          <a:bodyPr wrap="none" rtlCol="0">
            <a:spAutoFit/>
          </a:bodyPr>
          <a:lstStyle/>
          <a:p>
            <a:r>
              <a:rPr lang="ja-JP" altLang="en-US" dirty="0"/>
              <a:t>表</a:t>
            </a:r>
            <a:endParaRPr kumimoji="1" lang="ja-JP" altLang="en-US" dirty="0"/>
          </a:p>
        </p:txBody>
      </p:sp>
      <p:sp>
        <p:nvSpPr>
          <p:cNvPr id="17" name="テキスト ボックス 16">
            <a:extLst>
              <a:ext uri="{FF2B5EF4-FFF2-40B4-BE49-F238E27FC236}">
                <a16:creationId xmlns:a16="http://schemas.microsoft.com/office/drawing/2014/main" id="{4AA6633C-A05A-40F3-B19A-E902D082F310}"/>
              </a:ext>
            </a:extLst>
          </p:cNvPr>
          <p:cNvSpPr txBox="1"/>
          <p:nvPr/>
        </p:nvSpPr>
        <p:spPr>
          <a:xfrm>
            <a:off x="7769200" y="3036172"/>
            <a:ext cx="415498" cy="369332"/>
          </a:xfrm>
          <a:prstGeom prst="rect">
            <a:avLst/>
          </a:prstGeom>
          <a:noFill/>
        </p:spPr>
        <p:txBody>
          <a:bodyPr wrap="none" rtlCol="0">
            <a:spAutoFit/>
          </a:bodyPr>
          <a:lstStyle/>
          <a:p>
            <a:r>
              <a:rPr kumimoji="1" lang="ja-JP" altLang="en-US" dirty="0"/>
              <a:t>裏</a:t>
            </a:r>
          </a:p>
        </p:txBody>
      </p:sp>
      <p:sp>
        <p:nvSpPr>
          <p:cNvPr id="18" name="テキスト ボックス 17">
            <a:extLst>
              <a:ext uri="{FF2B5EF4-FFF2-40B4-BE49-F238E27FC236}">
                <a16:creationId xmlns:a16="http://schemas.microsoft.com/office/drawing/2014/main" id="{1362F0BF-0050-4377-A464-501E8EABCD2D}"/>
              </a:ext>
            </a:extLst>
          </p:cNvPr>
          <p:cNvSpPr txBox="1"/>
          <p:nvPr/>
        </p:nvSpPr>
        <p:spPr>
          <a:xfrm>
            <a:off x="6175683" y="6242024"/>
            <a:ext cx="5686172" cy="261610"/>
          </a:xfrm>
          <a:prstGeom prst="rect">
            <a:avLst/>
          </a:prstGeom>
          <a:noFill/>
        </p:spPr>
        <p:txBody>
          <a:bodyPr wrap="none" rtlCol="0">
            <a:spAutoFit/>
          </a:bodyPr>
          <a:lstStyle/>
          <a:p>
            <a:r>
              <a:rPr kumimoji="1" lang="en-US" altLang="ja-JP" sz="1100" dirty="0"/>
              <a:t>※</a:t>
            </a:r>
            <a:r>
              <a:rPr kumimoji="1" lang="ja-JP" altLang="en-US" sz="1100" dirty="0"/>
              <a:t>こちらの特典</a:t>
            </a:r>
            <a:r>
              <a:rPr lang="ja-JP" altLang="en-US" sz="1100" dirty="0"/>
              <a:t>はあくまで予定であり、事前連絡なく変更になる可能性がございます。</a:t>
            </a:r>
            <a:endParaRPr kumimoji="1" lang="ja-JP" altLang="en-US" sz="1100" dirty="0"/>
          </a:p>
        </p:txBody>
      </p:sp>
    </p:spTree>
    <p:extLst>
      <p:ext uri="{BB962C8B-B14F-4D97-AF65-F5344CB8AC3E}">
        <p14:creationId xmlns:p14="http://schemas.microsoft.com/office/powerpoint/2010/main" val="24032859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7B4694C1-66F1-40F4-AACD-4709D4FEAF9D}"/>
              </a:ext>
            </a:extLst>
          </p:cNvPr>
          <p:cNvSpPr>
            <a:spLocks noGrp="1"/>
          </p:cNvSpPr>
          <p:nvPr>
            <p:ph type="title"/>
          </p:nvPr>
        </p:nvSpPr>
        <p:spPr>
          <a:xfrm>
            <a:off x="683394" y="140377"/>
            <a:ext cx="11600969" cy="1325563"/>
          </a:xfrm>
        </p:spPr>
        <p:txBody>
          <a:bodyPr>
            <a:normAutofit/>
          </a:bodyPr>
          <a:lstStyle/>
          <a:p>
            <a:r>
              <a:rPr kumimoji="1" lang="ja-JP" altLang="en-US" sz="2800" b="1" dirty="0"/>
              <a:t>購入特典（３）セールス講座受講権利</a:t>
            </a:r>
            <a:r>
              <a:rPr lang="ja-JP" altLang="en-US" sz="2800" b="1" dirty="0">
                <a:solidFill>
                  <a:srgbClr val="FF0000"/>
                </a:solidFill>
              </a:rPr>
              <a:t>（</a:t>
            </a:r>
            <a:r>
              <a:rPr lang="en-US" altLang="ja-JP" sz="2800" b="1" dirty="0">
                <a:solidFill>
                  <a:srgbClr val="FF0000"/>
                </a:solidFill>
              </a:rPr>
              <a:t>30</a:t>
            </a:r>
            <a:r>
              <a:rPr lang="ja-JP" altLang="en-US" sz="2800" b="1" dirty="0">
                <a:solidFill>
                  <a:srgbClr val="FF0000"/>
                </a:solidFill>
              </a:rPr>
              <a:t>万円相当）</a:t>
            </a:r>
            <a:endParaRPr kumimoji="1" lang="ja-JP" altLang="en-US" sz="2800" b="1" dirty="0"/>
          </a:p>
        </p:txBody>
      </p:sp>
      <p:sp>
        <p:nvSpPr>
          <p:cNvPr id="3" name="コンテンツ プレースホルダー 2">
            <a:extLst>
              <a:ext uri="{FF2B5EF4-FFF2-40B4-BE49-F238E27FC236}">
                <a16:creationId xmlns:a16="http://schemas.microsoft.com/office/drawing/2014/main" id="{92DF6047-CBB1-4F39-B168-C85660D386CE}"/>
              </a:ext>
            </a:extLst>
          </p:cNvPr>
          <p:cNvSpPr>
            <a:spLocks noGrp="1"/>
          </p:cNvSpPr>
          <p:nvPr>
            <p:ph idx="1"/>
          </p:nvPr>
        </p:nvSpPr>
        <p:spPr>
          <a:xfrm>
            <a:off x="838200" y="1465940"/>
            <a:ext cx="10515600" cy="4351338"/>
          </a:xfrm>
        </p:spPr>
        <p:txBody>
          <a:bodyPr>
            <a:normAutofit/>
          </a:bodyPr>
          <a:lstStyle/>
          <a:p>
            <a:pPr marL="0" indent="0">
              <a:buNone/>
            </a:pPr>
            <a:r>
              <a:rPr lang="ja-JP" altLang="en-US" sz="2000" dirty="0"/>
              <a:t>期間</a:t>
            </a:r>
            <a:endParaRPr lang="en-US" altLang="ja-JP" sz="2000" dirty="0"/>
          </a:p>
          <a:p>
            <a:r>
              <a:rPr lang="en-US" altLang="ja-JP" sz="2000" dirty="0"/>
              <a:t>6</a:t>
            </a:r>
            <a:r>
              <a:rPr lang="ja-JP" altLang="en-US" sz="2000" dirty="0"/>
              <a:t>日目</a:t>
            </a:r>
            <a:r>
              <a:rPr lang="en-US" altLang="ja-JP" sz="2000" dirty="0"/>
              <a:t>10:00~15:00</a:t>
            </a:r>
            <a:r>
              <a:rPr lang="ja-JP" altLang="en-US" sz="2000" dirty="0"/>
              <a:t>（オンライン）</a:t>
            </a:r>
            <a:r>
              <a:rPr lang="en-US" altLang="ja-JP" sz="2000" dirty="0"/>
              <a:t>※</a:t>
            </a:r>
            <a:r>
              <a:rPr lang="ja-JP" altLang="en-US" sz="2000" dirty="0"/>
              <a:t>特典でのフォローアップ講座</a:t>
            </a:r>
          </a:p>
          <a:p>
            <a:pPr marL="0" indent="0">
              <a:buNone/>
            </a:pPr>
            <a:endParaRPr lang="en-US" altLang="ja-JP" sz="2000" dirty="0"/>
          </a:p>
          <a:p>
            <a:pPr marL="0" indent="0">
              <a:buNone/>
            </a:pPr>
            <a:r>
              <a:rPr lang="ja-JP" altLang="en-US" sz="2000" dirty="0"/>
              <a:t>講座内容</a:t>
            </a:r>
            <a:endParaRPr lang="en-US" altLang="ja-JP" sz="2000" dirty="0"/>
          </a:p>
          <a:p>
            <a:r>
              <a:rPr lang="ja-JP" altLang="en-US" sz="2000" dirty="0"/>
              <a:t>営業研修講座（仕事の取れる自己紹介＆在り方を整える、トークスクリプト作成、お客さまの潜在的ニーズの引き出し方、お客さまの心の掴み方や問題提起、・お客様の</a:t>
            </a:r>
            <a:r>
              <a:rPr lang="en-US" altLang="ja-JP" sz="2000" dirty="0"/>
              <a:t>3</a:t>
            </a:r>
            <a:r>
              <a:rPr lang="ja-JP" altLang="en-US" sz="2000" dirty="0"/>
              <a:t>大言い訳</a:t>
            </a:r>
            <a:br>
              <a:rPr lang="ja-JP" altLang="en-US" sz="2000" dirty="0"/>
            </a:br>
            <a:r>
              <a:rPr lang="ja-JP" altLang="en-US" sz="2000" dirty="0"/>
              <a:t>（お金がない、時間がない、今決められない）を覆す反論対策、）をロールプレイを中心に実施</a:t>
            </a:r>
            <a:endParaRPr lang="en-US" altLang="ja-JP" sz="2000" dirty="0"/>
          </a:p>
          <a:p>
            <a:pPr marL="0" indent="0">
              <a:buNone/>
            </a:pPr>
            <a:endParaRPr lang="en-US" altLang="ja-JP" sz="2000" dirty="0"/>
          </a:p>
          <a:p>
            <a:pPr marL="0" indent="0">
              <a:buNone/>
            </a:pPr>
            <a:endParaRPr lang="en-US" altLang="ja-JP" sz="2000" dirty="0"/>
          </a:p>
          <a:p>
            <a:pPr marL="0" indent="0">
              <a:buNone/>
            </a:pPr>
            <a:r>
              <a:rPr lang="ja-JP" altLang="en-US" sz="2000" dirty="0"/>
              <a:t>（実施場所：首都圏＋オンライン受講可能です。後日動画での受講もできます。）</a:t>
            </a:r>
            <a:endParaRPr lang="en-US" altLang="ja-JP" sz="2000" dirty="0"/>
          </a:p>
        </p:txBody>
      </p:sp>
    </p:spTree>
    <p:extLst>
      <p:ext uri="{BB962C8B-B14F-4D97-AF65-F5344CB8AC3E}">
        <p14:creationId xmlns:p14="http://schemas.microsoft.com/office/powerpoint/2010/main" val="14199829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7B4694C1-66F1-40F4-AACD-4709D4FEAF9D}"/>
              </a:ext>
            </a:extLst>
          </p:cNvPr>
          <p:cNvSpPr>
            <a:spLocks noGrp="1"/>
          </p:cNvSpPr>
          <p:nvPr>
            <p:ph type="title"/>
          </p:nvPr>
        </p:nvSpPr>
        <p:spPr>
          <a:xfrm>
            <a:off x="510866" y="157630"/>
            <a:ext cx="11600969" cy="1325563"/>
          </a:xfrm>
        </p:spPr>
        <p:txBody>
          <a:bodyPr>
            <a:normAutofit/>
          </a:bodyPr>
          <a:lstStyle/>
          <a:p>
            <a:r>
              <a:rPr kumimoji="1" lang="ja-JP" altLang="en-US" sz="2800" b="1" dirty="0"/>
              <a:t>購入特典（４）先輩講師との交流アドバイス会</a:t>
            </a:r>
            <a:r>
              <a:rPr lang="ja-JP" altLang="en-US" sz="2800" b="1" u="sng" dirty="0">
                <a:solidFill>
                  <a:srgbClr val="FF0000"/>
                </a:solidFill>
              </a:rPr>
              <a:t>（</a:t>
            </a:r>
            <a:r>
              <a:rPr lang="en-US" altLang="ja-JP" sz="2800" b="1" u="sng" dirty="0">
                <a:solidFill>
                  <a:srgbClr val="FF0000"/>
                </a:solidFill>
              </a:rPr>
              <a:t>※2</a:t>
            </a:r>
            <a:r>
              <a:rPr lang="ja-JP" altLang="en-US" sz="2800" b="1" u="sng" dirty="0">
                <a:solidFill>
                  <a:srgbClr val="FF0000"/>
                </a:solidFill>
              </a:rPr>
              <a:t>時間</a:t>
            </a:r>
            <a:r>
              <a:rPr lang="ja-JP" altLang="en-US" sz="2800" b="1" dirty="0">
                <a:solidFill>
                  <a:srgbClr val="FF0000"/>
                </a:solidFill>
              </a:rPr>
              <a:t>）</a:t>
            </a:r>
            <a:endParaRPr kumimoji="1" lang="ja-JP" altLang="en-US" sz="2800" b="1" dirty="0"/>
          </a:p>
        </p:txBody>
      </p:sp>
      <p:pic>
        <p:nvPicPr>
          <p:cNvPr id="3" name="Picture 5" descr="C:\Users\yuka\Dropbox\SurfaceGoFolder_Yuka\協会ビジネスベーシック\M2期アドバイザー講座\19-12-15-07-05-40-819_deco.jpg">
            <a:extLst>
              <a:ext uri="{FF2B5EF4-FFF2-40B4-BE49-F238E27FC236}">
                <a16:creationId xmlns:a16="http://schemas.microsoft.com/office/drawing/2014/main" id="{A2604A74-497E-477B-AF5A-0BE7B7960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693" y="3724712"/>
            <a:ext cx="3959030" cy="2381604"/>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建物, 人, 木, 屋外 が含まれている画像&#10;&#10;自動的に生成された説明">
            <a:extLst>
              <a:ext uri="{FF2B5EF4-FFF2-40B4-BE49-F238E27FC236}">
                <a16:creationId xmlns:a16="http://schemas.microsoft.com/office/drawing/2014/main" id="{0101E982-91A2-4C3A-8EFE-86BE802B8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0249" y="1414837"/>
            <a:ext cx="3959030" cy="2643477"/>
          </a:xfrm>
          <a:prstGeom prst="rect">
            <a:avLst/>
          </a:prstGeom>
        </p:spPr>
      </p:pic>
      <p:pic>
        <p:nvPicPr>
          <p:cNvPr id="6" name="Picture 2" descr="ç»åã«å«ã¾ãã¦ããå¯è½æ§ããããã®:11äººããã¹ãã¤ã«ãå®¤å">
            <a:extLst>
              <a:ext uri="{FF2B5EF4-FFF2-40B4-BE49-F238E27FC236}">
                <a16:creationId xmlns:a16="http://schemas.microsoft.com/office/drawing/2014/main" id="{4E7E047A-E76F-4276-9642-E7D1D6C0FB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9026" y="2994969"/>
            <a:ext cx="4398116" cy="3261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6424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73393A0-A573-4989-B371-703FF6042E70}"/>
              </a:ext>
            </a:extLst>
          </p:cNvPr>
          <p:cNvSpPr txBox="1"/>
          <p:nvPr/>
        </p:nvSpPr>
        <p:spPr>
          <a:xfrm>
            <a:off x="621438" y="357194"/>
            <a:ext cx="5402441" cy="584775"/>
          </a:xfrm>
          <a:prstGeom prst="rect">
            <a:avLst/>
          </a:prstGeom>
          <a:noFill/>
        </p:spPr>
        <p:txBody>
          <a:bodyPr wrap="none" rtlCol="0">
            <a:spAutoFit/>
          </a:bodyPr>
          <a:lstStyle/>
          <a:p>
            <a:r>
              <a:rPr kumimoji="1" lang="ja-JP" altLang="en-US" sz="3200" b="1" dirty="0">
                <a:ea typeface="HGPｺﾞｼｯｸE" panose="020B0900000000000000" pitchFamily="50" charset="-128"/>
              </a:rPr>
              <a:t>認定講師になることのメリット</a:t>
            </a:r>
          </a:p>
        </p:txBody>
      </p:sp>
      <p:sp>
        <p:nvSpPr>
          <p:cNvPr id="4" name="Text Box 43">
            <a:extLst>
              <a:ext uri="{FF2B5EF4-FFF2-40B4-BE49-F238E27FC236}">
                <a16:creationId xmlns:a16="http://schemas.microsoft.com/office/drawing/2014/main" id="{E05D6FFF-5A4D-48F1-98DD-43E2C7A7FEFF}"/>
              </a:ext>
            </a:extLst>
          </p:cNvPr>
          <p:cNvSpPr txBox="1">
            <a:spLocks noChangeArrowheads="1"/>
          </p:cNvSpPr>
          <p:nvPr/>
        </p:nvSpPr>
        <p:spPr bwMode="auto">
          <a:xfrm>
            <a:off x="673038" y="1173280"/>
            <a:ext cx="10842429" cy="5257090"/>
          </a:xfrm>
          <a:prstGeom prst="rect">
            <a:avLst/>
          </a:prstGeom>
          <a:solidFill>
            <a:srgbClr val="FFFFFF"/>
          </a:solidFill>
          <a:ln w="28575">
            <a:noFill/>
            <a:prstDash val="dash"/>
            <a:miter lim="800000"/>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r>
              <a:rPr kumimoji="0" lang="ja-JP" altLang="en-US" sz="1600" dirty="0">
                <a:solidFill>
                  <a:srgbClr val="FF0000"/>
                </a:solidFill>
                <a:latin typeface="HGPｺﾞｼｯｸE" panose="020B0900000000000000" pitchFamily="50" charset="-128"/>
                <a:ea typeface="HGPｺﾞｼｯｸE" panose="020B0900000000000000" pitchFamily="50" charset="-128"/>
                <a:cs typeface="Times New Roman" panose="02020603050405020304" pitchFamily="18" charset="0"/>
              </a:rPr>
              <a:t>協会が作成するオンラインコンテンツを講師会員は無料で閲覧し、販売可能！</a:t>
            </a:r>
            <a:endParaRPr kumimoji="0" lang="en-US" altLang="ja-JP" sz="1600" dirty="0">
              <a:solidFill>
                <a:srgbClr val="FF0000"/>
              </a:solidFill>
              <a:latin typeface="HGPｺﾞｼｯｸE" panose="020B0900000000000000" pitchFamily="50" charset="-128"/>
              <a:ea typeface="HGPｺﾞｼｯｸE" panose="020B0900000000000000" pitchFamily="50" charset="-128"/>
              <a:cs typeface="Times New Roman" panose="02020603050405020304" pitchFamily="18" charset="0"/>
            </a:endParaRPr>
          </a:p>
          <a:p>
            <a:pPr eaLnBrk="0" fontAlgn="base" hangingPunct="0">
              <a:spcBef>
                <a:spcPct val="0"/>
              </a:spcBef>
              <a:spcAft>
                <a:spcPct val="0"/>
              </a:spcAft>
            </a:pPr>
            <a:endParaRPr kumimoji="0" lang="en-US" altLang="ja-JP" sz="1600" dirty="0">
              <a:latin typeface="HGPｺﾞｼｯｸE" panose="020B0900000000000000" pitchFamily="50" charset="-128"/>
              <a:ea typeface="HGPｺﾞｼｯｸE" panose="020B0900000000000000" pitchFamily="50" charset="-128"/>
              <a:cs typeface="Times New Roman" panose="02020603050405020304" pitchFamily="18" charset="0"/>
            </a:endParaRPr>
          </a:p>
          <a:p>
            <a:pPr eaLnBrk="0" fontAlgn="base" hangingPunct="0">
              <a:spcBef>
                <a:spcPct val="0"/>
              </a:spcBef>
              <a:spcAft>
                <a:spcPct val="0"/>
              </a:spcAft>
            </a:pPr>
            <a:endParaRPr kumimoji="0" lang="en-US" altLang="ja-JP" sz="1600" dirty="0">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600" b="1"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dirty="0">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dirty="0">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600" b="1"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endParaRPr>
          </a:p>
        </p:txBody>
      </p:sp>
      <p:pic>
        <p:nvPicPr>
          <p:cNvPr id="6" name="図 5" descr="文字と写真のスクリーンショット&#10;&#10;自動的に生成された説明">
            <a:extLst>
              <a:ext uri="{FF2B5EF4-FFF2-40B4-BE49-F238E27FC236}">
                <a16:creationId xmlns:a16="http://schemas.microsoft.com/office/drawing/2014/main" id="{9E902F73-B6B3-42AB-B090-3B412708CF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5227" y="1724679"/>
            <a:ext cx="4145792" cy="1876115"/>
          </a:xfrm>
          <a:prstGeom prst="rect">
            <a:avLst/>
          </a:prstGeom>
        </p:spPr>
      </p:pic>
      <p:pic>
        <p:nvPicPr>
          <p:cNvPr id="8" name="図 7" descr="人, 男, テーブル, フロント が含まれている画像&#10;&#10;自動的に生成された説明">
            <a:extLst>
              <a:ext uri="{FF2B5EF4-FFF2-40B4-BE49-F238E27FC236}">
                <a16:creationId xmlns:a16="http://schemas.microsoft.com/office/drawing/2014/main" id="{6F68967D-2480-4361-9294-EC38C4EE4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05" y="4298307"/>
            <a:ext cx="5208398" cy="2032105"/>
          </a:xfrm>
          <a:prstGeom prst="rect">
            <a:avLst/>
          </a:prstGeom>
        </p:spPr>
      </p:pic>
      <p:pic>
        <p:nvPicPr>
          <p:cNvPr id="10" name="図 9" descr="携帯電話のスクリーンショット&#10;&#10;自動的に生成された説明">
            <a:extLst>
              <a:ext uri="{FF2B5EF4-FFF2-40B4-BE49-F238E27FC236}">
                <a16:creationId xmlns:a16="http://schemas.microsoft.com/office/drawing/2014/main" id="{99757590-C255-4A75-ABF6-4C4760057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038" y="4183087"/>
            <a:ext cx="3817467" cy="2147325"/>
          </a:xfrm>
          <a:prstGeom prst="rect">
            <a:avLst/>
          </a:prstGeom>
        </p:spPr>
      </p:pic>
      <p:pic>
        <p:nvPicPr>
          <p:cNvPr id="14" name="図 13">
            <a:extLst>
              <a:ext uri="{FF2B5EF4-FFF2-40B4-BE49-F238E27FC236}">
                <a16:creationId xmlns:a16="http://schemas.microsoft.com/office/drawing/2014/main" id="{7CAE91FA-E178-4CD1-980F-D56E2E20D7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438" y="1724679"/>
            <a:ext cx="4292569" cy="1863487"/>
          </a:xfrm>
          <a:prstGeom prst="rect">
            <a:avLst/>
          </a:prstGeom>
        </p:spPr>
      </p:pic>
      <p:sp>
        <p:nvSpPr>
          <p:cNvPr id="15" name="楕円 14">
            <a:extLst>
              <a:ext uri="{FF2B5EF4-FFF2-40B4-BE49-F238E27FC236}">
                <a16:creationId xmlns:a16="http://schemas.microsoft.com/office/drawing/2014/main" id="{1A3D9391-8270-46CF-B631-3A1A42351B52}"/>
              </a:ext>
            </a:extLst>
          </p:cNvPr>
          <p:cNvSpPr/>
          <p:nvPr/>
        </p:nvSpPr>
        <p:spPr>
          <a:xfrm>
            <a:off x="490218" y="1559526"/>
            <a:ext cx="1585519" cy="43341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FF0000"/>
                </a:solidFill>
              </a:rPr>
              <a:t>15</a:t>
            </a:r>
            <a:r>
              <a:rPr kumimoji="1" lang="ja-JP" altLang="en-US" b="1" dirty="0">
                <a:solidFill>
                  <a:srgbClr val="FF0000"/>
                </a:solidFill>
              </a:rPr>
              <a:t>万円</a:t>
            </a:r>
          </a:p>
        </p:txBody>
      </p:sp>
      <p:sp>
        <p:nvSpPr>
          <p:cNvPr id="16" name="楕円 15">
            <a:extLst>
              <a:ext uri="{FF2B5EF4-FFF2-40B4-BE49-F238E27FC236}">
                <a16:creationId xmlns:a16="http://schemas.microsoft.com/office/drawing/2014/main" id="{342AEF78-804D-4B01-A7EB-901D9FFCB465}"/>
              </a:ext>
            </a:extLst>
          </p:cNvPr>
          <p:cNvSpPr/>
          <p:nvPr/>
        </p:nvSpPr>
        <p:spPr>
          <a:xfrm>
            <a:off x="470661" y="3895010"/>
            <a:ext cx="1585519" cy="43341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rgbClr val="FF0000"/>
                </a:solidFill>
              </a:rPr>
              <a:t>3</a:t>
            </a:r>
            <a:r>
              <a:rPr kumimoji="1" lang="ja-JP" altLang="en-US" b="1" dirty="0">
                <a:solidFill>
                  <a:srgbClr val="FF0000"/>
                </a:solidFill>
              </a:rPr>
              <a:t>万円</a:t>
            </a:r>
          </a:p>
        </p:txBody>
      </p:sp>
      <p:sp>
        <p:nvSpPr>
          <p:cNvPr id="17" name="楕円 16">
            <a:extLst>
              <a:ext uri="{FF2B5EF4-FFF2-40B4-BE49-F238E27FC236}">
                <a16:creationId xmlns:a16="http://schemas.microsoft.com/office/drawing/2014/main" id="{B9A6F713-205D-4776-A749-46B8195EA11F}"/>
              </a:ext>
            </a:extLst>
          </p:cNvPr>
          <p:cNvSpPr/>
          <p:nvPr/>
        </p:nvSpPr>
        <p:spPr>
          <a:xfrm>
            <a:off x="7974964" y="1378349"/>
            <a:ext cx="1585519" cy="43341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rgbClr val="FF0000"/>
                </a:solidFill>
              </a:rPr>
              <a:t>3</a:t>
            </a:r>
            <a:r>
              <a:rPr kumimoji="1" lang="ja-JP" altLang="en-US" b="1" dirty="0">
                <a:solidFill>
                  <a:srgbClr val="FF0000"/>
                </a:solidFill>
              </a:rPr>
              <a:t>万円</a:t>
            </a:r>
          </a:p>
        </p:txBody>
      </p:sp>
      <p:sp>
        <p:nvSpPr>
          <p:cNvPr id="18" name="楕円 17">
            <a:extLst>
              <a:ext uri="{FF2B5EF4-FFF2-40B4-BE49-F238E27FC236}">
                <a16:creationId xmlns:a16="http://schemas.microsoft.com/office/drawing/2014/main" id="{A18B7B3A-1AF1-4980-B367-683227E9A252}"/>
              </a:ext>
            </a:extLst>
          </p:cNvPr>
          <p:cNvSpPr/>
          <p:nvPr/>
        </p:nvSpPr>
        <p:spPr>
          <a:xfrm>
            <a:off x="13479839" y="808985"/>
            <a:ext cx="198871" cy="8493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FF0000"/>
                </a:solidFill>
              </a:rPr>
              <a:t>4.5</a:t>
            </a:r>
            <a:r>
              <a:rPr kumimoji="1" lang="ja-JP" altLang="en-US" b="1" dirty="0">
                <a:solidFill>
                  <a:srgbClr val="FF0000"/>
                </a:solidFill>
              </a:rPr>
              <a:t>万円</a:t>
            </a:r>
          </a:p>
        </p:txBody>
      </p:sp>
      <p:pic>
        <p:nvPicPr>
          <p:cNvPr id="2050" name="Picture 2">
            <a:extLst>
              <a:ext uri="{FF2B5EF4-FFF2-40B4-BE49-F238E27FC236}">
                <a16:creationId xmlns:a16="http://schemas.microsoft.com/office/drawing/2014/main" id="{E23C3B08-5471-4F04-9151-8920DC17C4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2594" y="2316669"/>
            <a:ext cx="2204093" cy="13439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199C32F-6968-4FF4-B446-F5E1DFB54C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42594" y="3745961"/>
            <a:ext cx="2221404" cy="12495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81D7633-BCCB-4D8F-AF17-A0FB6F71D9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42594" y="5080872"/>
            <a:ext cx="2221919" cy="1249540"/>
          </a:xfrm>
          <a:prstGeom prst="rect">
            <a:avLst/>
          </a:prstGeom>
          <a:noFill/>
          <a:extLst>
            <a:ext uri="{909E8E84-426E-40DD-AFC4-6F175D3DCCD1}">
              <a14:hiddenFill xmlns:a14="http://schemas.microsoft.com/office/drawing/2010/main">
                <a:solidFill>
                  <a:srgbClr val="FFFFFF"/>
                </a:solidFill>
              </a14:hiddenFill>
            </a:ext>
          </a:extLst>
        </p:spPr>
      </p:pic>
      <p:sp>
        <p:nvSpPr>
          <p:cNvPr id="22" name="楕円 21">
            <a:extLst>
              <a:ext uri="{FF2B5EF4-FFF2-40B4-BE49-F238E27FC236}">
                <a16:creationId xmlns:a16="http://schemas.microsoft.com/office/drawing/2014/main" id="{7204CFF1-DA21-46BD-AA36-42FEF31FF9BD}"/>
              </a:ext>
            </a:extLst>
          </p:cNvPr>
          <p:cNvSpPr/>
          <p:nvPr/>
        </p:nvSpPr>
        <p:spPr>
          <a:xfrm>
            <a:off x="4121247" y="3966379"/>
            <a:ext cx="1585519" cy="43341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FF0000"/>
                </a:solidFill>
              </a:rPr>
              <a:t>4.5</a:t>
            </a:r>
            <a:r>
              <a:rPr kumimoji="1" lang="ja-JP" altLang="en-US" b="1" dirty="0">
                <a:solidFill>
                  <a:srgbClr val="FF0000"/>
                </a:solidFill>
              </a:rPr>
              <a:t>万円</a:t>
            </a:r>
          </a:p>
        </p:txBody>
      </p:sp>
      <p:sp>
        <p:nvSpPr>
          <p:cNvPr id="19" name="テキスト ボックス 18">
            <a:extLst>
              <a:ext uri="{FF2B5EF4-FFF2-40B4-BE49-F238E27FC236}">
                <a16:creationId xmlns:a16="http://schemas.microsoft.com/office/drawing/2014/main" id="{252E03C1-5E11-439C-B414-ACD0D4ED1B1E}"/>
              </a:ext>
            </a:extLst>
          </p:cNvPr>
          <p:cNvSpPr txBox="1"/>
          <p:nvPr/>
        </p:nvSpPr>
        <p:spPr>
          <a:xfrm>
            <a:off x="9355901" y="1966206"/>
            <a:ext cx="2159566" cy="307777"/>
          </a:xfrm>
          <a:prstGeom prst="rect">
            <a:avLst/>
          </a:prstGeom>
          <a:noFill/>
        </p:spPr>
        <p:txBody>
          <a:bodyPr wrap="none" rtlCol="0">
            <a:spAutoFit/>
          </a:bodyPr>
          <a:lstStyle/>
          <a:p>
            <a:r>
              <a:rPr kumimoji="1" lang="ja-JP" altLang="en-US" sz="1400" b="1" dirty="0">
                <a:solidFill>
                  <a:srgbClr val="FF0000"/>
                </a:solidFill>
              </a:rPr>
              <a:t>勉強会セミナー参加権利</a:t>
            </a:r>
          </a:p>
        </p:txBody>
      </p:sp>
      <p:sp>
        <p:nvSpPr>
          <p:cNvPr id="20" name="正方形/長方形 19">
            <a:extLst>
              <a:ext uri="{FF2B5EF4-FFF2-40B4-BE49-F238E27FC236}">
                <a16:creationId xmlns:a16="http://schemas.microsoft.com/office/drawing/2014/main" id="{6013EFCE-F836-4CA1-87A4-0EDAD98D9F98}"/>
              </a:ext>
            </a:extLst>
          </p:cNvPr>
          <p:cNvSpPr/>
          <p:nvPr/>
        </p:nvSpPr>
        <p:spPr>
          <a:xfrm>
            <a:off x="9963295" y="385014"/>
            <a:ext cx="1899879" cy="369332"/>
          </a:xfrm>
          <a:prstGeom prst="rect">
            <a:avLst/>
          </a:prstGeom>
        </p:spPr>
        <p:txBody>
          <a:bodyPr wrap="none">
            <a:spAutoFit/>
          </a:bodyPr>
          <a:lstStyle/>
          <a:p>
            <a:r>
              <a:rPr lang="ja-JP" altLang="en-US" b="1" dirty="0">
                <a:solidFill>
                  <a:srgbClr val="FF0000"/>
                </a:solidFill>
              </a:rPr>
              <a:t>（</a:t>
            </a:r>
            <a:r>
              <a:rPr lang="en-US" altLang="ja-JP" b="1" dirty="0">
                <a:solidFill>
                  <a:srgbClr val="FF0000"/>
                </a:solidFill>
              </a:rPr>
              <a:t>25</a:t>
            </a:r>
            <a:r>
              <a:rPr lang="ja-JP" altLang="en-US" b="1" dirty="0">
                <a:solidFill>
                  <a:srgbClr val="FF0000"/>
                </a:solidFill>
              </a:rPr>
              <a:t>万円相当）</a:t>
            </a:r>
            <a:endParaRPr lang="ja-JP" altLang="en-US" dirty="0"/>
          </a:p>
        </p:txBody>
      </p:sp>
    </p:spTree>
    <p:extLst>
      <p:ext uri="{BB962C8B-B14F-4D97-AF65-F5344CB8AC3E}">
        <p14:creationId xmlns:p14="http://schemas.microsoft.com/office/powerpoint/2010/main" val="303682917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改）PPT.potx" id="{DA7C6C7A-28DE-4BFF-9DE8-D722388BF639}" vid="{C1A4CB0F-0447-4285-9E48-4454D2D9F1DE}"/>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Calibri"/>
        <a:ea typeface="游ゴシック"/>
        <a:cs typeface=""/>
      </a:majorFont>
      <a:minorFont>
        <a:latin typeface="Calibri"/>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おうちワーク協会（黄）.potx" id="{9D07D811-D2F7-4135-AF89-68FE4A91A5E2}" vid="{7448A7B4-24EF-46A0-9279-8EEC0B5209E3}"/>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改）PPT</Template>
  <TotalTime>24666</TotalTime>
  <Words>9939</Words>
  <Application>Microsoft Office PowerPoint</Application>
  <PresentationFormat>ワイド画面</PresentationFormat>
  <Paragraphs>1193</Paragraphs>
  <Slides>118</Slides>
  <Notes>0</Notes>
  <HiddenSlides>0</HiddenSlides>
  <MMClips>0</MMClips>
  <ScaleCrop>false</ScaleCrop>
  <HeadingPairs>
    <vt:vector size="6" baseType="variant">
      <vt:variant>
        <vt:lpstr>使用されているフォント</vt:lpstr>
      </vt:variant>
      <vt:variant>
        <vt:i4>14</vt:i4>
      </vt:variant>
      <vt:variant>
        <vt:lpstr>テーマ</vt:lpstr>
      </vt:variant>
      <vt:variant>
        <vt:i4>2</vt:i4>
      </vt:variant>
      <vt:variant>
        <vt:lpstr>スライド タイトル</vt:lpstr>
      </vt:variant>
      <vt:variant>
        <vt:i4>118</vt:i4>
      </vt:variant>
    </vt:vector>
  </HeadingPairs>
  <TitlesOfParts>
    <vt:vector size="134" baseType="lpstr">
      <vt:lpstr>HGPｺﾞｼｯｸE</vt:lpstr>
      <vt:lpstr>HGｺﾞｼｯｸE</vt:lpstr>
      <vt:lpstr>Meiryo UI</vt:lpstr>
      <vt:lpstr>ＭＳ Ｐゴシック</vt:lpstr>
      <vt:lpstr>UD デジタル 教科書体 NK-B</vt:lpstr>
      <vt:lpstr>UD デジタル 教科書体 NK-R</vt:lpstr>
      <vt:lpstr>Yu Gothic UI Semibold</vt:lpstr>
      <vt:lpstr>Yu Gothic UI Semilight</vt:lpstr>
      <vt:lpstr>ヒラギノ角ゴ Pro W3</vt:lpstr>
      <vt:lpstr>游ゴシック</vt:lpstr>
      <vt:lpstr>游ゴシック Light</vt:lpstr>
      <vt:lpstr>Yu Gothic Medium</vt:lpstr>
      <vt:lpstr>Arial</vt:lpstr>
      <vt:lpstr>Calibri</vt:lpstr>
      <vt:lpstr>Office テーマ</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新井かおり自己紹介</vt:lpstr>
      <vt:lpstr>一般社団法人日本おうちワーク協会とは？</vt:lpstr>
      <vt:lpstr>PowerPoint プレゼンテーション</vt:lpstr>
      <vt:lpstr>一般社団法人おうちワーク協会としての活動実績</vt:lpstr>
      <vt:lpstr>一般社団法人おうちワーク協会としての活動実績</vt:lpstr>
      <vt:lpstr>一般社団法人おうちワーク協会としての活動実績</vt:lpstr>
      <vt:lpstr>一般社団法人おうちワーク協会としての活動実績</vt:lpstr>
      <vt:lpstr>一般社団法人おうちワーク協会としての活動実績</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プロライター養成コースの目標とゴール</vt:lpstr>
      <vt:lpstr>Webライターdeおうちワーク講座の目標とゴール</vt:lpstr>
      <vt:lpstr>プロライター養成コース</vt:lpstr>
      <vt:lpstr>特典① じぶんで学べる動画コース</vt:lpstr>
      <vt:lpstr>特典② 速筆！Webライティング集中コース</vt:lpstr>
      <vt:lpstr>Webライターdeおうちワーク講義スタイル</vt:lpstr>
      <vt:lpstr>オンラインサポート</vt:lpstr>
      <vt:lpstr>うちコミュ！ライター部</vt:lpstr>
      <vt:lpstr>PowerPoint プレゼンテーション</vt:lpstr>
      <vt:lpstr>受講費用</vt:lpstr>
      <vt:lpstr>受講費用</vt:lpstr>
      <vt:lpstr>PowerPoint プレゼンテーション</vt:lpstr>
      <vt:lpstr>PowerPoint プレゼンテーション</vt:lpstr>
      <vt:lpstr>ブログdeおうちワーク講座の目標とゴール</vt:lpstr>
      <vt:lpstr>GAOLまでの道のり</vt:lpstr>
      <vt:lpstr>ブログdeおうちワーク講座の目標とゴール</vt:lpstr>
      <vt:lpstr>①1 Day Wordpress構築コース</vt:lpstr>
      <vt:lpstr>②アドセンス審査徹底サポートコース</vt:lpstr>
      <vt:lpstr>③ブログ基礎講義</vt:lpstr>
      <vt:lpstr>ブログdeおうちワーク講義スタイル</vt:lpstr>
      <vt:lpstr>ブログdeおうちワーク講座動画</vt:lpstr>
      <vt:lpstr>オンラインサポート</vt:lpstr>
      <vt:lpstr>④ブログdeおうちワークコミュニティ　 「うちコミュ！」</vt:lpstr>
      <vt:lpstr>「うちコミュ！」詳細</vt:lpstr>
      <vt:lpstr>ご参加特典</vt:lpstr>
      <vt:lpstr>受講費用</vt:lpstr>
      <vt:lpstr>受講費用</vt:lpstr>
      <vt:lpstr>PowerPoint プレゼンテーション</vt:lpstr>
      <vt:lpstr>PowerPoint プレゼンテーション</vt:lpstr>
      <vt:lpstr>PowerPoint プレゼンテーション</vt:lpstr>
      <vt:lpstr>PowerPoint プレゼンテーション</vt:lpstr>
      <vt:lpstr>おうちワークアドバイザーになると得られるもの</vt:lpstr>
      <vt:lpstr>おうちワークアドバイザーになると得られるもの</vt:lpstr>
      <vt:lpstr>おうちワークアドバイザー認定講座を受講すると…？</vt:lpstr>
      <vt:lpstr>PowerPoint プレゼンテーション</vt:lpstr>
      <vt:lpstr>PowerPoint プレゼンテーション</vt:lpstr>
      <vt:lpstr>おうちワークアドバイザー受講生のアンケート結果</vt:lpstr>
      <vt:lpstr>おうちワークアドバイザー講座受講生の声</vt:lpstr>
      <vt:lpstr>おうちワークアドバイザー受講生の感想(1)</vt:lpstr>
      <vt:lpstr>おうちワークアドバイザー受講生の感想(2)</vt:lpstr>
      <vt:lpstr>おうちワークアドバイザー受講生の感想(3)</vt:lpstr>
      <vt:lpstr>認定講座の様子</vt:lpstr>
      <vt:lpstr>おうちワークアドバイザー０期生の先輩</vt:lpstr>
      <vt:lpstr>PowerPoint プレゼンテーション</vt:lpstr>
      <vt:lpstr>認定講師２期生</vt:lpstr>
      <vt:lpstr>PowerPoint プレゼンテーション</vt:lpstr>
      <vt:lpstr>認定講師４期生 ＆ 講師向けWebライター資格取得セミナー開催</vt:lpstr>
      <vt:lpstr>アフタヌーンティーや ワイワイお茶会も♪</vt:lpstr>
      <vt:lpstr>一般社団法人おうちワーク協会としての活動(予定)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おうちワークアドバイザー 認定講座 開催日程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月10万円の収入を得るためのシュミレーション</vt:lpstr>
      <vt:lpstr>購入特典（１）プロカメラマンによる撮影写真（3万円相当）</vt:lpstr>
      <vt:lpstr>購入特典（２）講師名刺プレゼント！（1万円相当）</vt:lpstr>
      <vt:lpstr>購入特典（３）セールス講座受講権利（30万円相当）</vt:lpstr>
      <vt:lpstr>購入特典（４）先輩講師との交流アドバイス会（※2時間）</vt:lpstr>
      <vt:lpstr>PowerPoint プレゼンテーション</vt:lpstr>
      <vt:lpstr>PowerPoint プレゼンテーション</vt:lpstr>
      <vt:lpstr>PowerPoint プレゼンテーション</vt:lpstr>
      <vt:lpstr>PowerPoint プレゼンテーション</vt:lpstr>
      <vt:lpstr>おうちワークアドバイザー認定後の活動サポート</vt:lpstr>
      <vt:lpstr>おうちワークアドバイザー認定講座　5期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説明会ご参加特典：個別相談30分プレゼント</vt:lpstr>
      <vt:lpstr>PowerPoint プレゼンテーション</vt:lpstr>
      <vt:lpstr>お得なセット申込プラン</vt:lpstr>
      <vt:lpstr>PowerPoint プレゼンテーション</vt:lpstr>
      <vt:lpstr>PowerPoint プレゼンテーション</vt:lpstr>
      <vt:lpstr>こんな人に アドバイザー講座を うけてほしい</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YUKA KAMIURA</dc:creator>
  <cp:lastModifiedBy>minamin maimai</cp:lastModifiedBy>
  <cp:revision>323</cp:revision>
  <dcterms:created xsi:type="dcterms:W3CDTF">2019-01-23T06:12:56Z</dcterms:created>
  <dcterms:modified xsi:type="dcterms:W3CDTF">2022-10-11T22:45:55Z</dcterms:modified>
</cp:coreProperties>
</file>